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8" r:id="rId2"/>
    <p:sldId id="297" r:id="rId3"/>
    <p:sldId id="292" r:id="rId4"/>
    <p:sldId id="271" r:id="rId5"/>
    <p:sldId id="283" r:id="rId6"/>
    <p:sldId id="284" r:id="rId7"/>
    <p:sldId id="287" r:id="rId8"/>
    <p:sldId id="294" r:id="rId9"/>
    <p:sldId id="269" r:id="rId10"/>
    <p:sldId id="293" r:id="rId11"/>
    <p:sldId id="288" r:id="rId12"/>
    <p:sldId id="302" r:id="rId13"/>
    <p:sldId id="306" r:id="rId14"/>
    <p:sldId id="300" r:id="rId15"/>
    <p:sldId id="301" r:id="rId16"/>
    <p:sldId id="299" r:id="rId17"/>
    <p:sldId id="303" r:id="rId18"/>
    <p:sldId id="270" r:id="rId19"/>
    <p:sldId id="304" r:id="rId20"/>
    <p:sldId id="275" r:id="rId21"/>
    <p:sldId id="276" r:id="rId22"/>
    <p:sldId id="277" r:id="rId23"/>
    <p:sldId id="272" r:id="rId24"/>
    <p:sldId id="307" r:id="rId25"/>
    <p:sldId id="308" r:id="rId26"/>
    <p:sldId id="309" r:id="rId27"/>
    <p:sldId id="310" r:id="rId28"/>
    <p:sldId id="311" r:id="rId29"/>
    <p:sldId id="319" r:id="rId30"/>
    <p:sldId id="312" r:id="rId31"/>
    <p:sldId id="289" r:id="rId32"/>
    <p:sldId id="314" r:id="rId33"/>
    <p:sldId id="295"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p:cViewPr varScale="1">
        <p:scale>
          <a:sx n="68" d="100"/>
          <a:sy n="68" d="100"/>
        </p:scale>
        <p:origin x="-900" y="-96"/>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smtClean="0"/>
              <a:t>Preposterous Prepositions</a:t>
            </a:r>
            <a:endParaRPr lang="en-CA" dirty="0"/>
          </a:p>
        </p:txBody>
      </p:sp>
      <p:sp>
        <p:nvSpPr>
          <p:cNvPr id="7" name="Slide Number Placeholder 6"/>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r>
              <a:rPr lang="en-CA" dirty="0" smtClean="0"/>
              <a:t>Will Moore               1</a:t>
            </a:r>
            <a:endParaRPr lang="en-CA" dirty="0"/>
          </a:p>
        </p:txBody>
      </p:sp>
      <p:sp>
        <p:nvSpPr>
          <p:cNvPr id="8" name="Date Placeholder 7"/>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05/08/2015</a:t>
            </a:r>
            <a:endParaRPr lang="en-CA" dirty="0"/>
          </a:p>
        </p:txBody>
      </p:sp>
    </p:spTree>
    <p:extLst>
      <p:ext uri="{BB962C8B-B14F-4D97-AF65-F5344CB8AC3E}">
        <p14:creationId xmlns="" xmlns:p14="http://schemas.microsoft.com/office/powerpoint/2010/main" val="1799450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AD094A6-CCBF-4E51-829D-AC212B08495A}" type="datetimeFigureOut">
              <a:rPr lang="en-US" smtClean="0"/>
              <a:pPr/>
              <a:t>11/2/2015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5CB938-0F51-4B88-8ABA-22DAB3B1D4E4}" type="slidenum">
              <a:rPr lang="en-US" smtClean="0"/>
              <a:pPr/>
              <a:t>‹#›</a:t>
            </a:fld>
            <a:endParaRPr lang="en-US"/>
          </a:p>
        </p:txBody>
      </p:sp>
    </p:spTree>
    <p:extLst>
      <p:ext uri="{BB962C8B-B14F-4D97-AF65-F5344CB8AC3E}">
        <p14:creationId xmlns="" xmlns:p14="http://schemas.microsoft.com/office/powerpoint/2010/main" val="289197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11</a:t>
            </a:fld>
            <a:endParaRPr lang="en-US"/>
          </a:p>
        </p:txBody>
      </p:sp>
    </p:spTree>
    <p:extLst>
      <p:ext uri="{BB962C8B-B14F-4D97-AF65-F5344CB8AC3E}">
        <p14:creationId xmlns="" xmlns:p14="http://schemas.microsoft.com/office/powerpoint/2010/main" val="411682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Stages 1 &amp; 2 introduce the preposition as a “type of word.”  The four  categories of prepositions are introduced, but only the first category (</a:t>
            </a:r>
            <a:r>
              <a:rPr lang="en-US" dirty="0" err="1" smtClean="0"/>
              <a:t>Locational</a:t>
            </a:r>
            <a:r>
              <a:rPr lang="en-US" dirty="0" smtClean="0"/>
              <a:t>) is practiced. Real ‘Beginners’ practice describing a picture using a variety of </a:t>
            </a:r>
            <a:r>
              <a:rPr lang="en-US" dirty="0" err="1" smtClean="0"/>
              <a:t>locational</a:t>
            </a:r>
            <a:r>
              <a:rPr lang="en-US" dirty="0" smtClean="0"/>
              <a:t> prepositions. ‘False beginners’ might practice identifying these words in a text, and then use these prepositions to describe things they see in a picture. The idea of a “preposition phrase” as a group of words in which two noun groups are linked by a preposition into a </a:t>
            </a:r>
            <a:r>
              <a:rPr lang="en-US" dirty="0" err="1" smtClean="0"/>
              <a:t>locational</a:t>
            </a:r>
            <a:r>
              <a:rPr lang="en-US" dirty="0" smtClean="0"/>
              <a:t> relationship is introduced and a table for recording these phrases is introduced. The simple N – N phrase is extended into multiple N – N – N phrases and the addition of adjectives is explored. </a:t>
            </a:r>
            <a:endParaRPr lang="en-US"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15</a:t>
            </a:fld>
            <a:endParaRPr lang="en-US"/>
          </a:p>
        </p:txBody>
      </p:sp>
    </p:spTree>
    <p:extLst>
      <p:ext uri="{BB962C8B-B14F-4D97-AF65-F5344CB8AC3E}">
        <p14:creationId xmlns="" xmlns:p14="http://schemas.microsoft.com/office/powerpoint/2010/main" val="52471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16</a:t>
            </a:fld>
            <a:endParaRPr lang="en-US"/>
          </a:p>
        </p:txBody>
      </p:sp>
    </p:spTree>
    <p:extLst>
      <p:ext uri="{BB962C8B-B14F-4D97-AF65-F5344CB8AC3E}">
        <p14:creationId xmlns="" xmlns:p14="http://schemas.microsoft.com/office/powerpoint/2010/main" val="81905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2DFEB-C845-4EC0-AA44-CCF1647A8B4F}" type="slidenum">
              <a:rPr lang="en-US"/>
              <a:pPr/>
              <a:t>20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28980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9C370-4FD2-44AC-A9B7-BBDEC77BF8E1}" type="slidenum">
              <a:rPr lang="en-US"/>
              <a:pPr/>
              <a:t>21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749328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D6C5F-9F99-4F56-83D0-6575C0CD9B66}" type="slidenum">
              <a:rPr lang="en-US"/>
              <a:pPr/>
              <a:t>22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01112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FE5F340-0608-447D-B9E3-E9EF8E2E1875}"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1108435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18D39-7DD7-42B3-A548-3770130F7143}" type="slidenum">
              <a:rPr lang="en-US"/>
              <a:pPr/>
              <a:t>24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41290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18D39-7DD7-42B3-A548-3770130F7143}" type="slidenum">
              <a:rPr lang="en-US"/>
              <a:pPr/>
              <a:t>25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28518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28</a:t>
            </a:fld>
            <a:endParaRPr lang="en-US"/>
          </a:p>
        </p:txBody>
      </p:sp>
    </p:spTree>
    <p:extLst>
      <p:ext uri="{BB962C8B-B14F-4D97-AF65-F5344CB8AC3E}">
        <p14:creationId xmlns="" xmlns:p14="http://schemas.microsoft.com/office/powerpoint/2010/main" val="815634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keeping with David Crystal’s definition</a:t>
            </a:r>
            <a:r>
              <a:rPr lang="en-US" baseline="0" dirty="0" smtClean="0"/>
              <a:t> – which is a little too general </a:t>
            </a:r>
            <a:endParaRPr lang="en-US"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31</a:t>
            </a:fld>
            <a:endParaRPr lang="en-US"/>
          </a:p>
        </p:txBody>
      </p:sp>
    </p:spTree>
    <p:extLst>
      <p:ext uri="{BB962C8B-B14F-4D97-AF65-F5344CB8AC3E}">
        <p14:creationId xmlns="" xmlns:p14="http://schemas.microsoft.com/office/powerpoint/2010/main" val="289143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4</a:t>
            </a:fld>
            <a:endParaRPr lang="en-US"/>
          </a:p>
        </p:txBody>
      </p:sp>
    </p:spTree>
    <p:extLst>
      <p:ext uri="{BB962C8B-B14F-4D97-AF65-F5344CB8AC3E}">
        <p14:creationId xmlns="" xmlns:p14="http://schemas.microsoft.com/office/powerpoint/2010/main" val="283909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6</a:t>
            </a:fld>
            <a:endParaRPr lang="en-US"/>
          </a:p>
        </p:txBody>
      </p:sp>
    </p:spTree>
    <p:extLst>
      <p:ext uri="{BB962C8B-B14F-4D97-AF65-F5344CB8AC3E}">
        <p14:creationId xmlns="" xmlns:p14="http://schemas.microsoft.com/office/powerpoint/2010/main" val="194170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CB938-0F51-4B88-8ABA-22DAB3B1D4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 picture – find it in your handouts – pair up – one of you describe</a:t>
            </a:r>
            <a:r>
              <a:rPr lang="en-US" baseline="0" dirty="0" smtClean="0"/>
              <a:t> the picture with special attention to location relative to other objects in the picture, the other records the prepositions used – set a timer for 2 minutes.</a:t>
            </a:r>
            <a:endParaRPr lang="en-CA" dirty="0"/>
          </a:p>
        </p:txBody>
      </p:sp>
      <p:sp>
        <p:nvSpPr>
          <p:cNvPr id="4" name="Slide Number Placeholder 3"/>
          <p:cNvSpPr>
            <a:spLocks noGrp="1"/>
          </p:cNvSpPr>
          <p:nvPr>
            <p:ph type="sldNum" sz="quarter" idx="10"/>
          </p:nvPr>
        </p:nvSpPr>
        <p:spPr/>
        <p:txBody>
          <a:bodyPr/>
          <a:lstStyle/>
          <a:p>
            <a:fld id="{8C5CB938-0F51-4B88-8ABA-22DAB3B1D4E4}" type="slidenum">
              <a:rPr lang="en-US" smtClean="0"/>
              <a:pPr/>
              <a:t>9</a:t>
            </a:fld>
            <a:endParaRPr lang="en-US"/>
          </a:p>
        </p:txBody>
      </p:sp>
    </p:spTree>
    <p:extLst>
      <p:ext uri="{BB962C8B-B14F-4D97-AF65-F5344CB8AC3E}">
        <p14:creationId xmlns="" xmlns:p14="http://schemas.microsoft.com/office/powerpoint/2010/main" val="336162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333389155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134073794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2956667443"/>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313299538"/>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3695260099"/>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320672508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2830142543"/>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289759962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2574669019"/>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201784114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30758-8EB4-43FC-A861-42601184B082}" type="datetimeFigureOut">
              <a:rPr lang="en-CA" smtClean="0"/>
              <a:pPr/>
              <a:t>2015-11-02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1447733122"/>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30758-8EB4-43FC-A861-42601184B082}" type="datetimeFigureOut">
              <a:rPr lang="en-CA" smtClean="0"/>
              <a:pPr/>
              <a:t>2015-11-02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6A079-E76E-4C03-B77A-FECB8103F9C7}" type="slidenum">
              <a:rPr lang="en-CA" smtClean="0"/>
              <a:pPr/>
              <a:t>‹#›</a:t>
            </a:fld>
            <a:endParaRPr lang="en-CA"/>
          </a:p>
        </p:txBody>
      </p:sp>
    </p:spTree>
    <p:extLst>
      <p:ext uri="{BB962C8B-B14F-4D97-AF65-F5344CB8AC3E}">
        <p14:creationId xmlns="" xmlns:p14="http://schemas.microsoft.com/office/powerpoint/2010/main" val="386896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0151030_161530.jpg"/>
          <p:cNvPicPr>
            <a:picLocks noChangeAspect="1"/>
          </p:cNvPicPr>
          <p:nvPr/>
        </p:nvPicPr>
        <p:blipFill>
          <a:blip r:embed="rId3" cstate="print"/>
          <a:stretch>
            <a:fillRect/>
          </a:stretch>
        </p:blipFill>
        <p:spPr>
          <a:xfrm>
            <a:off x="0" y="0"/>
            <a:ext cx="10548664" cy="6858000"/>
          </a:xfrm>
          <a:prstGeom prst="rect">
            <a:avLst/>
          </a:prstGeom>
        </p:spPr>
      </p:pic>
      <p:sp>
        <p:nvSpPr>
          <p:cNvPr id="4" name="TextBox 3"/>
          <p:cNvSpPr txBox="1"/>
          <p:nvPr/>
        </p:nvSpPr>
        <p:spPr>
          <a:xfrm>
            <a:off x="539552" y="116632"/>
            <a:ext cx="7372559" cy="523220"/>
          </a:xfrm>
          <a:prstGeom prst="rect">
            <a:avLst/>
          </a:prstGeom>
          <a:noFill/>
        </p:spPr>
        <p:txBody>
          <a:bodyPr wrap="square" rtlCol="0">
            <a:spAutoFit/>
          </a:bodyPr>
          <a:lstStyle/>
          <a:p>
            <a:pPr algn="ctr"/>
            <a:r>
              <a:rPr lang="en-US" sz="2800" b="1" i="1" dirty="0">
                <a:latin typeface="Californian FB" pitchFamily="18" charset="0"/>
              </a:rPr>
              <a:t>Elevating Language Learning to New </a:t>
            </a:r>
            <a:r>
              <a:rPr lang="en-US" sz="2800" b="1" i="1" dirty="0" smtClean="0">
                <a:latin typeface="Californian FB" pitchFamily="18" charset="0"/>
              </a:rPr>
              <a:t>Heights</a:t>
            </a:r>
            <a:endParaRPr lang="en-CA" sz="2800" dirty="0">
              <a:latin typeface="Californian FB" pitchFamily="18" charset="0"/>
            </a:endParaRPr>
          </a:p>
        </p:txBody>
      </p:sp>
      <p:sp>
        <p:nvSpPr>
          <p:cNvPr id="5" name="TextBox 4"/>
          <p:cNvSpPr txBox="1"/>
          <p:nvPr/>
        </p:nvSpPr>
        <p:spPr>
          <a:xfrm>
            <a:off x="1005118" y="5282044"/>
            <a:ext cx="7095274" cy="523220"/>
          </a:xfrm>
          <a:prstGeom prst="rect">
            <a:avLst/>
          </a:prstGeom>
          <a:noFill/>
        </p:spPr>
        <p:txBody>
          <a:bodyPr wrap="square" rtlCol="0">
            <a:spAutoFit/>
          </a:bodyPr>
          <a:lstStyle/>
          <a:p>
            <a:r>
              <a:rPr lang="en-US" sz="2800" b="1" i="1" dirty="0" smtClean="0">
                <a:latin typeface="Cambria" pitchFamily="18" charset="0"/>
              </a:rPr>
              <a:t>Preposterous Prepositions: </a:t>
            </a:r>
            <a:r>
              <a:rPr lang="en-US" sz="2000" b="1" i="1" dirty="0" smtClean="0">
                <a:latin typeface="Cambria" pitchFamily="18" charset="0"/>
              </a:rPr>
              <a:t>Practice with English</a:t>
            </a:r>
            <a:endParaRPr lang="en-CA" sz="2000" dirty="0">
              <a:latin typeface="Cambria" pitchFamily="18" charset="0"/>
            </a:endParaRPr>
          </a:p>
        </p:txBody>
      </p:sp>
      <p:sp>
        <p:nvSpPr>
          <p:cNvPr id="6" name="TextBox 5"/>
          <p:cNvSpPr txBox="1"/>
          <p:nvPr/>
        </p:nvSpPr>
        <p:spPr>
          <a:xfrm>
            <a:off x="6372200" y="6023029"/>
            <a:ext cx="2376264" cy="646331"/>
          </a:xfrm>
          <a:prstGeom prst="rect">
            <a:avLst/>
          </a:prstGeom>
          <a:noFill/>
        </p:spPr>
        <p:txBody>
          <a:bodyPr wrap="square" rtlCol="0">
            <a:spAutoFit/>
          </a:bodyPr>
          <a:lstStyle/>
          <a:p>
            <a:pPr algn="ctr"/>
            <a:r>
              <a:rPr lang="en-US" dirty="0" smtClean="0"/>
              <a:t>William Moore</a:t>
            </a:r>
          </a:p>
          <a:p>
            <a:r>
              <a:rPr lang="en-US" dirty="0" smtClean="0"/>
              <a:t>william.moore@viu.ca</a:t>
            </a:r>
          </a:p>
        </p:txBody>
      </p:sp>
      <p:pic>
        <p:nvPicPr>
          <p:cNvPr id="9" name="Picture 8" descr="TESL_logo.png"/>
          <p:cNvPicPr>
            <a:picLocks noChangeAspect="1"/>
          </p:cNvPicPr>
          <p:nvPr/>
        </p:nvPicPr>
        <p:blipFill>
          <a:blip r:embed="rId4" cstate="print"/>
          <a:stretch>
            <a:fillRect/>
          </a:stretch>
        </p:blipFill>
        <p:spPr>
          <a:xfrm>
            <a:off x="8016025" y="0"/>
            <a:ext cx="1127975" cy="1484784"/>
          </a:xfrm>
          <a:prstGeom prst="rect">
            <a:avLst/>
          </a:prstGeom>
        </p:spPr>
      </p:pic>
      <p:pic>
        <p:nvPicPr>
          <p:cNvPr id="8" name="Picture 7" descr="VIU-Logo-home.jpg"/>
          <p:cNvPicPr>
            <a:picLocks noChangeAspect="1"/>
          </p:cNvPicPr>
          <p:nvPr/>
        </p:nvPicPr>
        <p:blipFill>
          <a:blip r:embed="rId5" cstate="print"/>
          <a:stretch>
            <a:fillRect/>
          </a:stretch>
        </p:blipFill>
        <p:spPr>
          <a:xfrm>
            <a:off x="0" y="6000750"/>
            <a:ext cx="2647950" cy="857250"/>
          </a:xfrm>
          <a:prstGeom prst="rect">
            <a:avLst/>
          </a:prstGeom>
        </p:spPr>
      </p:pic>
    </p:spTree>
    <p:extLst>
      <p:ext uri="{BB962C8B-B14F-4D97-AF65-F5344CB8AC3E}">
        <p14:creationId xmlns="" xmlns:p14="http://schemas.microsoft.com/office/powerpoint/2010/main" val="60960502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4"/>
                                        </p:tgtEl>
                                        <p:attrNameLst>
                                          <p:attrName>ppt_x</p:attrName>
                                          <p:attrName>ppt_y</p:attrName>
                                        </p:attrNameLst>
                                      </p:cBhvr>
                                    </p:animMotion>
                                    <p:animEffect transition="in" filter="fade">
                                      <p:cBhvr>
                                        <p:cTn id="9" dur="5000"/>
                                        <p:tgtEl>
                                          <p:spTgt spid="4"/>
                                        </p:tgtEl>
                                      </p:cBhvr>
                                    </p:animEffect>
                                  </p:childTnLst>
                                </p:cTn>
                              </p:par>
                            </p:childTnLst>
                          </p:cTn>
                        </p:par>
                        <p:par>
                          <p:cTn id="10" fill="hold">
                            <p:stCondLst>
                              <p:cond delay="5000"/>
                            </p:stCondLst>
                            <p:childTnLst>
                              <p:par>
                                <p:cTn id="11" presetID="26" presetClass="entr" presetSubtype="0" fill="hold" grpId="2"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6" name="Picture 5" descr="15Students.JPG"/>
          <p:cNvPicPr>
            <a:picLocks noChangeAspect="1"/>
          </p:cNvPicPr>
          <p:nvPr/>
        </p:nvPicPr>
        <p:blipFill>
          <a:blip r:embed="rId3" cstate="print"/>
          <a:stretch>
            <a:fillRect/>
          </a:stretch>
        </p:blipFill>
        <p:spPr>
          <a:xfrm>
            <a:off x="395536" y="620688"/>
            <a:ext cx="8280920" cy="5917422"/>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 name="Rectangle 5"/>
          <p:cNvSpPr/>
          <p:nvPr/>
        </p:nvSpPr>
        <p:spPr>
          <a:xfrm>
            <a:off x="467544" y="2996952"/>
            <a:ext cx="8136904" cy="2031325"/>
          </a:xfrm>
          <a:prstGeom prst="rect">
            <a:avLst/>
          </a:prstGeom>
        </p:spPr>
        <p:txBody>
          <a:bodyPr wrap="square">
            <a:spAutoFit/>
          </a:bodyPr>
          <a:lstStyle/>
          <a:p>
            <a:pPr marL="339725" lvl="1" algn="ctr">
              <a:lnSpc>
                <a:spcPct val="150000"/>
              </a:lnSpc>
            </a:pPr>
            <a:r>
              <a:rPr lang="en-US" sz="2800" b="1" dirty="0" smtClean="0">
                <a:latin typeface="Times New Roman" pitchFamily="18" charset="0"/>
              </a:rPr>
              <a:t>“Advanced placement in Canadian High Schools </a:t>
            </a:r>
          </a:p>
          <a:p>
            <a:pPr marL="339725" lvl="1" algn="ctr">
              <a:lnSpc>
                <a:spcPct val="150000"/>
              </a:lnSpc>
            </a:pPr>
            <a:r>
              <a:rPr lang="en-US" sz="2800" b="1" dirty="0" smtClean="0">
                <a:latin typeface="Times New Roman" pitchFamily="18" charset="0"/>
              </a:rPr>
              <a:t>is determined almost exclusively by the student’s ability to use prepositions correctly.”</a:t>
            </a:r>
          </a:p>
        </p:txBody>
      </p:sp>
      <p:sp>
        <p:nvSpPr>
          <p:cNvPr id="7" name="Text Box 3"/>
          <p:cNvSpPr txBox="1">
            <a:spLocks noChangeArrowheads="1"/>
          </p:cNvSpPr>
          <p:nvPr/>
        </p:nvSpPr>
        <p:spPr bwMode="auto">
          <a:xfrm>
            <a:off x="323528" y="620688"/>
            <a:ext cx="8598024" cy="2304256"/>
          </a:xfrm>
          <a:prstGeom prst="rect">
            <a:avLst/>
          </a:prstGeom>
          <a:solidFill>
            <a:srgbClr val="FFFFFF"/>
          </a:solidFill>
          <a:ln w="9525">
            <a:noFill/>
            <a:miter lim="800000"/>
            <a:headEnd/>
            <a:tailEnd/>
          </a:ln>
        </p:spPr>
        <p:txBody>
          <a:bodyPr lIns="0" tIns="0" rIns="0" bIns="0"/>
          <a:lstStyle/>
          <a:p>
            <a:pPr>
              <a:lnSpc>
                <a:spcPct val="150000"/>
              </a:lnSpc>
            </a:pPr>
            <a:r>
              <a:rPr lang="en-US" sz="2400" b="1" dirty="0" smtClean="0">
                <a:latin typeface="Calibri Light" pitchFamily="34" charset="0"/>
              </a:rPr>
              <a:t>At a TEAL Annual Conference in Vancouver, BC, in 1998 Lee </a:t>
            </a:r>
            <a:r>
              <a:rPr lang="en-US" sz="2400" b="1" dirty="0">
                <a:latin typeface="Calibri Light" pitchFamily="34" charset="0"/>
              </a:rPr>
              <a:t>Gunderson &amp; Catherine Eddy </a:t>
            </a:r>
            <a:r>
              <a:rPr lang="en-US" sz="2400" b="1" dirty="0" smtClean="0">
                <a:latin typeface="Calibri Light" pitchFamily="34" charset="0"/>
              </a:rPr>
              <a:t>working with </a:t>
            </a:r>
            <a:r>
              <a:rPr lang="en-US" sz="2400" b="1" dirty="0">
                <a:latin typeface="Calibri Light" pitchFamily="34" charset="0"/>
              </a:rPr>
              <a:t>Immigration </a:t>
            </a:r>
            <a:r>
              <a:rPr lang="en-US" sz="2400" b="1" dirty="0" smtClean="0">
                <a:latin typeface="Calibri Light" pitchFamily="34" charset="0"/>
              </a:rPr>
              <a:t>Canada, responsible </a:t>
            </a:r>
            <a:r>
              <a:rPr lang="en-US" sz="2400" b="1" dirty="0">
                <a:latin typeface="Calibri Light" pitchFamily="34" charset="0"/>
              </a:rPr>
              <a:t>for </a:t>
            </a:r>
            <a:r>
              <a:rPr lang="en-US" sz="2400" b="1" dirty="0" smtClean="0">
                <a:latin typeface="Calibri Light" pitchFamily="34" charset="0"/>
              </a:rPr>
              <a:t>ESL </a:t>
            </a:r>
            <a:r>
              <a:rPr lang="en-US" sz="2400" b="1" dirty="0">
                <a:latin typeface="Calibri Light" pitchFamily="34" charset="0"/>
              </a:rPr>
              <a:t>Testing &amp; </a:t>
            </a:r>
            <a:r>
              <a:rPr lang="en-US" sz="2400" b="1" dirty="0" smtClean="0">
                <a:latin typeface="Calibri Light" pitchFamily="34" charset="0"/>
              </a:rPr>
              <a:t>classroom placement of 20,000 student per year announced that: </a:t>
            </a:r>
            <a:endParaRPr lang="en-US" sz="2400" dirty="0">
              <a:latin typeface="Calibri Light" pitchFamily="34" charset="0"/>
            </a:endParaRPr>
          </a:p>
        </p:txBody>
      </p:sp>
      <p:sp>
        <p:nvSpPr>
          <p:cNvPr id="8" name="TextBox 7"/>
          <p:cNvSpPr txBox="1"/>
          <p:nvPr/>
        </p:nvSpPr>
        <p:spPr>
          <a:xfrm>
            <a:off x="323528" y="5157192"/>
            <a:ext cx="8568952" cy="954107"/>
          </a:xfrm>
          <a:prstGeom prst="rect">
            <a:avLst/>
          </a:prstGeom>
          <a:noFill/>
        </p:spPr>
        <p:txBody>
          <a:bodyPr wrap="square" rtlCol="0">
            <a:spAutoFit/>
          </a:bodyPr>
          <a:lstStyle/>
          <a:p>
            <a:pPr algn="ctr"/>
            <a:r>
              <a:rPr lang="en-CA" sz="2800" dirty="0" smtClean="0"/>
              <a:t>Is this because prepositions are difficult to use, or because we do not teach their use very well?</a:t>
            </a:r>
            <a:endParaRPr lang="en-CA" sz="28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2051556"/>
            <a:ext cx="432048" cy="369332"/>
          </a:xfrm>
          <a:prstGeom prst="rect">
            <a:avLst/>
          </a:prstGeom>
          <a:noFill/>
        </p:spPr>
        <p:txBody>
          <a:bodyPr wrap="square" lIns="0" rIns="0" rtlCol="0">
            <a:spAutoFit/>
          </a:bodyPr>
          <a:lstStyle/>
          <a:p>
            <a:pPr algn="ctr"/>
            <a:r>
              <a:rPr lang="en-US" dirty="0" smtClean="0"/>
              <a:t>on</a:t>
            </a:r>
            <a:endParaRPr lang="en-US" dirty="0"/>
          </a:p>
        </p:txBody>
      </p:sp>
      <p:grpSp>
        <p:nvGrpSpPr>
          <p:cNvPr id="2" name="Group 1"/>
          <p:cNvGrpSpPr/>
          <p:nvPr/>
        </p:nvGrpSpPr>
        <p:grpSpPr>
          <a:xfrm>
            <a:off x="721048" y="805764"/>
            <a:ext cx="7560840" cy="648072"/>
            <a:chOff x="755576" y="1700808"/>
            <a:chExt cx="7560840" cy="648072"/>
          </a:xfrm>
        </p:grpSpPr>
        <p:sp>
          <p:nvSpPr>
            <p:cNvPr id="6" name="TextBox 5"/>
            <p:cNvSpPr txBox="1"/>
            <p:nvPr/>
          </p:nvSpPr>
          <p:spPr>
            <a:xfrm>
              <a:off x="755576"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Word</a:t>
              </a:r>
              <a:endParaRPr lang="en-US" b="1" u="sng" dirty="0"/>
            </a:p>
          </p:txBody>
        </p:sp>
        <p:sp>
          <p:nvSpPr>
            <p:cNvPr id="8" name="TextBox 7"/>
            <p:cNvSpPr txBox="1"/>
            <p:nvPr/>
          </p:nvSpPr>
          <p:spPr>
            <a:xfrm>
              <a:off x="1979712"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Function</a:t>
              </a:r>
              <a:endParaRPr lang="en-US" b="1" u="sng" dirty="0"/>
            </a:p>
          </p:txBody>
        </p:sp>
        <p:sp>
          <p:nvSpPr>
            <p:cNvPr id="9" name="TextBox 8"/>
            <p:cNvSpPr txBox="1"/>
            <p:nvPr/>
          </p:nvSpPr>
          <p:spPr>
            <a:xfrm>
              <a:off x="4572000"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a:t>
              </a:r>
              <a:endParaRPr lang="en-US" b="1" u="sng" dirty="0"/>
            </a:p>
          </p:txBody>
        </p:sp>
        <p:sp>
          <p:nvSpPr>
            <p:cNvPr id="10" name="TextBox 9"/>
            <p:cNvSpPr txBox="1"/>
            <p:nvPr/>
          </p:nvSpPr>
          <p:spPr>
            <a:xfrm>
              <a:off x="7164288" y="1702549"/>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 Type</a:t>
              </a:r>
              <a:endParaRPr lang="en-US" b="1" u="sng" dirty="0"/>
            </a:p>
          </p:txBody>
        </p:sp>
      </p:grpSp>
      <p:cxnSp>
        <p:nvCxnSpPr>
          <p:cNvPr id="15" name="Straight Connector 14"/>
          <p:cNvCxnSpPr/>
          <p:nvPr/>
        </p:nvCxnSpPr>
        <p:spPr>
          <a:xfrm>
            <a:off x="8586192"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9752" y="2051556"/>
            <a:ext cx="432048" cy="369332"/>
          </a:xfrm>
          <a:prstGeom prst="rect">
            <a:avLst/>
          </a:prstGeom>
          <a:noFill/>
        </p:spPr>
        <p:txBody>
          <a:bodyPr wrap="square" lIns="0" rIns="0" rtlCol="0">
            <a:spAutoFit/>
          </a:bodyPr>
          <a:lstStyle/>
          <a:p>
            <a:pPr algn="ctr"/>
            <a:r>
              <a:rPr lang="en-US" dirty="0" smtClean="0"/>
              <a:t>L</a:t>
            </a:r>
            <a:endParaRPr lang="en-US" dirty="0"/>
          </a:p>
        </p:txBody>
      </p:sp>
      <p:sp>
        <p:nvSpPr>
          <p:cNvPr id="20" name="TextBox 19"/>
          <p:cNvSpPr txBox="1"/>
          <p:nvPr/>
        </p:nvSpPr>
        <p:spPr>
          <a:xfrm>
            <a:off x="3419872" y="2051556"/>
            <a:ext cx="3456384" cy="369332"/>
          </a:xfrm>
          <a:prstGeom prst="rect">
            <a:avLst/>
          </a:prstGeom>
          <a:noFill/>
        </p:spPr>
        <p:txBody>
          <a:bodyPr wrap="square" lIns="0" rIns="0" rtlCol="0">
            <a:spAutoFit/>
          </a:bodyPr>
          <a:lstStyle/>
          <a:p>
            <a:pPr algn="ctr"/>
            <a:r>
              <a:rPr lang="en-US" dirty="0" smtClean="0"/>
              <a:t>the ducks on the pond</a:t>
            </a:r>
            <a:endParaRPr lang="en-US" dirty="0"/>
          </a:p>
        </p:txBody>
      </p:sp>
      <p:sp>
        <p:nvSpPr>
          <p:cNvPr id="21" name="TextBox 20"/>
          <p:cNvSpPr txBox="1"/>
          <p:nvPr/>
        </p:nvSpPr>
        <p:spPr>
          <a:xfrm>
            <a:off x="7380312" y="2051556"/>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31" name="TextBox 30"/>
          <p:cNvSpPr txBox="1"/>
          <p:nvPr/>
        </p:nvSpPr>
        <p:spPr>
          <a:xfrm>
            <a:off x="755576" y="5648750"/>
            <a:ext cx="1008112" cy="369332"/>
          </a:xfrm>
          <a:prstGeom prst="rect">
            <a:avLst/>
          </a:prstGeom>
          <a:noFill/>
        </p:spPr>
        <p:txBody>
          <a:bodyPr wrap="square" lIns="0" rIns="0" rtlCol="0">
            <a:spAutoFit/>
          </a:bodyPr>
          <a:lstStyle/>
          <a:p>
            <a:pPr algn="ctr"/>
            <a:r>
              <a:rPr lang="en-US" dirty="0"/>
              <a:t>i</a:t>
            </a:r>
            <a:r>
              <a:rPr lang="en-US" dirty="0" smtClean="0"/>
              <a:t>n     at</a:t>
            </a:r>
            <a:endParaRPr lang="en-US" dirty="0"/>
          </a:p>
        </p:txBody>
      </p:sp>
      <p:sp>
        <p:nvSpPr>
          <p:cNvPr id="32" name="TextBox 31"/>
          <p:cNvSpPr txBox="1"/>
          <p:nvPr/>
        </p:nvSpPr>
        <p:spPr>
          <a:xfrm>
            <a:off x="2123728" y="5648750"/>
            <a:ext cx="792088" cy="369332"/>
          </a:xfrm>
          <a:prstGeom prst="rect">
            <a:avLst/>
          </a:prstGeom>
          <a:noFill/>
        </p:spPr>
        <p:txBody>
          <a:bodyPr wrap="square" lIns="0" rIns="0" rtlCol="0">
            <a:spAutoFit/>
          </a:bodyPr>
          <a:lstStyle/>
          <a:p>
            <a:pPr algn="ctr"/>
            <a:r>
              <a:rPr lang="en-US" dirty="0" smtClean="0"/>
              <a:t>L       T  </a:t>
            </a:r>
            <a:endParaRPr lang="en-US" dirty="0"/>
          </a:p>
        </p:txBody>
      </p:sp>
      <p:sp>
        <p:nvSpPr>
          <p:cNvPr id="33" name="TextBox 32"/>
          <p:cNvSpPr txBox="1"/>
          <p:nvPr/>
        </p:nvSpPr>
        <p:spPr>
          <a:xfrm>
            <a:off x="3841073" y="5589240"/>
            <a:ext cx="3136790" cy="369332"/>
          </a:xfrm>
          <a:prstGeom prst="rect">
            <a:avLst/>
          </a:prstGeom>
          <a:noFill/>
        </p:spPr>
        <p:txBody>
          <a:bodyPr wrap="square" lIns="0" rIns="0" rtlCol="0">
            <a:spAutoFit/>
          </a:bodyPr>
          <a:lstStyle/>
          <a:p>
            <a:pPr algn="ctr"/>
            <a:r>
              <a:rPr lang="en-US" dirty="0" smtClean="0"/>
              <a:t>kids in the sandbox at recess</a:t>
            </a:r>
            <a:endParaRPr lang="en-US" dirty="0"/>
          </a:p>
        </p:txBody>
      </p:sp>
      <p:sp>
        <p:nvSpPr>
          <p:cNvPr id="34" name="TextBox 33"/>
          <p:cNvSpPr txBox="1"/>
          <p:nvPr/>
        </p:nvSpPr>
        <p:spPr>
          <a:xfrm>
            <a:off x="7380312" y="5648750"/>
            <a:ext cx="936104" cy="369332"/>
          </a:xfrm>
          <a:prstGeom prst="rect">
            <a:avLst/>
          </a:prstGeom>
          <a:noFill/>
        </p:spPr>
        <p:txBody>
          <a:bodyPr wrap="square" lIns="0" rIns="0" rtlCol="0">
            <a:spAutoFit/>
          </a:bodyPr>
          <a:lstStyle/>
          <a:p>
            <a:pPr algn="ctr"/>
            <a:r>
              <a:rPr lang="en-US" dirty="0" smtClean="0"/>
              <a:t>N – N - N</a:t>
            </a:r>
            <a:endParaRPr lang="en-US" dirty="0"/>
          </a:p>
        </p:txBody>
      </p:sp>
      <p:cxnSp>
        <p:nvCxnSpPr>
          <p:cNvPr id="12" name="Straight Connector 11"/>
          <p:cNvCxnSpPr/>
          <p:nvPr/>
        </p:nvCxnSpPr>
        <p:spPr>
          <a:xfrm>
            <a:off x="194369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2381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425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353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3534" y="206084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534" y="23488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3534" y="26369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3534" y="292494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3534" y="350100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3534" y="37890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3534" y="407707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3534" y="436510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3534" y="465313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3534" y="50131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3534" y="177281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3534" y="148478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3848" y="1772816"/>
            <a:ext cx="1296144" cy="369332"/>
          </a:xfrm>
          <a:prstGeom prst="rect">
            <a:avLst/>
          </a:prstGeom>
          <a:noFill/>
        </p:spPr>
        <p:txBody>
          <a:bodyPr wrap="square" lIns="0" rIns="0" rtlCol="0">
            <a:spAutoFit/>
          </a:bodyPr>
          <a:lstStyle/>
          <a:p>
            <a:pPr algn="ctr"/>
            <a:r>
              <a:rPr lang="en-US" b="1" dirty="0" smtClean="0">
                <a:solidFill>
                  <a:srgbClr val="00B050"/>
                </a:solidFill>
              </a:rPr>
              <a:t>three white </a:t>
            </a:r>
            <a:r>
              <a:rPr lang="en-US" b="1" baseline="-25000" dirty="0" smtClean="0">
                <a:solidFill>
                  <a:srgbClr val="00B050"/>
                </a:solidFill>
              </a:rPr>
              <a:t>v</a:t>
            </a:r>
            <a:endParaRPr lang="en-US" b="1" baseline="-25000" dirty="0">
              <a:solidFill>
                <a:srgbClr val="00B050"/>
              </a:solidFill>
            </a:endParaRPr>
          </a:p>
        </p:txBody>
      </p:sp>
      <p:sp>
        <p:nvSpPr>
          <p:cNvPr id="58" name="TextBox 57"/>
          <p:cNvSpPr txBox="1"/>
          <p:nvPr/>
        </p:nvSpPr>
        <p:spPr>
          <a:xfrm>
            <a:off x="5508104" y="1772816"/>
            <a:ext cx="792088" cy="369332"/>
          </a:xfrm>
          <a:prstGeom prst="rect">
            <a:avLst/>
          </a:prstGeom>
          <a:noFill/>
        </p:spPr>
        <p:txBody>
          <a:bodyPr wrap="square" lIns="0" rIns="0" rtlCol="0">
            <a:spAutoFit/>
          </a:bodyPr>
          <a:lstStyle/>
          <a:p>
            <a:pPr algn="ctr"/>
            <a:r>
              <a:rPr lang="en-US" b="1" baseline="-25000" dirty="0" smtClean="0">
                <a:solidFill>
                  <a:srgbClr val="00B050"/>
                </a:solidFill>
              </a:rPr>
              <a:t>v </a:t>
            </a:r>
            <a:r>
              <a:rPr lang="en-US" b="1" dirty="0" smtClean="0">
                <a:solidFill>
                  <a:srgbClr val="00B050"/>
                </a:solidFill>
              </a:rPr>
              <a:t>clear</a:t>
            </a:r>
            <a:endParaRPr lang="en-US" b="1" dirty="0">
              <a:solidFill>
                <a:srgbClr val="00B050"/>
              </a:solidFill>
            </a:endParaRPr>
          </a:p>
        </p:txBody>
      </p:sp>
      <p:sp>
        <p:nvSpPr>
          <p:cNvPr id="59" name="TextBox 58"/>
          <p:cNvSpPr txBox="1"/>
          <p:nvPr/>
        </p:nvSpPr>
        <p:spPr>
          <a:xfrm>
            <a:off x="3110138" y="5229200"/>
            <a:ext cx="1080120" cy="369332"/>
          </a:xfrm>
          <a:prstGeom prst="rect">
            <a:avLst/>
          </a:prstGeom>
          <a:noFill/>
        </p:spPr>
        <p:txBody>
          <a:bodyPr wrap="square" lIns="0" rIns="0" rtlCol="0">
            <a:spAutoFit/>
          </a:bodyPr>
          <a:lstStyle/>
          <a:p>
            <a:r>
              <a:rPr lang="en-US" b="1" dirty="0" smtClean="0">
                <a:solidFill>
                  <a:srgbClr val="00B050"/>
                </a:solidFill>
              </a:rPr>
              <a:t>two small </a:t>
            </a:r>
            <a:r>
              <a:rPr lang="en-US" b="1" baseline="-25000" dirty="0" smtClean="0">
                <a:solidFill>
                  <a:srgbClr val="00B050"/>
                </a:solidFill>
              </a:rPr>
              <a:t>v</a:t>
            </a:r>
            <a:endParaRPr lang="en-US" b="1" baseline="-25000" dirty="0">
              <a:solidFill>
                <a:srgbClr val="00B050"/>
              </a:solidFill>
            </a:endParaRPr>
          </a:p>
        </p:txBody>
      </p:sp>
      <p:sp>
        <p:nvSpPr>
          <p:cNvPr id="60" name="TextBox 59"/>
          <p:cNvSpPr txBox="1"/>
          <p:nvPr/>
        </p:nvSpPr>
        <p:spPr>
          <a:xfrm>
            <a:off x="4788024" y="5229200"/>
            <a:ext cx="1008112" cy="369332"/>
          </a:xfrm>
          <a:prstGeom prst="rect">
            <a:avLst/>
          </a:prstGeom>
          <a:noFill/>
        </p:spPr>
        <p:txBody>
          <a:bodyPr wrap="square" lIns="0" rIns="0" rtlCol="0">
            <a:spAutoFit/>
          </a:bodyPr>
          <a:lstStyle/>
          <a:p>
            <a:pPr algn="ctr"/>
            <a:r>
              <a:rPr lang="en-US" b="1" baseline="-25000" dirty="0" smtClean="0">
                <a:solidFill>
                  <a:srgbClr val="00B050"/>
                </a:solidFill>
              </a:rPr>
              <a:t>v</a:t>
            </a:r>
            <a:r>
              <a:rPr lang="en-US" b="1" dirty="0" smtClean="0">
                <a:solidFill>
                  <a:srgbClr val="00B050"/>
                </a:solidFill>
              </a:rPr>
              <a:t> new</a:t>
            </a:r>
            <a:endParaRPr lang="en-US" b="1" dirty="0">
              <a:solidFill>
                <a:srgbClr val="00B050"/>
              </a:solidFill>
            </a:endParaRPr>
          </a:p>
        </p:txBody>
      </p:sp>
      <p:cxnSp>
        <p:nvCxnSpPr>
          <p:cNvPr id="63" name="Straight Connector 62"/>
          <p:cNvCxnSpPr/>
          <p:nvPr/>
        </p:nvCxnSpPr>
        <p:spPr>
          <a:xfrm>
            <a:off x="505024" y="5301208"/>
            <a:ext cx="80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1296" y="55892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21296" y="59492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7" name="TextBox 6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cxnSp>
        <p:nvCxnSpPr>
          <p:cNvPr id="82" name="Straight Connector 81"/>
          <p:cNvCxnSpPr/>
          <p:nvPr/>
        </p:nvCxnSpPr>
        <p:spPr>
          <a:xfrm>
            <a:off x="539552" y="32129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971600" y="2636912"/>
            <a:ext cx="432048" cy="369332"/>
          </a:xfrm>
          <a:prstGeom prst="rect">
            <a:avLst/>
          </a:prstGeom>
          <a:noFill/>
        </p:spPr>
        <p:txBody>
          <a:bodyPr wrap="square" lIns="0" rIns="0" rtlCol="0">
            <a:spAutoFit/>
          </a:bodyPr>
          <a:lstStyle/>
          <a:p>
            <a:pPr algn="ctr"/>
            <a:r>
              <a:rPr lang="en-US" dirty="0" smtClean="0"/>
              <a:t>at</a:t>
            </a:r>
            <a:endParaRPr lang="en-US" dirty="0"/>
          </a:p>
        </p:txBody>
      </p:sp>
      <p:sp>
        <p:nvSpPr>
          <p:cNvPr id="84" name="TextBox 83"/>
          <p:cNvSpPr txBox="1"/>
          <p:nvPr/>
        </p:nvSpPr>
        <p:spPr>
          <a:xfrm>
            <a:off x="2339752" y="2636912"/>
            <a:ext cx="432048" cy="369332"/>
          </a:xfrm>
          <a:prstGeom prst="rect">
            <a:avLst/>
          </a:prstGeom>
          <a:noFill/>
        </p:spPr>
        <p:txBody>
          <a:bodyPr wrap="square" lIns="0" rIns="0" rtlCol="0">
            <a:spAutoFit/>
          </a:bodyPr>
          <a:lstStyle/>
          <a:p>
            <a:pPr algn="ctr"/>
            <a:r>
              <a:rPr lang="en-US" dirty="0" smtClean="0"/>
              <a:t>L</a:t>
            </a:r>
            <a:endParaRPr lang="en-US" dirty="0"/>
          </a:p>
        </p:txBody>
      </p:sp>
      <p:sp>
        <p:nvSpPr>
          <p:cNvPr id="85" name="TextBox 84"/>
          <p:cNvSpPr txBox="1"/>
          <p:nvPr/>
        </p:nvSpPr>
        <p:spPr>
          <a:xfrm>
            <a:off x="3779912" y="2636912"/>
            <a:ext cx="2664296" cy="369332"/>
          </a:xfrm>
          <a:prstGeom prst="rect">
            <a:avLst/>
          </a:prstGeom>
          <a:noFill/>
        </p:spPr>
        <p:txBody>
          <a:bodyPr wrap="square" lIns="0" rIns="0" rtlCol="0">
            <a:spAutoFit/>
          </a:bodyPr>
          <a:lstStyle/>
          <a:p>
            <a:pPr algn="ctr"/>
            <a:r>
              <a:rPr lang="en-US" dirty="0" smtClean="0"/>
              <a:t>a family at the table</a:t>
            </a:r>
            <a:endParaRPr lang="en-US" dirty="0"/>
          </a:p>
        </p:txBody>
      </p:sp>
      <p:sp>
        <p:nvSpPr>
          <p:cNvPr id="86" name="TextBox 85"/>
          <p:cNvSpPr txBox="1"/>
          <p:nvPr/>
        </p:nvSpPr>
        <p:spPr>
          <a:xfrm>
            <a:off x="7380312" y="2627620"/>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92" name="TextBox 91"/>
          <p:cNvSpPr txBox="1"/>
          <p:nvPr/>
        </p:nvSpPr>
        <p:spPr>
          <a:xfrm>
            <a:off x="755576" y="3212976"/>
            <a:ext cx="936104" cy="369332"/>
          </a:xfrm>
          <a:prstGeom prst="rect">
            <a:avLst/>
          </a:prstGeom>
          <a:noFill/>
        </p:spPr>
        <p:txBody>
          <a:bodyPr wrap="square" lIns="0" rIns="0" rtlCol="0">
            <a:spAutoFit/>
          </a:bodyPr>
          <a:lstStyle/>
          <a:p>
            <a:pPr algn="ctr"/>
            <a:r>
              <a:rPr lang="en-US" dirty="0" smtClean="0"/>
              <a:t>under</a:t>
            </a:r>
            <a:endParaRPr lang="en-US" dirty="0"/>
          </a:p>
        </p:txBody>
      </p:sp>
      <p:sp>
        <p:nvSpPr>
          <p:cNvPr id="93" name="TextBox 92"/>
          <p:cNvSpPr txBox="1"/>
          <p:nvPr/>
        </p:nvSpPr>
        <p:spPr>
          <a:xfrm>
            <a:off x="2339752" y="3212976"/>
            <a:ext cx="432048" cy="369332"/>
          </a:xfrm>
          <a:prstGeom prst="rect">
            <a:avLst/>
          </a:prstGeom>
          <a:noFill/>
        </p:spPr>
        <p:txBody>
          <a:bodyPr wrap="square" lIns="0" rIns="0" rtlCol="0">
            <a:spAutoFit/>
          </a:bodyPr>
          <a:lstStyle/>
          <a:p>
            <a:pPr algn="ctr"/>
            <a:r>
              <a:rPr lang="en-US" dirty="0" smtClean="0"/>
              <a:t>L</a:t>
            </a:r>
            <a:endParaRPr lang="en-US" dirty="0"/>
          </a:p>
        </p:txBody>
      </p:sp>
      <p:sp>
        <p:nvSpPr>
          <p:cNvPr id="94" name="TextBox 93"/>
          <p:cNvSpPr txBox="1"/>
          <p:nvPr/>
        </p:nvSpPr>
        <p:spPr>
          <a:xfrm>
            <a:off x="3779912" y="3203684"/>
            <a:ext cx="2664296" cy="369332"/>
          </a:xfrm>
          <a:prstGeom prst="rect">
            <a:avLst/>
          </a:prstGeom>
          <a:noFill/>
        </p:spPr>
        <p:txBody>
          <a:bodyPr wrap="square" lIns="0" rIns="0" rtlCol="0">
            <a:spAutoFit/>
          </a:bodyPr>
          <a:lstStyle/>
          <a:p>
            <a:pPr algn="ctr"/>
            <a:r>
              <a:rPr lang="en-US" dirty="0" smtClean="0"/>
              <a:t>a child under the structure</a:t>
            </a:r>
            <a:endParaRPr lang="en-US" dirty="0"/>
          </a:p>
        </p:txBody>
      </p:sp>
      <p:sp>
        <p:nvSpPr>
          <p:cNvPr id="95" name="TextBox 94"/>
          <p:cNvSpPr txBox="1"/>
          <p:nvPr/>
        </p:nvSpPr>
        <p:spPr>
          <a:xfrm>
            <a:off x="4283968" y="2915652"/>
            <a:ext cx="1296144" cy="369332"/>
          </a:xfrm>
          <a:prstGeom prst="rect">
            <a:avLst/>
          </a:prstGeom>
          <a:noFill/>
        </p:spPr>
        <p:txBody>
          <a:bodyPr wrap="square" lIns="0" rIns="0" rtlCol="0">
            <a:spAutoFit/>
          </a:bodyPr>
          <a:lstStyle/>
          <a:p>
            <a:pPr algn="ctr"/>
            <a:r>
              <a:rPr lang="en-US" b="1" dirty="0" err="1" smtClean="0">
                <a:solidFill>
                  <a:srgbClr val="00B050"/>
                </a:solidFill>
              </a:rPr>
              <a:t>playground</a:t>
            </a:r>
            <a:r>
              <a:rPr lang="en-US" b="1" baseline="-25000" dirty="0" err="1" smtClean="0">
                <a:solidFill>
                  <a:srgbClr val="00B050"/>
                </a:solidFill>
              </a:rPr>
              <a:t>v</a:t>
            </a:r>
            <a:endParaRPr lang="en-US" b="1" baseline="-25000" dirty="0">
              <a:solidFill>
                <a:srgbClr val="00B050"/>
              </a:solidFill>
            </a:endParaRPr>
          </a:p>
        </p:txBody>
      </p:sp>
      <p:sp>
        <p:nvSpPr>
          <p:cNvPr id="96" name="TextBox 95"/>
          <p:cNvSpPr txBox="1"/>
          <p:nvPr/>
        </p:nvSpPr>
        <p:spPr>
          <a:xfrm>
            <a:off x="4788024" y="2348880"/>
            <a:ext cx="864096" cy="369332"/>
          </a:xfrm>
          <a:prstGeom prst="rect">
            <a:avLst/>
          </a:prstGeom>
          <a:noFill/>
        </p:spPr>
        <p:txBody>
          <a:bodyPr wrap="square" lIns="0" rIns="0" rtlCol="0">
            <a:spAutoFit/>
          </a:bodyPr>
          <a:lstStyle/>
          <a:p>
            <a:pPr algn="ctr"/>
            <a:r>
              <a:rPr lang="en-US" b="1" dirty="0" err="1" smtClean="0">
                <a:solidFill>
                  <a:srgbClr val="00B050"/>
                </a:solidFill>
              </a:rPr>
              <a:t>picnic</a:t>
            </a:r>
            <a:r>
              <a:rPr lang="en-US" b="1" baseline="-25000" dirty="0" err="1" smtClean="0">
                <a:solidFill>
                  <a:srgbClr val="00B050"/>
                </a:solidFill>
              </a:rPr>
              <a:t>v</a:t>
            </a:r>
            <a:endParaRPr lang="en-US" b="1" baseline="-25000" dirty="0">
              <a:solidFill>
                <a:srgbClr val="00B050"/>
              </a:solidFill>
            </a:endParaRPr>
          </a:p>
        </p:txBody>
      </p:sp>
      <p:sp>
        <p:nvSpPr>
          <p:cNvPr id="97" name="TextBox 96"/>
          <p:cNvSpPr txBox="1"/>
          <p:nvPr/>
        </p:nvSpPr>
        <p:spPr>
          <a:xfrm>
            <a:off x="7380312" y="3203684"/>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98" name="TextBox 97"/>
          <p:cNvSpPr txBox="1"/>
          <p:nvPr/>
        </p:nvSpPr>
        <p:spPr>
          <a:xfrm>
            <a:off x="971600" y="3789040"/>
            <a:ext cx="432048" cy="369332"/>
          </a:xfrm>
          <a:prstGeom prst="rect">
            <a:avLst/>
          </a:prstGeom>
          <a:noFill/>
        </p:spPr>
        <p:txBody>
          <a:bodyPr wrap="square" lIns="0" rIns="0" rtlCol="0">
            <a:spAutoFit/>
          </a:bodyPr>
          <a:lstStyle/>
          <a:p>
            <a:pPr algn="ctr"/>
            <a:r>
              <a:rPr lang="en-US" dirty="0" smtClean="0"/>
              <a:t>at</a:t>
            </a:r>
            <a:endParaRPr lang="en-US" dirty="0"/>
          </a:p>
        </p:txBody>
      </p:sp>
      <p:sp>
        <p:nvSpPr>
          <p:cNvPr id="99" name="TextBox 98"/>
          <p:cNvSpPr txBox="1"/>
          <p:nvPr/>
        </p:nvSpPr>
        <p:spPr>
          <a:xfrm>
            <a:off x="2267744" y="3779748"/>
            <a:ext cx="504056" cy="369332"/>
          </a:xfrm>
          <a:prstGeom prst="rect">
            <a:avLst/>
          </a:prstGeom>
          <a:noFill/>
        </p:spPr>
        <p:txBody>
          <a:bodyPr wrap="square" lIns="0" rIns="0" rtlCol="0">
            <a:spAutoFit/>
          </a:bodyPr>
          <a:lstStyle/>
          <a:p>
            <a:pPr algn="ctr"/>
            <a:r>
              <a:rPr lang="en-US" dirty="0" smtClean="0"/>
              <a:t>T</a:t>
            </a:r>
            <a:endParaRPr lang="en-US" dirty="0"/>
          </a:p>
        </p:txBody>
      </p:sp>
      <p:sp>
        <p:nvSpPr>
          <p:cNvPr id="100" name="TextBox 99"/>
          <p:cNvSpPr txBox="1"/>
          <p:nvPr/>
        </p:nvSpPr>
        <p:spPr>
          <a:xfrm>
            <a:off x="3923928" y="3789040"/>
            <a:ext cx="2160240" cy="369332"/>
          </a:xfrm>
          <a:prstGeom prst="rect">
            <a:avLst/>
          </a:prstGeom>
          <a:noFill/>
        </p:spPr>
        <p:txBody>
          <a:bodyPr wrap="square" lIns="0" rIns="0" rtlCol="0">
            <a:spAutoFit/>
          </a:bodyPr>
          <a:lstStyle/>
          <a:p>
            <a:pPr algn="ctr"/>
            <a:r>
              <a:rPr lang="en-US" dirty="0" smtClean="0"/>
              <a:t>lunch at noon</a:t>
            </a:r>
            <a:endParaRPr lang="en-US" dirty="0"/>
          </a:p>
        </p:txBody>
      </p:sp>
      <p:sp>
        <p:nvSpPr>
          <p:cNvPr id="101" name="TextBox 100"/>
          <p:cNvSpPr txBox="1"/>
          <p:nvPr/>
        </p:nvSpPr>
        <p:spPr>
          <a:xfrm>
            <a:off x="7380312" y="3779748"/>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102" name="TextBox 101"/>
          <p:cNvSpPr txBox="1"/>
          <p:nvPr/>
        </p:nvSpPr>
        <p:spPr>
          <a:xfrm>
            <a:off x="3779912" y="4365104"/>
            <a:ext cx="2016224" cy="369332"/>
          </a:xfrm>
          <a:prstGeom prst="rect">
            <a:avLst/>
          </a:prstGeom>
          <a:noFill/>
        </p:spPr>
        <p:txBody>
          <a:bodyPr wrap="square" lIns="0" rIns="0" rtlCol="0">
            <a:spAutoFit/>
          </a:bodyPr>
          <a:lstStyle/>
          <a:p>
            <a:pPr algn="ctr"/>
            <a:r>
              <a:rPr lang="en-US" dirty="0"/>
              <a:t>a</a:t>
            </a:r>
            <a:r>
              <a:rPr lang="en-US" dirty="0" smtClean="0"/>
              <a:t> man with a guitar</a:t>
            </a:r>
            <a:endParaRPr lang="en-US" dirty="0"/>
          </a:p>
        </p:txBody>
      </p:sp>
      <p:sp>
        <p:nvSpPr>
          <p:cNvPr id="103" name="TextBox 102"/>
          <p:cNvSpPr txBox="1"/>
          <p:nvPr/>
        </p:nvSpPr>
        <p:spPr>
          <a:xfrm>
            <a:off x="7380312" y="4365104"/>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104" name="TextBox 103"/>
          <p:cNvSpPr txBox="1"/>
          <p:nvPr/>
        </p:nvSpPr>
        <p:spPr>
          <a:xfrm>
            <a:off x="2267744" y="4365104"/>
            <a:ext cx="504056" cy="369332"/>
          </a:xfrm>
          <a:prstGeom prst="rect">
            <a:avLst/>
          </a:prstGeom>
          <a:noFill/>
        </p:spPr>
        <p:txBody>
          <a:bodyPr wrap="square" lIns="0" rIns="0" rtlCol="0">
            <a:spAutoFit/>
          </a:bodyPr>
          <a:lstStyle/>
          <a:p>
            <a:pPr algn="ctr"/>
            <a:r>
              <a:rPr lang="en-US" dirty="0" smtClean="0"/>
              <a:t>A</a:t>
            </a:r>
            <a:endParaRPr lang="en-US" dirty="0"/>
          </a:p>
        </p:txBody>
      </p:sp>
      <p:sp>
        <p:nvSpPr>
          <p:cNvPr id="105" name="TextBox 104"/>
          <p:cNvSpPr txBox="1"/>
          <p:nvPr/>
        </p:nvSpPr>
        <p:spPr>
          <a:xfrm>
            <a:off x="755576" y="4365104"/>
            <a:ext cx="936104" cy="369332"/>
          </a:xfrm>
          <a:prstGeom prst="rect">
            <a:avLst/>
          </a:prstGeom>
          <a:noFill/>
        </p:spPr>
        <p:txBody>
          <a:bodyPr wrap="square" lIns="0" rIns="0" rtlCol="0">
            <a:spAutoFit/>
          </a:bodyPr>
          <a:lstStyle/>
          <a:p>
            <a:pPr algn="ctr"/>
            <a:r>
              <a:rPr lang="en-US" dirty="0" smtClean="0"/>
              <a:t>with</a:t>
            </a:r>
            <a:endParaRPr lang="en-US" dirty="0"/>
          </a:p>
        </p:txBody>
      </p:sp>
      <p:sp>
        <p:nvSpPr>
          <p:cNvPr id="106" name="TextBox 105"/>
          <p:cNvSpPr txBox="1"/>
          <p:nvPr/>
        </p:nvSpPr>
        <p:spPr>
          <a:xfrm>
            <a:off x="2411760" y="476672"/>
            <a:ext cx="4608512" cy="369332"/>
          </a:xfrm>
          <a:prstGeom prst="rect">
            <a:avLst/>
          </a:prstGeom>
          <a:noFill/>
        </p:spPr>
        <p:txBody>
          <a:bodyPr wrap="square" rtlCol="0">
            <a:spAutoFit/>
          </a:bodyPr>
          <a:lstStyle/>
          <a:p>
            <a:r>
              <a:rPr lang="en-US" b="1" dirty="0" smtClean="0"/>
              <a:t>Stage 1 &amp; 2 – Adverb &amp; Adverbial Placement</a:t>
            </a:r>
            <a:endParaRPr lang="en-US" b="1" dirty="0"/>
          </a:p>
        </p:txBody>
      </p:sp>
    </p:spTree>
    <p:custDataLst>
      <p:tags r:id="rId1"/>
    </p:custDataLst>
    <p:extLst>
      <p:ext uri="{BB962C8B-B14F-4D97-AF65-F5344CB8AC3E}">
        <p14:creationId xmlns="" xmlns:p14="http://schemas.microsoft.com/office/powerpoint/2010/main" val="9210276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1000"/>
                                        <p:tgtEl>
                                          <p:spTgt spid="83"/>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1000"/>
                                        <p:tgtEl>
                                          <p:spTgt spid="85"/>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1000"/>
                                        <p:tgtEl>
                                          <p:spTgt spid="98"/>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1000"/>
                                        <p:tgtEl>
                                          <p:spTgt spid="100"/>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1000"/>
                                        <p:tgtEl>
                                          <p:spTgt spid="105"/>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1000"/>
                                        <p:tgtEl>
                                          <p:spTgt spid="102"/>
                                        </p:tgtEl>
                                      </p:cBhvr>
                                    </p:animEffect>
                                  </p:childTnLst>
                                </p:cTn>
                              </p:par>
                            </p:childTnLst>
                          </p:cTn>
                        </p:par>
                        <p:par>
                          <p:cTn id="44" fill="hold">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2000"/>
                                        <p:tgtEl>
                                          <p:spTgt spid="8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2000"/>
                                        <p:tgtEl>
                                          <p:spTgt spid="9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1000"/>
                                        <p:tgtEl>
                                          <p:spTgt spid="9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fade">
                                      <p:cBhvr>
                                        <p:cTn id="67" dur="2000"/>
                                        <p:tgtEl>
                                          <p:spTgt spid="1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20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20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2000"/>
                                        <p:tgtEl>
                                          <p:spTgt spid="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2000"/>
                                        <p:tgtEl>
                                          <p:spTgt spid="9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2000"/>
                                        <p:tgtEl>
                                          <p:spTgt spid="10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2000"/>
                                        <p:tgtEl>
                                          <p:spTgt spid="10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20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2000"/>
                                        <p:tgtEl>
                                          <p:spTgt spid="57"/>
                                        </p:tgtEl>
                                      </p:cBhvr>
                                    </p:animEffect>
                                  </p:childTnLst>
                                </p:cTn>
                              </p:par>
                            </p:childTnLst>
                          </p:cTn>
                        </p:par>
                        <p:par>
                          <p:cTn id="96" fill="hold">
                            <p:stCondLst>
                              <p:cond delay="2000"/>
                            </p:stCondLst>
                            <p:childTnLst>
                              <p:par>
                                <p:cTn id="97" presetID="10"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2000"/>
                                        <p:tgtEl>
                                          <p:spTgt spid="58"/>
                                        </p:tgtEl>
                                      </p:cBhvr>
                                    </p:animEffect>
                                  </p:childTnLst>
                                </p:cTn>
                              </p:par>
                            </p:childTnLst>
                          </p:cTn>
                        </p:par>
                        <p:par>
                          <p:cTn id="100" fill="hold">
                            <p:stCondLst>
                              <p:cond delay="4000"/>
                            </p:stCondLst>
                            <p:childTnLst>
                              <p:par>
                                <p:cTn id="101" presetID="10" presetClass="entr" presetSubtype="0" fill="hold" grpId="0" nodeType="afterEffect">
                                  <p:stCondLst>
                                    <p:cond delay="0"/>
                                  </p:stCondLst>
                                  <p:childTnLst>
                                    <p:set>
                                      <p:cBhvr>
                                        <p:cTn id="102" dur="1" fill="hold">
                                          <p:stCondLst>
                                            <p:cond delay="0"/>
                                          </p:stCondLst>
                                        </p:cTn>
                                        <p:tgtEl>
                                          <p:spTgt spid="96"/>
                                        </p:tgtEl>
                                        <p:attrNameLst>
                                          <p:attrName>style.visibility</p:attrName>
                                        </p:attrNameLst>
                                      </p:cBhvr>
                                      <p:to>
                                        <p:strVal val="visible"/>
                                      </p:to>
                                    </p:set>
                                    <p:animEffect transition="in" filter="fade">
                                      <p:cBhvr>
                                        <p:cTn id="103" dur="2000"/>
                                        <p:tgtEl>
                                          <p:spTgt spid="96"/>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fade">
                                      <p:cBhvr>
                                        <p:cTn id="107" dur="2000"/>
                                        <p:tgtEl>
                                          <p:spTgt spid="95"/>
                                        </p:tgtEl>
                                      </p:cBhvr>
                                    </p:animEffect>
                                  </p:childTnLst>
                                </p:cTn>
                              </p:par>
                            </p:childTnLst>
                          </p:cTn>
                        </p:par>
                        <p:par>
                          <p:cTn id="108" fill="hold">
                            <p:stCondLst>
                              <p:cond delay="8000"/>
                            </p:stCondLst>
                            <p:childTnLst>
                              <p:par>
                                <p:cTn id="109" presetID="10" presetClass="entr" presetSubtype="0" fill="hold" grpId="0" nodeType="after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2000"/>
                                        <p:tgtEl>
                                          <p:spTgt spid="59"/>
                                        </p:tgtEl>
                                      </p:cBhvr>
                                    </p:animEffect>
                                  </p:childTnLst>
                                </p:cTn>
                              </p:par>
                            </p:childTnLst>
                          </p:cTn>
                        </p:par>
                        <p:par>
                          <p:cTn id="112" fill="hold">
                            <p:stCondLst>
                              <p:cond delay="10000"/>
                            </p:stCondLst>
                            <p:childTnLst>
                              <p:par>
                                <p:cTn id="113" presetID="10" presetClass="entr" presetSubtype="0" fill="hold" grpId="0"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1" grpId="0"/>
      <p:bldP spid="31" grpId="0"/>
      <p:bldP spid="32" grpId="0"/>
      <p:bldP spid="33" grpId="0"/>
      <p:bldP spid="34" grpId="0"/>
      <p:bldP spid="57" grpId="0"/>
      <p:bldP spid="58" grpId="0"/>
      <p:bldP spid="59" grpId="0"/>
      <p:bldP spid="60" grpId="0"/>
      <p:bldP spid="83" grpId="0"/>
      <p:bldP spid="84" grpId="0"/>
      <p:bldP spid="85" grpId="0"/>
      <p:bldP spid="86"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692696"/>
            <a:ext cx="4392488" cy="400110"/>
          </a:xfrm>
          <a:prstGeom prst="rect">
            <a:avLst/>
          </a:prstGeom>
          <a:noFill/>
        </p:spPr>
        <p:txBody>
          <a:bodyPr wrap="square" rtlCol="0">
            <a:spAutoFit/>
          </a:bodyPr>
          <a:lstStyle/>
          <a:p>
            <a:pPr algn="ctr"/>
            <a:r>
              <a:rPr lang="en-CA" sz="2000" b="1" i="1" dirty="0" smtClean="0"/>
              <a:t>The 4 functions prepositions perform:</a:t>
            </a:r>
          </a:p>
        </p:txBody>
      </p:sp>
      <p:graphicFrame>
        <p:nvGraphicFramePr>
          <p:cNvPr id="5" name="Table 4"/>
          <p:cNvGraphicFramePr>
            <a:graphicFrameLocks noGrp="1"/>
          </p:cNvGraphicFramePr>
          <p:nvPr>
            <p:extLst/>
          </p:nvPr>
        </p:nvGraphicFramePr>
        <p:xfrm>
          <a:off x="457200" y="1196752"/>
          <a:ext cx="8229600" cy="5151399"/>
        </p:xfrm>
        <a:graphic>
          <a:graphicData uri="http://schemas.openxmlformats.org/drawingml/2006/table">
            <a:tbl>
              <a:tblPr/>
              <a:tblGrid>
                <a:gridCol w="2514600"/>
                <a:gridCol w="2209800"/>
                <a:gridCol w="1981200"/>
                <a:gridCol w="1524000"/>
              </a:tblGrid>
              <a:tr h="494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Location / Place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Motion / Direction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Abstract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0441">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on, off, over, under, below, beneath, beside,</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in, out, between, near…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into, out of, from, to, </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up among, toward </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through, forward…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at, in, on, by, to,  </a:t>
                      </a:r>
                    </a:p>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 from, until, since…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with, by, for, from, of…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8" name="TextBox 7"/>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Tree>
    <p:extLst>
      <p:ext uri="{BB962C8B-B14F-4D97-AF65-F5344CB8AC3E}">
        <p14:creationId xmlns="" xmlns:p14="http://schemas.microsoft.com/office/powerpoint/2010/main" val="15045177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692696"/>
            <a:ext cx="4392488" cy="400110"/>
          </a:xfrm>
          <a:prstGeom prst="rect">
            <a:avLst/>
          </a:prstGeom>
          <a:noFill/>
        </p:spPr>
        <p:txBody>
          <a:bodyPr wrap="square" rtlCol="0">
            <a:spAutoFit/>
          </a:bodyPr>
          <a:lstStyle/>
          <a:p>
            <a:pPr algn="ctr"/>
            <a:r>
              <a:rPr lang="en-CA" sz="2000" b="1" i="1" dirty="0" smtClean="0"/>
              <a:t>The 4 functions prepositions perform:</a:t>
            </a:r>
          </a:p>
        </p:txBody>
      </p:sp>
      <p:graphicFrame>
        <p:nvGraphicFramePr>
          <p:cNvPr id="5" name="Table 4"/>
          <p:cNvGraphicFramePr>
            <a:graphicFrameLocks noGrp="1"/>
          </p:cNvGraphicFramePr>
          <p:nvPr>
            <p:extLst>
              <p:ext uri="{D42A27DB-BD31-4B8C-83A1-F6EECF244321}">
                <p14:modId xmlns="" xmlns:p14="http://schemas.microsoft.com/office/powerpoint/2010/main" val="3331328634"/>
              </p:ext>
            </p:extLst>
          </p:nvPr>
        </p:nvGraphicFramePr>
        <p:xfrm>
          <a:off x="457200" y="1196752"/>
          <a:ext cx="8229600" cy="1326896"/>
        </p:xfrm>
        <a:graphic>
          <a:graphicData uri="http://schemas.openxmlformats.org/drawingml/2006/table">
            <a:tbl>
              <a:tblPr/>
              <a:tblGrid>
                <a:gridCol w="2514600"/>
                <a:gridCol w="2209800"/>
                <a:gridCol w="1981200"/>
                <a:gridCol w="152400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Location / Place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Motion / Direction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Association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on, off, over, under, below, beneath, beside,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 out, between, near…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into, out of, from, 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up among, toward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through, forward…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at, in, on, by, 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 from, until, since…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with, by, for, from, of…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467544" y="2708920"/>
            <a:ext cx="8136904" cy="1107996"/>
          </a:xfrm>
          <a:prstGeom prst="rect">
            <a:avLst/>
          </a:prstGeom>
          <a:noFill/>
        </p:spPr>
        <p:txBody>
          <a:bodyPr wrap="square" rtlCol="0">
            <a:spAutoFit/>
          </a:bodyPr>
          <a:lstStyle/>
          <a:p>
            <a:pPr algn="ctr"/>
            <a:r>
              <a:rPr lang="en-CA" sz="2000" b="1" i="1" dirty="0" smtClean="0"/>
              <a:t>The different preposition phrase types:</a:t>
            </a:r>
          </a:p>
          <a:p>
            <a:pPr algn="ctr"/>
            <a:endParaRPr lang="en-CA" sz="1000" b="1" dirty="0" smtClean="0"/>
          </a:p>
          <a:p>
            <a:pPr algn="ctr"/>
            <a:r>
              <a:rPr lang="en-CA" b="1" dirty="0" smtClean="0"/>
              <a:t>Noun  –  Noun    ;    Verb  –  Noun     ;    Verb </a:t>
            </a:r>
            <a:r>
              <a:rPr lang="en-CA" b="1" baseline="-25000" dirty="0" smtClean="0"/>
              <a:t>noun</a:t>
            </a:r>
            <a:r>
              <a:rPr lang="en-CA" b="1" dirty="0" smtClean="0"/>
              <a:t>  –  Noun    ;    Verb Noun – Noun    ;    Noun – Noun – Noun    ;    Verb  –  Verb </a:t>
            </a:r>
          </a:p>
        </p:txBody>
      </p:sp>
      <p:sp>
        <p:nvSpPr>
          <p:cNvPr id="9" name="TextBox 8"/>
          <p:cNvSpPr txBox="1"/>
          <p:nvPr/>
        </p:nvSpPr>
        <p:spPr>
          <a:xfrm>
            <a:off x="395536" y="4005064"/>
            <a:ext cx="8136904" cy="2246769"/>
          </a:xfrm>
          <a:prstGeom prst="rect">
            <a:avLst/>
          </a:prstGeom>
          <a:noFill/>
        </p:spPr>
        <p:txBody>
          <a:bodyPr wrap="square" rtlCol="0">
            <a:spAutoFit/>
          </a:bodyPr>
          <a:lstStyle/>
          <a:p>
            <a:pPr algn="ctr"/>
            <a:r>
              <a:rPr lang="en-CA" sz="2000" b="1" i="1" dirty="0" smtClean="0"/>
              <a:t>The Grammar that can be taught using preposition phrases  </a:t>
            </a:r>
          </a:p>
          <a:p>
            <a:pPr marL="285750" indent="-285750">
              <a:buFont typeface="Arial" panose="020B0604020202020204" pitchFamily="34" charset="0"/>
              <a:buChar char="•"/>
            </a:pPr>
            <a:r>
              <a:rPr lang="en-CA" b="1" dirty="0" smtClean="0"/>
              <a:t>Prepositions </a:t>
            </a:r>
            <a:r>
              <a:rPr lang="en-CA" b="1" dirty="0"/>
              <a:t>- function, meaning, use </a:t>
            </a:r>
            <a:r>
              <a:rPr lang="en-CA" sz="2400" b="1" dirty="0">
                <a:latin typeface="Lucida Sans Unicode"/>
                <a:cs typeface="Lucida Sans Unicode"/>
              </a:rPr>
              <a:t>· </a:t>
            </a:r>
            <a:r>
              <a:rPr lang="en-CA" b="1" dirty="0"/>
              <a:t>Adjectives – meaning, placement</a:t>
            </a:r>
          </a:p>
          <a:p>
            <a:pPr>
              <a:buFont typeface="Arial" pitchFamily="34" charset="0"/>
              <a:buChar char="•"/>
            </a:pPr>
            <a:r>
              <a:rPr lang="en-CA" b="1" dirty="0"/>
              <a:t>  </a:t>
            </a:r>
            <a:r>
              <a:rPr lang="en-CA" b="1" dirty="0" smtClean="0"/>
              <a:t> Adverbs </a:t>
            </a:r>
            <a:r>
              <a:rPr lang="en-CA" b="1" dirty="0"/>
              <a:t>– meaning, placement</a:t>
            </a:r>
            <a:r>
              <a:rPr lang="en-CA" sz="2400" b="1" dirty="0"/>
              <a:t> </a:t>
            </a:r>
            <a:r>
              <a:rPr lang="en-CA" sz="2400" b="1" dirty="0">
                <a:latin typeface="Lucida Sans Unicode"/>
                <a:cs typeface="Lucida Sans Unicode"/>
              </a:rPr>
              <a:t>· </a:t>
            </a:r>
            <a:r>
              <a:rPr lang="en-CA" b="1" dirty="0"/>
              <a:t>Verbs –transitive and intransitive </a:t>
            </a:r>
            <a:r>
              <a:rPr lang="en-CA" b="1" dirty="0" smtClean="0"/>
              <a:t>structures</a:t>
            </a:r>
            <a:endParaRPr lang="en-CA" b="1" dirty="0"/>
          </a:p>
          <a:p>
            <a:pPr>
              <a:buFont typeface="Arial" pitchFamily="34" charset="0"/>
              <a:buChar char="•"/>
            </a:pPr>
            <a:r>
              <a:rPr lang="en-CA" b="1" dirty="0"/>
              <a:t>  </a:t>
            </a:r>
            <a:r>
              <a:rPr lang="en-CA" b="1" dirty="0" smtClean="0"/>
              <a:t> Direct </a:t>
            </a:r>
            <a:r>
              <a:rPr lang="en-CA" b="1" dirty="0"/>
              <a:t>objects – indirect objects</a:t>
            </a:r>
            <a:r>
              <a:rPr lang="en-CA" sz="2400" b="1" dirty="0"/>
              <a:t> </a:t>
            </a:r>
            <a:r>
              <a:rPr lang="en-CA" sz="2400" b="1" dirty="0">
                <a:latin typeface="Lucida Sans Unicode"/>
                <a:cs typeface="Lucida Sans Unicode"/>
              </a:rPr>
              <a:t>· </a:t>
            </a:r>
            <a:r>
              <a:rPr lang="en-CA" b="1" dirty="0"/>
              <a:t>Simple sentence – formation</a:t>
            </a:r>
            <a:r>
              <a:rPr lang="en-CA" sz="2400" b="1" dirty="0"/>
              <a:t> </a:t>
            </a:r>
            <a:r>
              <a:rPr lang="en-CA" sz="2400" b="1" dirty="0">
                <a:latin typeface="Lucida Sans Unicode"/>
                <a:cs typeface="Lucida Sans Unicode"/>
              </a:rPr>
              <a:t>· </a:t>
            </a:r>
            <a:r>
              <a:rPr lang="en-CA" b="1" dirty="0">
                <a:cs typeface="Lucida Sans Unicode"/>
              </a:rPr>
              <a:t>Appositives</a:t>
            </a:r>
            <a:endParaRPr lang="en-CA" b="1" dirty="0"/>
          </a:p>
          <a:p>
            <a:pPr>
              <a:buFont typeface="Arial" pitchFamily="34" charset="0"/>
              <a:buChar char="•"/>
            </a:pPr>
            <a:r>
              <a:rPr lang="en-CA" b="1" dirty="0"/>
              <a:t>  </a:t>
            </a:r>
            <a:r>
              <a:rPr lang="en-CA" b="1" dirty="0" smtClean="0"/>
              <a:t> Relative </a:t>
            </a:r>
            <a:r>
              <a:rPr lang="en-CA" b="1" dirty="0"/>
              <a:t>clauses – integration into simple sentences</a:t>
            </a:r>
            <a:r>
              <a:rPr lang="en-CA" sz="2400" b="1" dirty="0"/>
              <a:t> </a:t>
            </a:r>
            <a:r>
              <a:rPr lang="en-CA" sz="2400" b="1" dirty="0">
                <a:latin typeface="Lucida Sans Unicode"/>
                <a:cs typeface="Lucida Sans Unicode"/>
              </a:rPr>
              <a:t>· </a:t>
            </a:r>
            <a:r>
              <a:rPr lang="en-CA" b="1" dirty="0" smtClean="0"/>
              <a:t>dangling modifiers</a:t>
            </a:r>
            <a:endParaRPr lang="en-CA" b="1" dirty="0"/>
          </a:p>
          <a:p>
            <a:pPr>
              <a:buFont typeface="Arial" pitchFamily="34" charset="0"/>
              <a:buChar char="•"/>
            </a:pPr>
            <a:r>
              <a:rPr lang="en-CA" b="1" dirty="0"/>
              <a:t>  </a:t>
            </a:r>
            <a:r>
              <a:rPr lang="en-CA" b="1" dirty="0" smtClean="0"/>
              <a:t> Complex </a:t>
            </a:r>
            <a:r>
              <a:rPr lang="en-CA" b="1" dirty="0"/>
              <a:t>sentence formation</a:t>
            </a:r>
            <a:r>
              <a:rPr lang="en-CA" sz="2400" b="1" dirty="0"/>
              <a:t> </a:t>
            </a:r>
            <a:r>
              <a:rPr lang="en-CA" sz="2400" b="1" dirty="0">
                <a:latin typeface="Lucida Sans Unicode"/>
                <a:cs typeface="Lucida Sans Unicode"/>
              </a:rPr>
              <a:t>· </a:t>
            </a:r>
            <a:r>
              <a:rPr lang="en-CA" b="1" dirty="0">
                <a:cs typeface="Lucida Sans Unicode"/>
              </a:rPr>
              <a:t>phrasal verbs </a:t>
            </a:r>
            <a:r>
              <a:rPr lang="en-CA" b="1" dirty="0"/>
              <a:t> </a:t>
            </a:r>
            <a:r>
              <a:rPr lang="en-CA" b="1" dirty="0">
                <a:latin typeface="Lucida Sans Unicode"/>
                <a:cs typeface="Lucida Sans Unicode"/>
              </a:rPr>
              <a:t>· </a:t>
            </a:r>
            <a:r>
              <a:rPr lang="en-CA" b="1" dirty="0">
                <a:cs typeface="Lucida Sans Unicode"/>
              </a:rPr>
              <a:t>and loads of vocabulary</a:t>
            </a:r>
            <a:endParaRPr lang="en-CA"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8" name="TextBox 7"/>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Tree>
    <p:extLst>
      <p:ext uri="{BB962C8B-B14F-4D97-AF65-F5344CB8AC3E}">
        <p14:creationId xmlns="" xmlns:p14="http://schemas.microsoft.com/office/powerpoint/2010/main" val="41237611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wd">
                                    <p:tmPct val="2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381328"/>
            <a:ext cx="2332856" cy="315908"/>
          </a:xfrm>
          <a:prstGeom prst="rect">
            <a:avLst/>
          </a:prstGeom>
        </p:spPr>
      </p:pic>
      <p:sp>
        <p:nvSpPr>
          <p:cNvPr id="6" name="TextBox 5"/>
          <p:cNvSpPr txBox="1"/>
          <p:nvPr/>
        </p:nvSpPr>
        <p:spPr>
          <a:xfrm>
            <a:off x="323528" y="764704"/>
            <a:ext cx="8424936" cy="1951368"/>
          </a:xfrm>
          <a:prstGeom prst="rect">
            <a:avLst/>
          </a:prstGeom>
          <a:noFill/>
        </p:spPr>
        <p:txBody>
          <a:bodyPr wrap="square" rtlCol="0">
            <a:spAutoFit/>
          </a:bodyPr>
          <a:lstStyle/>
          <a:p>
            <a:pPr algn="ctr">
              <a:lnSpc>
                <a:spcPct val="150000"/>
              </a:lnSpc>
            </a:pPr>
            <a:r>
              <a:rPr lang="en-US" sz="2800" dirty="0" smtClean="0">
                <a:latin typeface="Cambria" pitchFamily="18" charset="0"/>
              </a:rPr>
              <a:t>Preposterous Prepositions is a system of teaching-learning English which uses the preposition as the focus of study – rather than the verb tenses.</a:t>
            </a:r>
            <a:endParaRPr lang="en-US" sz="2800" dirty="0">
              <a:latin typeface="Cambria" pitchFamily="18" charset="0"/>
            </a:endParaRPr>
          </a:p>
        </p:txBody>
      </p:sp>
      <p:sp>
        <p:nvSpPr>
          <p:cNvPr id="7" name="TextBox 6"/>
          <p:cNvSpPr txBox="1"/>
          <p:nvPr/>
        </p:nvSpPr>
        <p:spPr>
          <a:xfrm>
            <a:off x="179512" y="2852936"/>
            <a:ext cx="8748464" cy="3338735"/>
          </a:xfrm>
          <a:prstGeom prst="rect">
            <a:avLst/>
          </a:prstGeom>
          <a:noFill/>
        </p:spPr>
        <p:txBody>
          <a:bodyPr wrap="square" rtlCol="0">
            <a:spAutoFit/>
          </a:bodyPr>
          <a:lstStyle/>
          <a:p>
            <a:pPr>
              <a:lnSpc>
                <a:spcPct val="200000"/>
              </a:lnSpc>
            </a:pPr>
            <a:r>
              <a:rPr lang="en-US" b="1" u="sng" dirty="0" smtClean="0"/>
              <a:t>STAGE 1  </a:t>
            </a:r>
            <a:r>
              <a:rPr lang="en-US" b="1" dirty="0" smtClean="0"/>
              <a:t>– introduce the ‘preposition’ as a type of word – practice location (L) prepositions </a:t>
            </a:r>
          </a:p>
          <a:p>
            <a:pPr>
              <a:lnSpc>
                <a:spcPct val="200000"/>
              </a:lnSpc>
            </a:pPr>
            <a:r>
              <a:rPr lang="en-US" b="1" u="sng" dirty="0" smtClean="0"/>
              <a:t>STAGE 2 </a:t>
            </a:r>
            <a:r>
              <a:rPr lang="en-US" b="1" dirty="0" smtClean="0"/>
              <a:t>– practice with abstract (A) and time (T) preposition phrases: develop table</a:t>
            </a:r>
          </a:p>
          <a:p>
            <a:pPr>
              <a:lnSpc>
                <a:spcPct val="200000"/>
              </a:lnSpc>
            </a:pPr>
            <a:r>
              <a:rPr lang="en-US" b="1" u="sng" dirty="0" smtClean="0"/>
              <a:t>STAGE 3 </a:t>
            </a:r>
            <a:r>
              <a:rPr lang="en-US" b="1" dirty="0" smtClean="0"/>
              <a:t>–</a:t>
            </a:r>
            <a:r>
              <a:rPr lang="en-US" dirty="0" smtClean="0"/>
              <a:t> </a:t>
            </a:r>
            <a:r>
              <a:rPr lang="en-US" b="1" dirty="0" smtClean="0"/>
              <a:t>introduces the motion (M)preposition phrases</a:t>
            </a:r>
          </a:p>
          <a:p>
            <a:pPr>
              <a:lnSpc>
                <a:spcPct val="200000"/>
              </a:lnSpc>
            </a:pPr>
            <a:r>
              <a:rPr lang="en-US" b="1" u="sng" dirty="0" smtClean="0"/>
              <a:t>STAGE 4 </a:t>
            </a:r>
            <a:r>
              <a:rPr lang="en-US" b="1" dirty="0" smtClean="0"/>
              <a:t>– study adverbs and adverbials; add to table</a:t>
            </a:r>
          </a:p>
          <a:p>
            <a:pPr>
              <a:lnSpc>
                <a:spcPct val="200000"/>
              </a:lnSpc>
            </a:pPr>
            <a:r>
              <a:rPr lang="en-US" b="1" u="sng" dirty="0" smtClean="0"/>
              <a:t>STAGE 5 </a:t>
            </a:r>
            <a:r>
              <a:rPr lang="en-US" b="1" dirty="0" smtClean="0"/>
              <a:t>–</a:t>
            </a:r>
            <a:r>
              <a:rPr lang="en-US" dirty="0" smtClean="0"/>
              <a:t> </a:t>
            </a:r>
            <a:r>
              <a:rPr lang="en-US" b="1" dirty="0" smtClean="0"/>
              <a:t>develop sentences from phrases; add appositives and relative clauses</a:t>
            </a:r>
          </a:p>
          <a:p>
            <a:pPr>
              <a:lnSpc>
                <a:spcPct val="200000"/>
              </a:lnSpc>
            </a:pPr>
            <a:r>
              <a:rPr lang="en-US" b="1" u="sng" dirty="0" smtClean="0"/>
              <a:t>STAGE 6 </a:t>
            </a:r>
            <a:r>
              <a:rPr lang="en-US" b="1" dirty="0" smtClean="0"/>
              <a:t>– study subordinate clauses and participle phrases</a:t>
            </a:r>
          </a:p>
        </p:txBody>
      </p:sp>
    </p:spTree>
    <p:extLst>
      <p:ext uri="{BB962C8B-B14F-4D97-AF65-F5344CB8AC3E}">
        <p14:creationId xmlns="" xmlns:p14="http://schemas.microsoft.com/office/powerpoint/2010/main" val="2540370102"/>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7" name="TextBox 6"/>
          <p:cNvSpPr txBox="1"/>
          <p:nvPr/>
        </p:nvSpPr>
        <p:spPr>
          <a:xfrm>
            <a:off x="467544" y="692696"/>
            <a:ext cx="8208912" cy="5632311"/>
          </a:xfrm>
          <a:prstGeom prst="rect">
            <a:avLst/>
          </a:prstGeom>
          <a:noFill/>
        </p:spPr>
        <p:txBody>
          <a:bodyPr wrap="square" rtlCol="0">
            <a:spAutoFit/>
          </a:bodyPr>
          <a:lstStyle/>
          <a:p>
            <a:pPr>
              <a:lnSpc>
                <a:spcPct val="150000"/>
              </a:lnSpc>
            </a:pPr>
            <a:r>
              <a:rPr lang="en-GB" sz="2400" i="1" dirty="0" smtClean="0">
                <a:latin typeface="Cambria" pitchFamily="18" charset="0"/>
              </a:rPr>
              <a:t>Bluenose </a:t>
            </a:r>
            <a:r>
              <a:rPr lang="en-GB" sz="2400" dirty="0" smtClean="0">
                <a:latin typeface="Cambria" pitchFamily="18" charset="0"/>
              </a:rPr>
              <a:t>put </a:t>
            </a:r>
            <a:r>
              <a:rPr lang="en-GB" sz="2400" b="1" u="sng" dirty="0" smtClean="0">
                <a:latin typeface="Cambria" pitchFamily="18" charset="0"/>
              </a:rPr>
              <a:t>in</a:t>
            </a:r>
            <a:r>
              <a:rPr lang="en-GB" sz="2400" dirty="0" smtClean="0">
                <a:latin typeface="Cambria" pitchFamily="18" charset="0"/>
              </a:rPr>
              <a:t> a full fishing season </a:t>
            </a:r>
            <a:r>
              <a:rPr lang="en-GB" sz="2400" b="1" dirty="0" smtClean="0">
                <a:solidFill>
                  <a:srgbClr val="6600FF"/>
                </a:solidFill>
                <a:latin typeface="Cambria" pitchFamily="18" charset="0"/>
              </a:rPr>
              <a:t>in</a:t>
            </a:r>
            <a:r>
              <a:rPr lang="en-GB" sz="2400" dirty="0" smtClean="0">
                <a:latin typeface="Cambria" pitchFamily="18" charset="0"/>
              </a:rPr>
              <a:t> the spring and summer </a:t>
            </a:r>
            <a:r>
              <a:rPr lang="en-GB" sz="2400" b="1" dirty="0" smtClean="0">
                <a:solidFill>
                  <a:srgbClr val="6600FF"/>
                </a:solidFill>
                <a:latin typeface="Cambria" pitchFamily="18" charset="0"/>
              </a:rPr>
              <a:t>of</a:t>
            </a:r>
            <a:r>
              <a:rPr lang="en-GB" sz="2400" dirty="0" smtClean="0">
                <a:latin typeface="Cambria" pitchFamily="18" charset="0"/>
              </a:rPr>
              <a:t> 1921. This was a condition </a:t>
            </a:r>
            <a:r>
              <a:rPr lang="en-GB" sz="2400" b="1" dirty="0" smtClean="0">
                <a:solidFill>
                  <a:srgbClr val="6600FF"/>
                </a:solidFill>
                <a:latin typeface="Cambria" pitchFamily="18" charset="0"/>
              </a:rPr>
              <a:t>for</a:t>
            </a:r>
            <a:r>
              <a:rPr lang="en-GB" sz="2400" dirty="0" smtClean="0">
                <a:latin typeface="Cambria" pitchFamily="18" charset="0"/>
              </a:rPr>
              <a:t> entrance </a:t>
            </a:r>
            <a:r>
              <a:rPr lang="en-GB" sz="2400" b="1" dirty="0" smtClean="0">
                <a:solidFill>
                  <a:srgbClr val="6600FF"/>
                </a:solidFill>
                <a:latin typeface="Cambria" pitchFamily="18" charset="0"/>
              </a:rPr>
              <a:t>into</a:t>
            </a:r>
            <a:r>
              <a:rPr lang="en-GB" sz="2400" dirty="0" smtClean="0">
                <a:latin typeface="Cambria" pitchFamily="18" charset="0"/>
              </a:rPr>
              <a:t> the International Fisherman's Race </a:t>
            </a:r>
            <a:r>
              <a:rPr lang="en-GB" sz="2400" b="1" dirty="0" smtClean="0">
                <a:solidFill>
                  <a:srgbClr val="6600FF"/>
                </a:solidFill>
                <a:latin typeface="Cambria" pitchFamily="18" charset="0"/>
              </a:rPr>
              <a:t>against</a:t>
            </a:r>
            <a:r>
              <a:rPr lang="en-GB" sz="2400" dirty="0" smtClean="0">
                <a:latin typeface="Cambria" pitchFamily="18" charset="0"/>
              </a:rPr>
              <a:t> the Americans - which was the real reason </a:t>
            </a:r>
            <a:r>
              <a:rPr lang="en-GB" sz="2400" b="1" dirty="0" smtClean="0">
                <a:solidFill>
                  <a:srgbClr val="6600FF"/>
                </a:solidFill>
                <a:latin typeface="Cambria" pitchFamily="18" charset="0"/>
              </a:rPr>
              <a:t>for</a:t>
            </a:r>
            <a:r>
              <a:rPr lang="en-GB" sz="2400" dirty="0" smtClean="0">
                <a:latin typeface="Cambria" pitchFamily="18" charset="0"/>
              </a:rPr>
              <a:t> building the </a:t>
            </a:r>
            <a:r>
              <a:rPr lang="en-GB" sz="2400" i="1" dirty="0" smtClean="0">
                <a:latin typeface="Cambria" pitchFamily="18" charset="0"/>
              </a:rPr>
              <a:t>Bluenose. </a:t>
            </a:r>
            <a:r>
              <a:rPr lang="en-GB" sz="2400" dirty="0" smtClean="0">
                <a:latin typeface="Cambria" pitchFamily="18" charset="0"/>
              </a:rPr>
              <a:t>Captain Angus Walters had been fishing ever </a:t>
            </a:r>
            <a:r>
              <a:rPr lang="en-GB" sz="2400" b="1" u="sng" dirty="0" smtClean="0">
                <a:latin typeface="Cambria" pitchFamily="18" charset="0"/>
              </a:rPr>
              <a:t>since</a:t>
            </a:r>
            <a:r>
              <a:rPr lang="en-GB" sz="2400" dirty="0" smtClean="0">
                <a:latin typeface="Cambria" pitchFamily="18" charset="0"/>
              </a:rPr>
              <a:t> he was 13 years old. He learned how </a:t>
            </a:r>
            <a:r>
              <a:rPr lang="en-GB" sz="2400" b="1" u="sng" dirty="0" smtClean="0">
                <a:latin typeface="Cambria" pitchFamily="18" charset="0"/>
              </a:rPr>
              <a:t>to</a:t>
            </a:r>
            <a:r>
              <a:rPr lang="en-GB" sz="2400" dirty="0" smtClean="0">
                <a:latin typeface="Cambria" pitchFamily="18" charset="0"/>
              </a:rPr>
              <a:t> sail </a:t>
            </a:r>
            <a:r>
              <a:rPr lang="en-GB" sz="2400" b="1" dirty="0" smtClean="0">
                <a:solidFill>
                  <a:srgbClr val="6600FF"/>
                </a:solidFill>
                <a:latin typeface="Cambria" pitchFamily="18" charset="0"/>
              </a:rPr>
              <a:t>on</a:t>
            </a:r>
            <a:r>
              <a:rPr lang="en-GB" sz="2400" dirty="0" smtClean="0">
                <a:latin typeface="Cambria" pitchFamily="18" charset="0"/>
              </a:rPr>
              <a:t> his father's fishing schooner. When he became captain </a:t>
            </a:r>
            <a:r>
              <a:rPr lang="en-GB" sz="2400" b="1" dirty="0" smtClean="0">
                <a:solidFill>
                  <a:srgbClr val="6600FF"/>
                </a:solidFill>
                <a:latin typeface="Cambria" pitchFamily="18" charset="0"/>
              </a:rPr>
              <a:t>of</a:t>
            </a:r>
            <a:r>
              <a:rPr lang="en-GB" sz="2400" dirty="0" smtClean="0">
                <a:latin typeface="Cambria" pitchFamily="18" charset="0"/>
              </a:rPr>
              <a:t> the </a:t>
            </a:r>
            <a:r>
              <a:rPr lang="en-GB" sz="2400" i="1" dirty="0" smtClean="0">
                <a:latin typeface="Cambria" pitchFamily="18" charset="0"/>
              </a:rPr>
              <a:t>Bluenose, </a:t>
            </a:r>
            <a:r>
              <a:rPr lang="en-GB" sz="2400" dirty="0" smtClean="0">
                <a:latin typeface="Cambria" pitchFamily="18" charset="0"/>
              </a:rPr>
              <a:t>people said he was a difficult man </a:t>
            </a:r>
            <a:r>
              <a:rPr lang="en-GB" sz="2400" b="1" u="sng" dirty="0" smtClean="0">
                <a:latin typeface="Cambria" pitchFamily="18" charset="0"/>
              </a:rPr>
              <a:t>to</a:t>
            </a:r>
            <a:r>
              <a:rPr lang="en-GB" sz="2400" dirty="0" smtClean="0">
                <a:latin typeface="Cambria" pitchFamily="18" charset="0"/>
              </a:rPr>
              <a:t> get along </a:t>
            </a:r>
            <a:r>
              <a:rPr lang="en-GB" sz="2400" b="1" dirty="0" smtClean="0">
                <a:solidFill>
                  <a:srgbClr val="6600FF"/>
                </a:solidFill>
                <a:latin typeface="Cambria" pitchFamily="18" charset="0"/>
              </a:rPr>
              <a:t>with</a:t>
            </a:r>
            <a:r>
              <a:rPr lang="en-GB" sz="2400" dirty="0" smtClean="0">
                <a:latin typeface="Cambria" pitchFamily="18" charset="0"/>
              </a:rPr>
              <a:t>, but he was very intelligent and knew how </a:t>
            </a:r>
            <a:r>
              <a:rPr lang="en-GB" sz="2400" b="1" u="sng" dirty="0" smtClean="0">
                <a:latin typeface="Cambria" pitchFamily="18" charset="0"/>
              </a:rPr>
              <a:t>to</a:t>
            </a:r>
            <a:r>
              <a:rPr lang="en-GB" sz="2400" dirty="0" smtClean="0">
                <a:latin typeface="Cambria" pitchFamily="18" charset="0"/>
              </a:rPr>
              <a:t> handle his ship. He could bring her </a:t>
            </a:r>
            <a:r>
              <a:rPr lang="en-GB" sz="2400" b="1" dirty="0" smtClean="0">
                <a:solidFill>
                  <a:srgbClr val="6600FF"/>
                </a:solidFill>
                <a:latin typeface="Cambria" pitchFamily="18" charset="0"/>
              </a:rPr>
              <a:t>through</a:t>
            </a:r>
            <a:r>
              <a:rPr lang="en-GB" sz="2400" dirty="0" smtClean="0">
                <a:latin typeface="Cambria" pitchFamily="18" charset="0"/>
              </a:rPr>
              <a:t> any kind </a:t>
            </a:r>
            <a:r>
              <a:rPr lang="en-GB" sz="2400" b="1" dirty="0" smtClean="0">
                <a:solidFill>
                  <a:srgbClr val="6600FF"/>
                </a:solidFill>
                <a:latin typeface="Cambria" pitchFamily="18" charset="0"/>
              </a:rPr>
              <a:t>of</a:t>
            </a:r>
            <a:r>
              <a:rPr lang="en-GB" sz="2400" dirty="0" smtClean="0">
                <a:latin typeface="Cambria" pitchFamily="18" charset="0"/>
              </a:rPr>
              <a:t> water or poor weather conditions.           </a:t>
            </a:r>
            <a:r>
              <a:rPr lang="en-GB" sz="2400" b="1" dirty="0" smtClean="0">
                <a:solidFill>
                  <a:srgbClr val="6600FF"/>
                </a:solidFill>
                <a:latin typeface="Cambria" pitchFamily="18" charset="0"/>
              </a:rPr>
              <a:t>12 preps</a:t>
            </a:r>
            <a:endParaRPr lang="en-CA" sz="2400" b="1" dirty="0">
              <a:solidFill>
                <a:srgbClr val="6600FF"/>
              </a:solidFill>
              <a:latin typeface="Cambria"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2051556"/>
            <a:ext cx="432048" cy="369332"/>
          </a:xfrm>
          <a:prstGeom prst="rect">
            <a:avLst/>
          </a:prstGeom>
          <a:noFill/>
        </p:spPr>
        <p:txBody>
          <a:bodyPr wrap="square" lIns="0" rIns="0" rtlCol="0">
            <a:spAutoFit/>
          </a:bodyPr>
          <a:lstStyle/>
          <a:p>
            <a:pPr algn="ctr"/>
            <a:r>
              <a:rPr lang="en-US" dirty="0" smtClean="0"/>
              <a:t>in</a:t>
            </a:r>
            <a:endParaRPr lang="en-US" dirty="0"/>
          </a:p>
        </p:txBody>
      </p:sp>
      <p:grpSp>
        <p:nvGrpSpPr>
          <p:cNvPr id="2" name="Group 1"/>
          <p:cNvGrpSpPr/>
          <p:nvPr/>
        </p:nvGrpSpPr>
        <p:grpSpPr>
          <a:xfrm>
            <a:off x="721048" y="805764"/>
            <a:ext cx="7560840" cy="648072"/>
            <a:chOff x="755576" y="1700808"/>
            <a:chExt cx="7560840" cy="648072"/>
          </a:xfrm>
        </p:grpSpPr>
        <p:sp>
          <p:nvSpPr>
            <p:cNvPr id="6" name="TextBox 5"/>
            <p:cNvSpPr txBox="1"/>
            <p:nvPr/>
          </p:nvSpPr>
          <p:spPr>
            <a:xfrm>
              <a:off x="755576"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Word</a:t>
              </a:r>
              <a:endParaRPr lang="en-US" b="1" u="sng" dirty="0"/>
            </a:p>
          </p:txBody>
        </p:sp>
        <p:sp>
          <p:nvSpPr>
            <p:cNvPr id="8" name="TextBox 7"/>
            <p:cNvSpPr txBox="1"/>
            <p:nvPr/>
          </p:nvSpPr>
          <p:spPr>
            <a:xfrm>
              <a:off x="1979712"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Function</a:t>
              </a:r>
              <a:endParaRPr lang="en-US" b="1" u="sng" dirty="0"/>
            </a:p>
          </p:txBody>
        </p:sp>
        <p:sp>
          <p:nvSpPr>
            <p:cNvPr id="9" name="TextBox 8"/>
            <p:cNvSpPr txBox="1"/>
            <p:nvPr/>
          </p:nvSpPr>
          <p:spPr>
            <a:xfrm>
              <a:off x="4572000"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a:t>
              </a:r>
              <a:endParaRPr lang="en-US" b="1" u="sng" dirty="0"/>
            </a:p>
          </p:txBody>
        </p:sp>
        <p:sp>
          <p:nvSpPr>
            <p:cNvPr id="10" name="TextBox 9"/>
            <p:cNvSpPr txBox="1"/>
            <p:nvPr/>
          </p:nvSpPr>
          <p:spPr>
            <a:xfrm>
              <a:off x="7164288" y="1702549"/>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 Type</a:t>
              </a:r>
              <a:endParaRPr lang="en-US" b="1" u="sng" dirty="0"/>
            </a:p>
          </p:txBody>
        </p:sp>
      </p:grpSp>
      <p:cxnSp>
        <p:nvCxnSpPr>
          <p:cNvPr id="15" name="Straight Connector 14"/>
          <p:cNvCxnSpPr/>
          <p:nvPr/>
        </p:nvCxnSpPr>
        <p:spPr>
          <a:xfrm>
            <a:off x="8586192"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9752" y="2051556"/>
            <a:ext cx="432048" cy="369332"/>
          </a:xfrm>
          <a:prstGeom prst="rect">
            <a:avLst/>
          </a:prstGeom>
          <a:noFill/>
        </p:spPr>
        <p:txBody>
          <a:bodyPr wrap="square" lIns="0" rIns="0" rtlCol="0">
            <a:spAutoFit/>
          </a:bodyPr>
          <a:lstStyle/>
          <a:p>
            <a:pPr algn="ctr"/>
            <a:r>
              <a:rPr lang="en-US" dirty="0" smtClean="0"/>
              <a:t>L</a:t>
            </a:r>
            <a:endParaRPr lang="en-US" dirty="0"/>
          </a:p>
        </p:txBody>
      </p:sp>
      <p:sp>
        <p:nvSpPr>
          <p:cNvPr id="20" name="TextBox 19"/>
          <p:cNvSpPr txBox="1"/>
          <p:nvPr/>
        </p:nvSpPr>
        <p:spPr>
          <a:xfrm>
            <a:off x="3419872" y="2051556"/>
            <a:ext cx="3456384" cy="369332"/>
          </a:xfrm>
          <a:prstGeom prst="rect">
            <a:avLst/>
          </a:prstGeom>
          <a:noFill/>
        </p:spPr>
        <p:txBody>
          <a:bodyPr wrap="square" lIns="0" rIns="0" rtlCol="0">
            <a:spAutoFit/>
          </a:bodyPr>
          <a:lstStyle/>
          <a:p>
            <a:pPr algn="ctr"/>
            <a:r>
              <a:rPr lang="en-US" dirty="0" smtClean="0"/>
              <a:t>a season in the spring</a:t>
            </a:r>
            <a:endParaRPr lang="en-US" dirty="0"/>
          </a:p>
        </p:txBody>
      </p:sp>
      <p:sp>
        <p:nvSpPr>
          <p:cNvPr id="21" name="TextBox 20"/>
          <p:cNvSpPr txBox="1"/>
          <p:nvPr/>
        </p:nvSpPr>
        <p:spPr>
          <a:xfrm>
            <a:off x="7380312" y="2051556"/>
            <a:ext cx="936104" cy="369332"/>
          </a:xfrm>
          <a:prstGeom prst="rect">
            <a:avLst/>
          </a:prstGeom>
          <a:noFill/>
        </p:spPr>
        <p:txBody>
          <a:bodyPr wrap="square" lIns="0" rIns="0" rtlCol="0">
            <a:spAutoFit/>
          </a:bodyPr>
          <a:lstStyle/>
          <a:p>
            <a:pPr algn="ctr"/>
            <a:r>
              <a:rPr lang="en-US" dirty="0" smtClean="0"/>
              <a:t>N - N</a:t>
            </a:r>
            <a:endParaRPr lang="en-US" dirty="0"/>
          </a:p>
        </p:txBody>
      </p:sp>
      <p:cxnSp>
        <p:nvCxnSpPr>
          <p:cNvPr id="12" name="Straight Connector 11"/>
          <p:cNvCxnSpPr/>
          <p:nvPr/>
        </p:nvCxnSpPr>
        <p:spPr>
          <a:xfrm>
            <a:off x="194369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2381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425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353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3534" y="206084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534" y="23488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3534" y="26369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3534" y="292494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3534" y="350100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3534" y="37890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3534" y="407707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3534" y="436510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3534" y="465313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3534" y="50131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3534" y="177281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3534" y="148478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3848" y="1772816"/>
            <a:ext cx="1296144" cy="369332"/>
          </a:xfrm>
          <a:prstGeom prst="rect">
            <a:avLst/>
          </a:prstGeom>
          <a:noFill/>
        </p:spPr>
        <p:txBody>
          <a:bodyPr wrap="square" lIns="0" rIns="0" rtlCol="0">
            <a:spAutoFit/>
          </a:bodyPr>
          <a:lstStyle/>
          <a:p>
            <a:pPr algn="ctr"/>
            <a:r>
              <a:rPr lang="en-US" b="1" dirty="0" smtClean="0">
                <a:solidFill>
                  <a:srgbClr val="00B050"/>
                </a:solidFill>
              </a:rPr>
              <a:t>full </a:t>
            </a:r>
            <a:r>
              <a:rPr lang="en-US" b="1" dirty="0" err="1" smtClean="0">
                <a:solidFill>
                  <a:srgbClr val="00B050"/>
                </a:solidFill>
              </a:rPr>
              <a:t>fishing</a:t>
            </a:r>
            <a:r>
              <a:rPr lang="en-US" b="1" baseline="-25000" dirty="0" err="1" smtClean="0">
                <a:solidFill>
                  <a:srgbClr val="00B050"/>
                </a:solidFill>
              </a:rPr>
              <a:t>v</a:t>
            </a:r>
            <a:endParaRPr lang="en-US" b="1" baseline="-25000" dirty="0">
              <a:solidFill>
                <a:srgbClr val="00B050"/>
              </a:solidFill>
            </a:endParaRPr>
          </a:p>
        </p:txBody>
      </p:sp>
      <p:sp>
        <p:nvSpPr>
          <p:cNvPr id="58" name="TextBox 57"/>
          <p:cNvSpPr txBox="1"/>
          <p:nvPr/>
        </p:nvSpPr>
        <p:spPr>
          <a:xfrm>
            <a:off x="3707904" y="3501008"/>
            <a:ext cx="2952328" cy="369332"/>
          </a:xfrm>
          <a:prstGeom prst="rect">
            <a:avLst/>
          </a:prstGeom>
          <a:noFill/>
        </p:spPr>
        <p:txBody>
          <a:bodyPr wrap="square" lIns="0" rIns="0" rtlCol="0">
            <a:spAutoFit/>
          </a:bodyPr>
          <a:lstStyle/>
          <a:p>
            <a:pPr algn="ctr"/>
            <a:r>
              <a:rPr lang="en-US" b="1" baseline="-25000" dirty="0" smtClean="0">
                <a:solidFill>
                  <a:srgbClr val="00B050"/>
                </a:solidFill>
              </a:rPr>
              <a:t>v </a:t>
            </a:r>
            <a:r>
              <a:rPr lang="en-US" b="1" dirty="0" smtClean="0">
                <a:solidFill>
                  <a:srgbClr val="00B050"/>
                </a:solidFill>
              </a:rPr>
              <a:t>International Fisherman’s</a:t>
            </a:r>
            <a:endParaRPr lang="en-US" b="1" dirty="0">
              <a:solidFill>
                <a:srgbClr val="00B050"/>
              </a:solidFill>
            </a:endParaRPr>
          </a:p>
        </p:txBody>
      </p:sp>
      <p:cxnSp>
        <p:nvCxnSpPr>
          <p:cNvPr id="63" name="Straight Connector 62"/>
          <p:cNvCxnSpPr/>
          <p:nvPr/>
        </p:nvCxnSpPr>
        <p:spPr>
          <a:xfrm>
            <a:off x="505024" y="5301208"/>
            <a:ext cx="80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1296" y="55892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21296" y="59492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7" name="TextBox 6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cxnSp>
        <p:nvCxnSpPr>
          <p:cNvPr id="82" name="Straight Connector 81"/>
          <p:cNvCxnSpPr/>
          <p:nvPr/>
        </p:nvCxnSpPr>
        <p:spPr>
          <a:xfrm>
            <a:off x="539552" y="32129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971600" y="2636912"/>
            <a:ext cx="432048" cy="369332"/>
          </a:xfrm>
          <a:prstGeom prst="rect">
            <a:avLst/>
          </a:prstGeom>
          <a:noFill/>
        </p:spPr>
        <p:txBody>
          <a:bodyPr wrap="square" lIns="0" rIns="0" rtlCol="0">
            <a:spAutoFit/>
          </a:bodyPr>
          <a:lstStyle/>
          <a:p>
            <a:pPr algn="ctr"/>
            <a:r>
              <a:rPr lang="en-US" dirty="0" smtClean="0"/>
              <a:t>of</a:t>
            </a:r>
            <a:endParaRPr lang="en-US" dirty="0"/>
          </a:p>
        </p:txBody>
      </p:sp>
      <p:sp>
        <p:nvSpPr>
          <p:cNvPr id="84" name="TextBox 83"/>
          <p:cNvSpPr txBox="1"/>
          <p:nvPr/>
        </p:nvSpPr>
        <p:spPr>
          <a:xfrm>
            <a:off x="2339752" y="2636912"/>
            <a:ext cx="432048" cy="369332"/>
          </a:xfrm>
          <a:prstGeom prst="rect">
            <a:avLst/>
          </a:prstGeom>
          <a:noFill/>
        </p:spPr>
        <p:txBody>
          <a:bodyPr wrap="square" lIns="0" rIns="0" rtlCol="0">
            <a:spAutoFit/>
          </a:bodyPr>
          <a:lstStyle/>
          <a:p>
            <a:pPr algn="ctr"/>
            <a:r>
              <a:rPr lang="en-US" dirty="0" smtClean="0"/>
              <a:t>A</a:t>
            </a:r>
            <a:endParaRPr lang="en-US" dirty="0"/>
          </a:p>
        </p:txBody>
      </p:sp>
      <p:sp>
        <p:nvSpPr>
          <p:cNvPr id="85" name="TextBox 84"/>
          <p:cNvSpPr txBox="1"/>
          <p:nvPr/>
        </p:nvSpPr>
        <p:spPr>
          <a:xfrm>
            <a:off x="3779912" y="2636912"/>
            <a:ext cx="2664296" cy="369332"/>
          </a:xfrm>
          <a:prstGeom prst="rect">
            <a:avLst/>
          </a:prstGeom>
          <a:noFill/>
        </p:spPr>
        <p:txBody>
          <a:bodyPr wrap="square" lIns="0" rIns="0" rtlCol="0">
            <a:spAutoFit/>
          </a:bodyPr>
          <a:lstStyle/>
          <a:p>
            <a:pPr algn="ctr"/>
            <a:r>
              <a:rPr lang="en-US" dirty="0" smtClean="0"/>
              <a:t>summer of 1921</a:t>
            </a:r>
            <a:endParaRPr lang="en-US" dirty="0"/>
          </a:p>
        </p:txBody>
      </p:sp>
      <p:sp>
        <p:nvSpPr>
          <p:cNvPr id="86" name="TextBox 85"/>
          <p:cNvSpPr txBox="1"/>
          <p:nvPr/>
        </p:nvSpPr>
        <p:spPr>
          <a:xfrm>
            <a:off x="7380312" y="2627620"/>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92" name="TextBox 91"/>
          <p:cNvSpPr txBox="1"/>
          <p:nvPr/>
        </p:nvSpPr>
        <p:spPr>
          <a:xfrm>
            <a:off x="755576" y="3212976"/>
            <a:ext cx="936104" cy="369332"/>
          </a:xfrm>
          <a:prstGeom prst="rect">
            <a:avLst/>
          </a:prstGeom>
          <a:noFill/>
        </p:spPr>
        <p:txBody>
          <a:bodyPr wrap="square" lIns="0" rIns="0" rtlCol="0">
            <a:spAutoFit/>
          </a:bodyPr>
          <a:lstStyle/>
          <a:p>
            <a:pPr algn="ctr"/>
            <a:r>
              <a:rPr lang="en-US" dirty="0" smtClean="0"/>
              <a:t>for</a:t>
            </a:r>
            <a:endParaRPr lang="en-US" dirty="0"/>
          </a:p>
        </p:txBody>
      </p:sp>
      <p:sp>
        <p:nvSpPr>
          <p:cNvPr id="93" name="TextBox 92"/>
          <p:cNvSpPr txBox="1"/>
          <p:nvPr/>
        </p:nvSpPr>
        <p:spPr>
          <a:xfrm>
            <a:off x="2339752" y="3212976"/>
            <a:ext cx="432048" cy="369332"/>
          </a:xfrm>
          <a:prstGeom prst="rect">
            <a:avLst/>
          </a:prstGeom>
          <a:noFill/>
        </p:spPr>
        <p:txBody>
          <a:bodyPr wrap="square" lIns="0" rIns="0" rtlCol="0">
            <a:spAutoFit/>
          </a:bodyPr>
          <a:lstStyle/>
          <a:p>
            <a:pPr algn="ctr"/>
            <a:r>
              <a:rPr lang="en-US" dirty="0" smtClean="0"/>
              <a:t>A</a:t>
            </a:r>
            <a:endParaRPr lang="en-US" dirty="0"/>
          </a:p>
        </p:txBody>
      </p:sp>
      <p:sp>
        <p:nvSpPr>
          <p:cNvPr id="94" name="TextBox 93"/>
          <p:cNvSpPr txBox="1"/>
          <p:nvPr/>
        </p:nvSpPr>
        <p:spPr>
          <a:xfrm>
            <a:off x="3779912" y="3203684"/>
            <a:ext cx="2664296" cy="369332"/>
          </a:xfrm>
          <a:prstGeom prst="rect">
            <a:avLst/>
          </a:prstGeom>
          <a:noFill/>
        </p:spPr>
        <p:txBody>
          <a:bodyPr wrap="square" lIns="0" rIns="0" rtlCol="0">
            <a:spAutoFit/>
          </a:bodyPr>
          <a:lstStyle/>
          <a:p>
            <a:pPr algn="ctr"/>
            <a:r>
              <a:rPr lang="en-US" dirty="0" smtClean="0"/>
              <a:t>a condition for entrance</a:t>
            </a:r>
            <a:endParaRPr lang="en-US" dirty="0"/>
          </a:p>
        </p:txBody>
      </p:sp>
      <p:sp>
        <p:nvSpPr>
          <p:cNvPr id="95" name="TextBox 94"/>
          <p:cNvSpPr txBox="1"/>
          <p:nvPr/>
        </p:nvSpPr>
        <p:spPr>
          <a:xfrm>
            <a:off x="4283968" y="2915652"/>
            <a:ext cx="1296144" cy="369332"/>
          </a:xfrm>
          <a:prstGeom prst="rect">
            <a:avLst/>
          </a:prstGeom>
          <a:noFill/>
        </p:spPr>
        <p:txBody>
          <a:bodyPr wrap="square" lIns="0" rIns="0" rtlCol="0">
            <a:spAutoFit/>
          </a:bodyPr>
          <a:lstStyle/>
          <a:p>
            <a:pPr algn="ctr"/>
            <a:r>
              <a:rPr lang="en-US" b="1" dirty="0" err="1" smtClean="0">
                <a:solidFill>
                  <a:srgbClr val="00B050"/>
                </a:solidFill>
              </a:rPr>
              <a:t>playground</a:t>
            </a:r>
            <a:r>
              <a:rPr lang="en-US" b="1" baseline="-25000" dirty="0" err="1" smtClean="0">
                <a:solidFill>
                  <a:srgbClr val="00B050"/>
                </a:solidFill>
              </a:rPr>
              <a:t>v</a:t>
            </a:r>
            <a:endParaRPr lang="en-US" b="1" baseline="-25000" dirty="0">
              <a:solidFill>
                <a:srgbClr val="00B050"/>
              </a:solidFill>
            </a:endParaRPr>
          </a:p>
        </p:txBody>
      </p:sp>
      <p:sp>
        <p:nvSpPr>
          <p:cNvPr id="96" name="TextBox 95"/>
          <p:cNvSpPr txBox="1"/>
          <p:nvPr/>
        </p:nvSpPr>
        <p:spPr>
          <a:xfrm>
            <a:off x="4788024" y="2348880"/>
            <a:ext cx="864096" cy="369332"/>
          </a:xfrm>
          <a:prstGeom prst="rect">
            <a:avLst/>
          </a:prstGeom>
          <a:noFill/>
        </p:spPr>
        <p:txBody>
          <a:bodyPr wrap="square" lIns="0" rIns="0" rtlCol="0">
            <a:spAutoFit/>
          </a:bodyPr>
          <a:lstStyle/>
          <a:p>
            <a:pPr algn="ctr"/>
            <a:r>
              <a:rPr lang="en-US" b="1" dirty="0" err="1" smtClean="0">
                <a:solidFill>
                  <a:srgbClr val="00B050"/>
                </a:solidFill>
              </a:rPr>
              <a:t>picnic</a:t>
            </a:r>
            <a:r>
              <a:rPr lang="en-US" b="1" baseline="-25000" dirty="0" err="1" smtClean="0">
                <a:solidFill>
                  <a:srgbClr val="00B050"/>
                </a:solidFill>
              </a:rPr>
              <a:t>v</a:t>
            </a:r>
            <a:endParaRPr lang="en-US" b="1" baseline="-25000" dirty="0">
              <a:solidFill>
                <a:srgbClr val="00B050"/>
              </a:solidFill>
            </a:endParaRPr>
          </a:p>
        </p:txBody>
      </p:sp>
      <p:sp>
        <p:nvSpPr>
          <p:cNvPr id="97" name="TextBox 96"/>
          <p:cNvSpPr txBox="1"/>
          <p:nvPr/>
        </p:nvSpPr>
        <p:spPr>
          <a:xfrm>
            <a:off x="7380312" y="3203684"/>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98" name="TextBox 97"/>
          <p:cNvSpPr txBox="1"/>
          <p:nvPr/>
        </p:nvSpPr>
        <p:spPr>
          <a:xfrm>
            <a:off x="971600" y="3789040"/>
            <a:ext cx="792088" cy="369332"/>
          </a:xfrm>
          <a:prstGeom prst="rect">
            <a:avLst/>
          </a:prstGeom>
          <a:noFill/>
        </p:spPr>
        <p:txBody>
          <a:bodyPr wrap="square" lIns="0" rIns="0" rtlCol="0">
            <a:spAutoFit/>
          </a:bodyPr>
          <a:lstStyle/>
          <a:p>
            <a:pPr algn="ctr"/>
            <a:r>
              <a:rPr lang="en-US" dirty="0" smtClean="0"/>
              <a:t>against</a:t>
            </a:r>
            <a:endParaRPr lang="en-US" dirty="0"/>
          </a:p>
        </p:txBody>
      </p:sp>
      <p:sp>
        <p:nvSpPr>
          <p:cNvPr id="99" name="TextBox 98"/>
          <p:cNvSpPr txBox="1"/>
          <p:nvPr/>
        </p:nvSpPr>
        <p:spPr>
          <a:xfrm>
            <a:off x="2267744" y="3779748"/>
            <a:ext cx="504056" cy="369332"/>
          </a:xfrm>
          <a:prstGeom prst="rect">
            <a:avLst/>
          </a:prstGeom>
          <a:noFill/>
        </p:spPr>
        <p:txBody>
          <a:bodyPr wrap="square" lIns="0" rIns="0" rtlCol="0">
            <a:spAutoFit/>
          </a:bodyPr>
          <a:lstStyle/>
          <a:p>
            <a:pPr algn="ctr"/>
            <a:r>
              <a:rPr lang="en-US" dirty="0" smtClean="0"/>
              <a:t>A</a:t>
            </a:r>
            <a:endParaRPr lang="en-US" dirty="0"/>
          </a:p>
        </p:txBody>
      </p:sp>
      <p:sp>
        <p:nvSpPr>
          <p:cNvPr id="100" name="TextBox 99"/>
          <p:cNvSpPr txBox="1"/>
          <p:nvPr/>
        </p:nvSpPr>
        <p:spPr>
          <a:xfrm>
            <a:off x="3347864" y="3789040"/>
            <a:ext cx="3312368" cy="369332"/>
          </a:xfrm>
          <a:prstGeom prst="rect">
            <a:avLst/>
          </a:prstGeom>
          <a:noFill/>
        </p:spPr>
        <p:txBody>
          <a:bodyPr wrap="square" lIns="0" rIns="0" rtlCol="0">
            <a:spAutoFit/>
          </a:bodyPr>
          <a:lstStyle/>
          <a:p>
            <a:pPr algn="ctr"/>
            <a:r>
              <a:rPr lang="en-US" dirty="0" smtClean="0"/>
              <a:t>the race against the Americans</a:t>
            </a:r>
            <a:endParaRPr lang="en-US" dirty="0"/>
          </a:p>
        </p:txBody>
      </p:sp>
      <p:sp>
        <p:nvSpPr>
          <p:cNvPr id="101" name="TextBox 100"/>
          <p:cNvSpPr txBox="1"/>
          <p:nvPr/>
        </p:nvSpPr>
        <p:spPr>
          <a:xfrm>
            <a:off x="7380312" y="3779748"/>
            <a:ext cx="936104" cy="369332"/>
          </a:xfrm>
          <a:prstGeom prst="rect">
            <a:avLst/>
          </a:prstGeom>
          <a:noFill/>
        </p:spPr>
        <p:txBody>
          <a:bodyPr wrap="square" lIns="0" rIns="0" rtlCol="0">
            <a:spAutoFit/>
          </a:bodyPr>
          <a:lstStyle/>
          <a:p>
            <a:pPr algn="ctr"/>
            <a:r>
              <a:rPr lang="en-US" dirty="0" smtClean="0"/>
              <a:t>N - N</a:t>
            </a:r>
            <a:endParaRPr lang="en-US" dirty="0"/>
          </a:p>
        </p:txBody>
      </p:sp>
    </p:spTree>
    <p:custDataLst>
      <p:tags r:id="rId1"/>
    </p:custDataLst>
    <p:extLst>
      <p:ext uri="{BB962C8B-B14F-4D97-AF65-F5344CB8AC3E}">
        <p14:creationId xmlns="" xmlns:p14="http://schemas.microsoft.com/office/powerpoint/2010/main" val="4098666083"/>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pic>
        <p:nvPicPr>
          <p:cNvPr id="6" name="Picture 5" descr="camping1b e.jpg"/>
          <p:cNvPicPr>
            <a:picLocks noChangeAspect="1"/>
          </p:cNvPicPr>
          <p:nvPr/>
        </p:nvPicPr>
        <p:blipFill>
          <a:blip r:embed="rId4" cstate="print"/>
          <a:stretch>
            <a:fillRect/>
          </a:stretch>
        </p:blipFill>
        <p:spPr>
          <a:xfrm>
            <a:off x="899592" y="488373"/>
            <a:ext cx="7344816" cy="5964963"/>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2051556"/>
            <a:ext cx="432048" cy="369332"/>
          </a:xfrm>
          <a:prstGeom prst="rect">
            <a:avLst/>
          </a:prstGeom>
          <a:noFill/>
        </p:spPr>
        <p:txBody>
          <a:bodyPr wrap="square" lIns="0" rIns="0" rtlCol="0">
            <a:spAutoFit/>
          </a:bodyPr>
          <a:lstStyle/>
          <a:p>
            <a:pPr algn="ctr"/>
            <a:r>
              <a:rPr lang="en-US" dirty="0" smtClean="0"/>
              <a:t>for</a:t>
            </a:r>
            <a:endParaRPr lang="en-US" dirty="0"/>
          </a:p>
        </p:txBody>
      </p:sp>
      <p:grpSp>
        <p:nvGrpSpPr>
          <p:cNvPr id="2" name="Group 1"/>
          <p:cNvGrpSpPr/>
          <p:nvPr/>
        </p:nvGrpSpPr>
        <p:grpSpPr>
          <a:xfrm>
            <a:off x="721048" y="805764"/>
            <a:ext cx="7560840" cy="648072"/>
            <a:chOff x="755576" y="1700808"/>
            <a:chExt cx="7560840" cy="648072"/>
          </a:xfrm>
        </p:grpSpPr>
        <p:sp>
          <p:nvSpPr>
            <p:cNvPr id="6" name="TextBox 5"/>
            <p:cNvSpPr txBox="1"/>
            <p:nvPr/>
          </p:nvSpPr>
          <p:spPr>
            <a:xfrm>
              <a:off x="755576"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Word</a:t>
              </a:r>
              <a:endParaRPr lang="en-US" b="1" u="sng" dirty="0"/>
            </a:p>
          </p:txBody>
        </p:sp>
        <p:sp>
          <p:nvSpPr>
            <p:cNvPr id="8" name="TextBox 7"/>
            <p:cNvSpPr txBox="1"/>
            <p:nvPr/>
          </p:nvSpPr>
          <p:spPr>
            <a:xfrm>
              <a:off x="1979712"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Function</a:t>
              </a:r>
              <a:endParaRPr lang="en-US" b="1" u="sng" dirty="0"/>
            </a:p>
          </p:txBody>
        </p:sp>
        <p:sp>
          <p:nvSpPr>
            <p:cNvPr id="9" name="TextBox 8"/>
            <p:cNvSpPr txBox="1"/>
            <p:nvPr/>
          </p:nvSpPr>
          <p:spPr>
            <a:xfrm>
              <a:off x="4572000"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a:t>
              </a:r>
              <a:endParaRPr lang="en-US" b="1" u="sng" dirty="0"/>
            </a:p>
          </p:txBody>
        </p:sp>
        <p:sp>
          <p:nvSpPr>
            <p:cNvPr id="10" name="TextBox 9"/>
            <p:cNvSpPr txBox="1"/>
            <p:nvPr/>
          </p:nvSpPr>
          <p:spPr>
            <a:xfrm>
              <a:off x="7164288" y="1702549"/>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 Type</a:t>
              </a:r>
              <a:endParaRPr lang="en-US" b="1" u="sng" dirty="0"/>
            </a:p>
          </p:txBody>
        </p:sp>
      </p:grpSp>
      <p:cxnSp>
        <p:nvCxnSpPr>
          <p:cNvPr id="15" name="Straight Connector 14"/>
          <p:cNvCxnSpPr/>
          <p:nvPr/>
        </p:nvCxnSpPr>
        <p:spPr>
          <a:xfrm>
            <a:off x="8586192"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9752" y="2051556"/>
            <a:ext cx="432048" cy="369332"/>
          </a:xfrm>
          <a:prstGeom prst="rect">
            <a:avLst/>
          </a:prstGeom>
          <a:noFill/>
        </p:spPr>
        <p:txBody>
          <a:bodyPr wrap="square" lIns="0" rIns="0" rtlCol="0">
            <a:spAutoFit/>
          </a:bodyPr>
          <a:lstStyle/>
          <a:p>
            <a:pPr algn="ctr"/>
            <a:r>
              <a:rPr lang="en-US" dirty="0" smtClean="0"/>
              <a:t>A</a:t>
            </a:r>
            <a:endParaRPr lang="en-US" dirty="0"/>
          </a:p>
        </p:txBody>
      </p:sp>
      <p:sp>
        <p:nvSpPr>
          <p:cNvPr id="20" name="TextBox 19"/>
          <p:cNvSpPr txBox="1"/>
          <p:nvPr/>
        </p:nvSpPr>
        <p:spPr>
          <a:xfrm>
            <a:off x="3419872" y="2051556"/>
            <a:ext cx="3456384" cy="369332"/>
          </a:xfrm>
          <a:prstGeom prst="rect">
            <a:avLst/>
          </a:prstGeom>
          <a:noFill/>
        </p:spPr>
        <p:txBody>
          <a:bodyPr wrap="square" lIns="0" rIns="0" rtlCol="0">
            <a:spAutoFit/>
          </a:bodyPr>
          <a:lstStyle/>
          <a:p>
            <a:pPr algn="ctr"/>
            <a:r>
              <a:rPr lang="en-US" dirty="0" smtClean="0"/>
              <a:t>is fishing for trout</a:t>
            </a:r>
            <a:endParaRPr lang="en-US" dirty="0"/>
          </a:p>
        </p:txBody>
      </p:sp>
      <p:sp>
        <p:nvSpPr>
          <p:cNvPr id="21" name="TextBox 20"/>
          <p:cNvSpPr txBox="1"/>
          <p:nvPr/>
        </p:nvSpPr>
        <p:spPr>
          <a:xfrm>
            <a:off x="7380312" y="2051556"/>
            <a:ext cx="936104" cy="369332"/>
          </a:xfrm>
          <a:prstGeom prst="rect">
            <a:avLst/>
          </a:prstGeom>
          <a:noFill/>
        </p:spPr>
        <p:txBody>
          <a:bodyPr wrap="square" lIns="0" rIns="0" rtlCol="0">
            <a:spAutoFit/>
          </a:bodyPr>
          <a:lstStyle/>
          <a:p>
            <a:pPr algn="ctr"/>
            <a:r>
              <a:rPr lang="en-US" dirty="0" smtClean="0"/>
              <a:t>V - N</a:t>
            </a:r>
            <a:endParaRPr lang="en-US" dirty="0"/>
          </a:p>
        </p:txBody>
      </p:sp>
      <p:cxnSp>
        <p:nvCxnSpPr>
          <p:cNvPr id="12" name="Straight Connector 11"/>
          <p:cNvCxnSpPr/>
          <p:nvPr/>
        </p:nvCxnSpPr>
        <p:spPr>
          <a:xfrm>
            <a:off x="194369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2381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425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353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3534" y="206084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534" y="23488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3534" y="26369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3534" y="292494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3534" y="350100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3534" y="37890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3534" y="407707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3534" y="436510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3534" y="465313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3534" y="50131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3534" y="177281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3534" y="148478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63888" y="5003884"/>
            <a:ext cx="2952328" cy="369332"/>
          </a:xfrm>
          <a:prstGeom prst="rect">
            <a:avLst/>
          </a:prstGeom>
          <a:noFill/>
        </p:spPr>
        <p:txBody>
          <a:bodyPr wrap="square" lIns="0" rIns="0" rtlCol="0">
            <a:spAutoFit/>
          </a:bodyPr>
          <a:lstStyle/>
          <a:p>
            <a:r>
              <a:rPr lang="en-US" b="1" dirty="0" smtClean="0">
                <a:solidFill>
                  <a:srgbClr val="0070C0"/>
                </a:solidFill>
              </a:rPr>
              <a:t>comfortably   </a:t>
            </a:r>
            <a:r>
              <a:rPr lang="el-GR" b="1" baseline="30000" dirty="0" smtClean="0">
                <a:solidFill>
                  <a:srgbClr val="0070C0"/>
                </a:solidFill>
              </a:rPr>
              <a:t>Λ</a:t>
            </a:r>
            <a:r>
              <a:rPr lang="en-US" b="1" baseline="30000" dirty="0" smtClean="0">
                <a:solidFill>
                  <a:srgbClr val="0070C0"/>
                </a:solidFill>
              </a:rPr>
              <a:t>                                  </a:t>
            </a:r>
            <a:r>
              <a:rPr lang="el-GR" b="1" baseline="30000" dirty="0" smtClean="0">
                <a:solidFill>
                  <a:srgbClr val="0070C0"/>
                </a:solidFill>
              </a:rPr>
              <a:t>Λ</a:t>
            </a:r>
            <a:endParaRPr lang="en-US" b="1" baseline="30000" dirty="0">
              <a:solidFill>
                <a:srgbClr val="0070C0"/>
              </a:solidFill>
            </a:endParaRPr>
          </a:p>
        </p:txBody>
      </p:sp>
      <p:cxnSp>
        <p:nvCxnSpPr>
          <p:cNvPr id="63" name="Straight Connector 62"/>
          <p:cNvCxnSpPr/>
          <p:nvPr/>
        </p:nvCxnSpPr>
        <p:spPr>
          <a:xfrm>
            <a:off x="505024" y="5301208"/>
            <a:ext cx="80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1296" y="55892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21296" y="59492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7" name="TextBox 6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cxnSp>
        <p:nvCxnSpPr>
          <p:cNvPr id="82" name="Straight Connector 81"/>
          <p:cNvCxnSpPr/>
          <p:nvPr/>
        </p:nvCxnSpPr>
        <p:spPr>
          <a:xfrm>
            <a:off x="539552" y="32129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55576" y="2924944"/>
            <a:ext cx="864096" cy="369332"/>
          </a:xfrm>
          <a:prstGeom prst="rect">
            <a:avLst/>
          </a:prstGeom>
          <a:noFill/>
        </p:spPr>
        <p:txBody>
          <a:bodyPr wrap="square" lIns="0" rIns="0" rtlCol="0">
            <a:spAutoFit/>
          </a:bodyPr>
          <a:lstStyle/>
          <a:p>
            <a:pPr algn="ctr"/>
            <a:r>
              <a:rPr lang="en-US" dirty="0" smtClean="0"/>
              <a:t>across</a:t>
            </a:r>
            <a:endParaRPr lang="en-US" dirty="0"/>
          </a:p>
        </p:txBody>
      </p:sp>
      <p:sp>
        <p:nvSpPr>
          <p:cNvPr id="84" name="TextBox 83"/>
          <p:cNvSpPr txBox="1"/>
          <p:nvPr/>
        </p:nvSpPr>
        <p:spPr>
          <a:xfrm>
            <a:off x="2339752" y="2924944"/>
            <a:ext cx="432048" cy="369332"/>
          </a:xfrm>
          <a:prstGeom prst="rect">
            <a:avLst/>
          </a:prstGeom>
          <a:noFill/>
        </p:spPr>
        <p:txBody>
          <a:bodyPr wrap="square" lIns="0" rIns="0" rtlCol="0">
            <a:spAutoFit/>
          </a:bodyPr>
          <a:lstStyle/>
          <a:p>
            <a:pPr algn="ctr"/>
            <a:r>
              <a:rPr lang="en-US" dirty="0" smtClean="0"/>
              <a:t>M</a:t>
            </a:r>
            <a:endParaRPr lang="en-US" dirty="0"/>
          </a:p>
        </p:txBody>
      </p:sp>
      <p:sp>
        <p:nvSpPr>
          <p:cNvPr id="85" name="TextBox 84"/>
          <p:cNvSpPr txBox="1"/>
          <p:nvPr/>
        </p:nvSpPr>
        <p:spPr>
          <a:xfrm>
            <a:off x="3851920" y="2924944"/>
            <a:ext cx="2664296" cy="369332"/>
          </a:xfrm>
          <a:prstGeom prst="rect">
            <a:avLst/>
          </a:prstGeom>
          <a:noFill/>
        </p:spPr>
        <p:txBody>
          <a:bodyPr wrap="square" lIns="0" rIns="0" rtlCol="0">
            <a:spAutoFit/>
          </a:bodyPr>
          <a:lstStyle/>
          <a:p>
            <a:pPr algn="ctr"/>
            <a:r>
              <a:rPr lang="en-US" dirty="0" smtClean="0"/>
              <a:t>is riding across the valley</a:t>
            </a:r>
            <a:endParaRPr lang="en-US" dirty="0"/>
          </a:p>
        </p:txBody>
      </p:sp>
      <p:sp>
        <p:nvSpPr>
          <p:cNvPr id="86" name="TextBox 85"/>
          <p:cNvSpPr txBox="1"/>
          <p:nvPr/>
        </p:nvSpPr>
        <p:spPr>
          <a:xfrm>
            <a:off x="7380312" y="2915652"/>
            <a:ext cx="936104" cy="369332"/>
          </a:xfrm>
          <a:prstGeom prst="rect">
            <a:avLst/>
          </a:prstGeom>
          <a:noFill/>
        </p:spPr>
        <p:txBody>
          <a:bodyPr wrap="square" lIns="0" rIns="0" rtlCol="0">
            <a:spAutoFit/>
          </a:bodyPr>
          <a:lstStyle/>
          <a:p>
            <a:pPr algn="ctr"/>
            <a:r>
              <a:rPr lang="en-US" dirty="0" smtClean="0"/>
              <a:t>V - N</a:t>
            </a:r>
            <a:endParaRPr lang="en-US" dirty="0"/>
          </a:p>
        </p:txBody>
      </p:sp>
      <p:sp>
        <p:nvSpPr>
          <p:cNvPr id="92" name="TextBox 91"/>
          <p:cNvSpPr txBox="1"/>
          <p:nvPr/>
        </p:nvSpPr>
        <p:spPr>
          <a:xfrm>
            <a:off x="827584" y="3717032"/>
            <a:ext cx="936104" cy="369332"/>
          </a:xfrm>
          <a:prstGeom prst="rect">
            <a:avLst/>
          </a:prstGeom>
          <a:noFill/>
        </p:spPr>
        <p:txBody>
          <a:bodyPr wrap="square" lIns="0" rIns="0" rtlCol="0">
            <a:spAutoFit/>
          </a:bodyPr>
          <a:lstStyle/>
          <a:p>
            <a:pPr algn="ctr"/>
            <a:r>
              <a:rPr lang="en-US" dirty="0" smtClean="0"/>
              <a:t>into</a:t>
            </a:r>
            <a:endParaRPr lang="en-US" dirty="0"/>
          </a:p>
        </p:txBody>
      </p:sp>
      <p:sp>
        <p:nvSpPr>
          <p:cNvPr id="93" name="TextBox 92"/>
          <p:cNvSpPr txBox="1"/>
          <p:nvPr/>
        </p:nvSpPr>
        <p:spPr>
          <a:xfrm>
            <a:off x="2267744" y="3779748"/>
            <a:ext cx="432048" cy="369332"/>
          </a:xfrm>
          <a:prstGeom prst="rect">
            <a:avLst/>
          </a:prstGeom>
          <a:noFill/>
        </p:spPr>
        <p:txBody>
          <a:bodyPr wrap="square" lIns="0" rIns="0" rtlCol="0">
            <a:spAutoFit/>
          </a:bodyPr>
          <a:lstStyle/>
          <a:p>
            <a:pPr algn="ctr"/>
            <a:r>
              <a:rPr lang="en-US" dirty="0" smtClean="0"/>
              <a:t>M</a:t>
            </a:r>
            <a:endParaRPr lang="en-US" dirty="0"/>
          </a:p>
        </p:txBody>
      </p:sp>
      <p:sp>
        <p:nvSpPr>
          <p:cNvPr id="94" name="TextBox 93"/>
          <p:cNvSpPr txBox="1"/>
          <p:nvPr/>
        </p:nvSpPr>
        <p:spPr>
          <a:xfrm>
            <a:off x="3707904" y="3779748"/>
            <a:ext cx="3024336" cy="369332"/>
          </a:xfrm>
          <a:prstGeom prst="rect">
            <a:avLst/>
          </a:prstGeom>
          <a:noFill/>
        </p:spPr>
        <p:txBody>
          <a:bodyPr wrap="square" lIns="0" rIns="0" rtlCol="0">
            <a:spAutoFit/>
          </a:bodyPr>
          <a:lstStyle/>
          <a:p>
            <a:pPr algn="ctr"/>
            <a:r>
              <a:rPr lang="en-US" dirty="0" smtClean="0"/>
              <a:t> are</a:t>
            </a:r>
            <a:r>
              <a:rPr lang="el-GR" b="1" baseline="30000" dirty="0" smtClean="0">
                <a:solidFill>
                  <a:srgbClr val="0070C0"/>
                </a:solidFill>
              </a:rPr>
              <a:t> </a:t>
            </a:r>
            <a:r>
              <a:rPr lang="en-US" b="1" baseline="30000" dirty="0" smtClean="0">
                <a:solidFill>
                  <a:srgbClr val="0070C0"/>
                </a:solidFill>
              </a:rPr>
              <a:t> </a:t>
            </a:r>
            <a:r>
              <a:rPr lang="en-US" dirty="0" smtClean="0"/>
              <a:t>walking </a:t>
            </a:r>
            <a:r>
              <a:rPr lang="en-US" dirty="0" smtClean="0"/>
              <a:t>into the </a:t>
            </a:r>
            <a:r>
              <a:rPr lang="en-US" dirty="0" smtClean="0"/>
              <a:t>forest </a:t>
            </a:r>
            <a:endParaRPr lang="en-US" dirty="0"/>
          </a:p>
        </p:txBody>
      </p:sp>
      <p:sp>
        <p:nvSpPr>
          <p:cNvPr id="95" name="TextBox 94"/>
          <p:cNvSpPr txBox="1"/>
          <p:nvPr/>
        </p:nvSpPr>
        <p:spPr>
          <a:xfrm>
            <a:off x="3203848" y="4067780"/>
            <a:ext cx="3672408" cy="369332"/>
          </a:xfrm>
          <a:prstGeom prst="rect">
            <a:avLst/>
          </a:prstGeom>
          <a:noFill/>
        </p:spPr>
        <p:txBody>
          <a:bodyPr wrap="square" lIns="0" rIns="0" rtlCol="0">
            <a:spAutoFit/>
          </a:bodyPr>
          <a:lstStyle/>
          <a:p>
            <a:r>
              <a:rPr lang="en-US" b="1" dirty="0" smtClean="0">
                <a:solidFill>
                  <a:srgbClr val="0070C0"/>
                </a:solidFill>
              </a:rPr>
              <a:t> cautiously </a:t>
            </a:r>
            <a:r>
              <a:rPr lang="el-GR" b="1" baseline="30000" dirty="0" smtClean="0">
                <a:solidFill>
                  <a:srgbClr val="0070C0"/>
                </a:solidFill>
              </a:rPr>
              <a:t>Λ</a:t>
            </a:r>
            <a:r>
              <a:rPr lang="en-US" b="1" dirty="0" smtClean="0">
                <a:solidFill>
                  <a:srgbClr val="0070C0"/>
                </a:solidFill>
              </a:rPr>
              <a:t>               </a:t>
            </a:r>
            <a:r>
              <a:rPr lang="el-GR" b="1" baseline="30000" dirty="0" smtClean="0">
                <a:solidFill>
                  <a:srgbClr val="0070C0"/>
                </a:solidFill>
              </a:rPr>
              <a:t>Λ</a:t>
            </a:r>
            <a:r>
              <a:rPr lang="en-US" b="1" baseline="30000" dirty="0" smtClean="0">
                <a:solidFill>
                  <a:srgbClr val="0070C0"/>
                </a:solidFill>
              </a:rPr>
              <a:t>                                      </a:t>
            </a:r>
            <a:r>
              <a:rPr lang="el-GR" b="1" baseline="30000" dirty="0" smtClean="0">
                <a:solidFill>
                  <a:srgbClr val="0070C0"/>
                </a:solidFill>
              </a:rPr>
              <a:t>Λ</a:t>
            </a:r>
            <a:endParaRPr lang="en-US" b="1" baseline="-25000" dirty="0">
              <a:solidFill>
                <a:srgbClr val="0070C0"/>
              </a:solidFill>
            </a:endParaRPr>
          </a:p>
        </p:txBody>
      </p:sp>
      <p:sp>
        <p:nvSpPr>
          <p:cNvPr id="97" name="TextBox 96"/>
          <p:cNvSpPr txBox="1"/>
          <p:nvPr/>
        </p:nvSpPr>
        <p:spPr>
          <a:xfrm>
            <a:off x="7380312" y="3779748"/>
            <a:ext cx="936104" cy="369332"/>
          </a:xfrm>
          <a:prstGeom prst="rect">
            <a:avLst/>
          </a:prstGeom>
          <a:noFill/>
        </p:spPr>
        <p:txBody>
          <a:bodyPr wrap="square" lIns="0" rIns="0" rtlCol="0">
            <a:spAutoFit/>
          </a:bodyPr>
          <a:lstStyle/>
          <a:p>
            <a:pPr algn="ctr"/>
            <a:r>
              <a:rPr lang="en-US" dirty="0" smtClean="0"/>
              <a:t>V - N</a:t>
            </a:r>
            <a:endParaRPr lang="en-US" dirty="0"/>
          </a:p>
        </p:txBody>
      </p:sp>
      <p:sp>
        <p:nvSpPr>
          <p:cNvPr id="98" name="TextBox 97"/>
          <p:cNvSpPr txBox="1"/>
          <p:nvPr/>
        </p:nvSpPr>
        <p:spPr>
          <a:xfrm>
            <a:off x="971600" y="4653136"/>
            <a:ext cx="792088" cy="369332"/>
          </a:xfrm>
          <a:prstGeom prst="rect">
            <a:avLst/>
          </a:prstGeom>
          <a:noFill/>
        </p:spPr>
        <p:txBody>
          <a:bodyPr wrap="square" lIns="0" rIns="0" rtlCol="0">
            <a:spAutoFit/>
          </a:bodyPr>
          <a:lstStyle/>
          <a:p>
            <a:pPr algn="ctr"/>
            <a:r>
              <a:rPr lang="en-US" dirty="0" smtClean="0"/>
              <a:t>on</a:t>
            </a:r>
            <a:endParaRPr lang="en-US" dirty="0"/>
          </a:p>
        </p:txBody>
      </p:sp>
      <p:sp>
        <p:nvSpPr>
          <p:cNvPr id="99" name="TextBox 98"/>
          <p:cNvSpPr txBox="1"/>
          <p:nvPr/>
        </p:nvSpPr>
        <p:spPr>
          <a:xfrm>
            <a:off x="2195736" y="4643844"/>
            <a:ext cx="504056" cy="369332"/>
          </a:xfrm>
          <a:prstGeom prst="rect">
            <a:avLst/>
          </a:prstGeom>
          <a:noFill/>
        </p:spPr>
        <p:txBody>
          <a:bodyPr wrap="square" lIns="0" rIns="0" rtlCol="0">
            <a:spAutoFit/>
          </a:bodyPr>
          <a:lstStyle/>
          <a:p>
            <a:pPr algn="ctr"/>
            <a:r>
              <a:rPr lang="en-US" dirty="0" smtClean="0"/>
              <a:t>L</a:t>
            </a:r>
            <a:endParaRPr lang="en-US" dirty="0"/>
          </a:p>
        </p:txBody>
      </p:sp>
      <p:sp>
        <p:nvSpPr>
          <p:cNvPr id="100" name="TextBox 99"/>
          <p:cNvSpPr txBox="1"/>
          <p:nvPr/>
        </p:nvSpPr>
        <p:spPr>
          <a:xfrm>
            <a:off x="3419872" y="4715852"/>
            <a:ext cx="3312368" cy="369332"/>
          </a:xfrm>
          <a:prstGeom prst="rect">
            <a:avLst/>
          </a:prstGeom>
          <a:noFill/>
        </p:spPr>
        <p:txBody>
          <a:bodyPr wrap="square" lIns="0" rIns="0" rtlCol="0">
            <a:spAutoFit/>
          </a:bodyPr>
          <a:lstStyle/>
          <a:p>
            <a:pPr algn="ctr"/>
            <a:r>
              <a:rPr lang="en-US" dirty="0" smtClean="0"/>
              <a:t>is sitting on his horse</a:t>
            </a:r>
            <a:endParaRPr lang="en-US" dirty="0"/>
          </a:p>
        </p:txBody>
      </p:sp>
      <p:sp>
        <p:nvSpPr>
          <p:cNvPr id="101" name="TextBox 100"/>
          <p:cNvSpPr txBox="1"/>
          <p:nvPr/>
        </p:nvSpPr>
        <p:spPr>
          <a:xfrm>
            <a:off x="7380312" y="4715852"/>
            <a:ext cx="936104" cy="369332"/>
          </a:xfrm>
          <a:prstGeom prst="rect">
            <a:avLst/>
          </a:prstGeom>
          <a:noFill/>
        </p:spPr>
        <p:txBody>
          <a:bodyPr wrap="square" lIns="0" rIns="0" rtlCol="0">
            <a:spAutoFit/>
          </a:bodyPr>
          <a:lstStyle/>
          <a:p>
            <a:pPr algn="ctr"/>
            <a:r>
              <a:rPr lang="en-US" dirty="0" smtClean="0"/>
              <a:t>V - N</a:t>
            </a:r>
            <a:endParaRPr lang="en-US" dirty="0"/>
          </a:p>
        </p:txBody>
      </p:sp>
      <p:sp>
        <p:nvSpPr>
          <p:cNvPr id="50" name="TextBox 49"/>
          <p:cNvSpPr txBox="1"/>
          <p:nvPr/>
        </p:nvSpPr>
        <p:spPr>
          <a:xfrm>
            <a:off x="899592" y="5589240"/>
            <a:ext cx="792088" cy="369332"/>
          </a:xfrm>
          <a:prstGeom prst="rect">
            <a:avLst/>
          </a:prstGeom>
          <a:noFill/>
        </p:spPr>
        <p:txBody>
          <a:bodyPr wrap="square" lIns="0" rIns="0" rtlCol="0">
            <a:spAutoFit/>
          </a:bodyPr>
          <a:lstStyle/>
          <a:p>
            <a:pPr algn="ctr"/>
            <a:r>
              <a:rPr lang="en-US" dirty="0" smtClean="0"/>
              <a:t>at</a:t>
            </a:r>
            <a:endParaRPr lang="en-US" dirty="0"/>
          </a:p>
        </p:txBody>
      </p:sp>
      <p:sp>
        <p:nvSpPr>
          <p:cNvPr id="51" name="TextBox 50"/>
          <p:cNvSpPr txBox="1"/>
          <p:nvPr/>
        </p:nvSpPr>
        <p:spPr>
          <a:xfrm>
            <a:off x="2123728" y="5589240"/>
            <a:ext cx="792088" cy="369332"/>
          </a:xfrm>
          <a:prstGeom prst="rect">
            <a:avLst/>
          </a:prstGeom>
          <a:noFill/>
        </p:spPr>
        <p:txBody>
          <a:bodyPr wrap="square" lIns="0" rIns="0" rtlCol="0">
            <a:spAutoFit/>
          </a:bodyPr>
          <a:lstStyle/>
          <a:p>
            <a:pPr algn="ctr"/>
            <a:r>
              <a:rPr lang="en-US" dirty="0" smtClean="0"/>
              <a:t>L</a:t>
            </a:r>
            <a:endParaRPr lang="en-US" dirty="0"/>
          </a:p>
        </p:txBody>
      </p:sp>
      <p:sp>
        <p:nvSpPr>
          <p:cNvPr id="54" name="TextBox 53"/>
          <p:cNvSpPr txBox="1"/>
          <p:nvPr/>
        </p:nvSpPr>
        <p:spPr>
          <a:xfrm>
            <a:off x="3419872" y="5651956"/>
            <a:ext cx="3312368" cy="369332"/>
          </a:xfrm>
          <a:prstGeom prst="rect">
            <a:avLst/>
          </a:prstGeom>
          <a:noFill/>
        </p:spPr>
        <p:txBody>
          <a:bodyPr wrap="square" lIns="0" rIns="0" rtlCol="0">
            <a:spAutoFit/>
          </a:bodyPr>
          <a:lstStyle/>
          <a:p>
            <a:pPr algn="ctr"/>
            <a:r>
              <a:rPr lang="en-US" dirty="0" smtClean="0"/>
              <a:t>is catching a fish in his net</a:t>
            </a:r>
            <a:endParaRPr lang="en-US" dirty="0"/>
          </a:p>
        </p:txBody>
      </p:sp>
      <p:sp>
        <p:nvSpPr>
          <p:cNvPr id="55" name="TextBox 54"/>
          <p:cNvSpPr txBox="1"/>
          <p:nvPr/>
        </p:nvSpPr>
        <p:spPr>
          <a:xfrm>
            <a:off x="7380312" y="5589240"/>
            <a:ext cx="936104" cy="369332"/>
          </a:xfrm>
          <a:prstGeom prst="rect">
            <a:avLst/>
          </a:prstGeom>
          <a:noFill/>
        </p:spPr>
        <p:txBody>
          <a:bodyPr wrap="square" lIns="0" rIns="0" rtlCol="0">
            <a:spAutoFit/>
          </a:bodyPr>
          <a:lstStyle/>
          <a:p>
            <a:pPr algn="ctr"/>
            <a:r>
              <a:rPr lang="en-US" dirty="0" err="1" smtClean="0"/>
              <a:t>Vn</a:t>
            </a:r>
            <a:r>
              <a:rPr lang="en-US" dirty="0" smtClean="0"/>
              <a:t> </a:t>
            </a:r>
            <a:r>
              <a:rPr lang="en-US" dirty="0" smtClean="0"/>
              <a:t>- N</a:t>
            </a:r>
            <a:endParaRPr lang="en-US" dirty="0"/>
          </a:p>
        </p:txBody>
      </p:sp>
      <p:sp>
        <p:nvSpPr>
          <p:cNvPr id="56" name="TextBox 55"/>
          <p:cNvSpPr txBox="1"/>
          <p:nvPr/>
        </p:nvSpPr>
        <p:spPr>
          <a:xfrm>
            <a:off x="2699792" y="548680"/>
            <a:ext cx="4248472" cy="369332"/>
          </a:xfrm>
          <a:prstGeom prst="rect">
            <a:avLst/>
          </a:prstGeom>
          <a:noFill/>
        </p:spPr>
        <p:txBody>
          <a:bodyPr wrap="square" rtlCol="0">
            <a:spAutoFit/>
          </a:bodyPr>
          <a:lstStyle/>
          <a:p>
            <a:r>
              <a:rPr lang="en-US" b="1" dirty="0" smtClean="0"/>
              <a:t>Stage 3 – Motion (M) Preposition Phrases</a:t>
            </a:r>
            <a:endParaRPr lang="en-US" b="1" dirty="0"/>
          </a:p>
        </p:txBody>
      </p:sp>
    </p:spTree>
    <p:custDataLst>
      <p:tags r:id="rId1"/>
    </p:custDataLst>
    <p:extLst>
      <p:ext uri="{BB962C8B-B14F-4D97-AF65-F5344CB8AC3E}">
        <p14:creationId xmlns="" xmlns:p14="http://schemas.microsoft.com/office/powerpoint/2010/main" val="26745761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2000"/>
                                        <p:tgtEl>
                                          <p:spTgt spid="83"/>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2000"/>
                                        <p:tgtEl>
                                          <p:spTgt spid="85"/>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2000"/>
                                        <p:tgtEl>
                                          <p:spTgt spid="84"/>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2000"/>
                                        <p:tgtEl>
                                          <p:spTgt spid="86"/>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2000"/>
                                        <p:tgtEl>
                                          <p:spTgt spid="92"/>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2000"/>
                                        <p:tgtEl>
                                          <p:spTgt spid="94"/>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fade">
                                      <p:cBhvr>
                                        <p:cTn id="47" dur="2000"/>
                                        <p:tgtEl>
                                          <p:spTgt spid="93"/>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2000"/>
                                        <p:tgtEl>
                                          <p:spTgt spid="97"/>
                                        </p:tgtEl>
                                      </p:cBhvr>
                                    </p:animEffect>
                                  </p:childTnLst>
                                </p:cTn>
                              </p:par>
                            </p:childTnLst>
                          </p:cTn>
                        </p:par>
                        <p:par>
                          <p:cTn id="52" fill="hold">
                            <p:stCondLst>
                              <p:cond delay="26000"/>
                            </p:stCondLst>
                            <p:childTnLst>
                              <p:par>
                                <p:cTn id="53" presetID="10" presetClass="entr" presetSubtype="0"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2000"/>
                                        <p:tgtEl>
                                          <p:spTgt spid="98"/>
                                        </p:tgtEl>
                                      </p:cBhvr>
                                    </p:animEffect>
                                  </p:childTnLst>
                                </p:cTn>
                              </p:par>
                            </p:childTnLst>
                          </p:cTn>
                        </p:par>
                        <p:par>
                          <p:cTn id="56" fill="hold">
                            <p:stCondLst>
                              <p:cond delay="28000"/>
                            </p:stCondLst>
                            <p:childTnLst>
                              <p:par>
                                <p:cTn id="57" presetID="10" presetClass="entr" presetSubtype="0"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2000"/>
                                        <p:tgtEl>
                                          <p:spTgt spid="100"/>
                                        </p:tgtEl>
                                      </p:cBhvr>
                                    </p:animEffect>
                                  </p:childTnLst>
                                </p:cTn>
                              </p:par>
                            </p:childTnLst>
                          </p:cTn>
                        </p:par>
                        <p:par>
                          <p:cTn id="60" fill="hold">
                            <p:stCondLst>
                              <p:cond delay="30000"/>
                            </p:stCondLst>
                            <p:childTnLst>
                              <p:par>
                                <p:cTn id="61" presetID="10" presetClass="entr" presetSubtype="0"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2000"/>
                                        <p:tgtEl>
                                          <p:spTgt spid="99"/>
                                        </p:tgtEl>
                                      </p:cBhvr>
                                    </p:animEffect>
                                  </p:childTnLst>
                                </p:cTn>
                              </p:par>
                            </p:childTnLst>
                          </p:cTn>
                        </p:par>
                        <p:par>
                          <p:cTn id="64" fill="hold">
                            <p:stCondLst>
                              <p:cond delay="32000"/>
                            </p:stCondLst>
                            <p:childTnLst>
                              <p:par>
                                <p:cTn id="65" presetID="10" presetClass="entr" presetSubtype="0" fill="hold" grpId="0" nodeType="after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2000"/>
                                        <p:tgtEl>
                                          <p:spTgt spid="101"/>
                                        </p:tgtEl>
                                      </p:cBhvr>
                                    </p:animEffect>
                                  </p:childTnLst>
                                </p:cTn>
                              </p:par>
                            </p:childTnLst>
                          </p:cTn>
                        </p:par>
                        <p:par>
                          <p:cTn id="68" fill="hold">
                            <p:stCondLst>
                              <p:cond delay="36000"/>
                            </p:stCondLst>
                            <p:childTnLst>
                              <p:par>
                                <p:cTn id="69" presetID="10"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2000"/>
                                        <p:tgtEl>
                                          <p:spTgt spid="50"/>
                                        </p:tgtEl>
                                      </p:cBhvr>
                                    </p:animEffect>
                                  </p:childTnLst>
                                </p:cTn>
                              </p:par>
                            </p:childTnLst>
                          </p:cTn>
                        </p:par>
                        <p:par>
                          <p:cTn id="72" fill="hold">
                            <p:stCondLst>
                              <p:cond delay="38000"/>
                            </p:stCondLst>
                            <p:childTnLst>
                              <p:par>
                                <p:cTn id="73" presetID="10" presetClass="entr" presetSubtype="0"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2000"/>
                                        <p:tgtEl>
                                          <p:spTgt spid="51"/>
                                        </p:tgtEl>
                                      </p:cBhvr>
                                    </p:animEffect>
                                  </p:childTnLst>
                                </p:cTn>
                              </p:par>
                            </p:childTnLst>
                          </p:cTn>
                        </p:par>
                        <p:par>
                          <p:cTn id="76" fill="hold">
                            <p:stCondLst>
                              <p:cond delay="40000"/>
                            </p:stCondLst>
                            <p:childTnLst>
                              <p:par>
                                <p:cTn id="77" presetID="10" presetClass="entr" presetSubtype="0"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2000"/>
                                        <p:tgtEl>
                                          <p:spTgt spid="54"/>
                                        </p:tgtEl>
                                      </p:cBhvr>
                                    </p:animEffect>
                                  </p:childTnLst>
                                </p:cTn>
                              </p:par>
                            </p:childTnLst>
                          </p:cTn>
                        </p:par>
                        <p:par>
                          <p:cTn id="80" fill="hold">
                            <p:stCondLst>
                              <p:cond delay="42000"/>
                            </p:stCondLst>
                            <p:childTnLst>
                              <p:par>
                                <p:cTn id="81" presetID="10"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20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2000"/>
                                        <p:tgtEl>
                                          <p:spTgt spid="95"/>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1" grpId="0"/>
      <p:bldP spid="58" grpId="0"/>
      <p:bldP spid="83" grpId="0"/>
      <p:bldP spid="84" grpId="0"/>
      <p:bldP spid="85" grpId="0"/>
      <p:bldP spid="86" grpId="0"/>
      <p:bldP spid="92" grpId="0"/>
      <p:bldP spid="93" grpId="0"/>
      <p:bldP spid="94" grpId="0"/>
      <p:bldP spid="95" grpId="0"/>
      <p:bldP spid="97" grpId="0"/>
      <p:bldP spid="98" grpId="0"/>
      <p:bldP spid="99" grpId="0"/>
      <p:bldP spid="100" grpId="0"/>
      <p:bldP spid="101" grpId="0"/>
      <p:bldP spid="50" grpId="0"/>
      <p:bldP spid="51"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 name="Rectangle 5"/>
          <p:cNvSpPr/>
          <p:nvPr/>
        </p:nvSpPr>
        <p:spPr>
          <a:xfrm>
            <a:off x="395536" y="2529212"/>
            <a:ext cx="8352928" cy="1547860"/>
          </a:xfrm>
          <a:prstGeom prst="rect">
            <a:avLst/>
          </a:prstGeom>
        </p:spPr>
        <p:txBody>
          <a:bodyPr wrap="square">
            <a:spAutoFit/>
          </a:bodyPr>
          <a:lstStyle/>
          <a:p>
            <a:pPr algn="ctr">
              <a:lnSpc>
                <a:spcPts val="2880"/>
              </a:lnSpc>
            </a:pPr>
            <a:r>
              <a:rPr lang="en-US" sz="2400" b="1" i="1" dirty="0" smtClean="0">
                <a:latin typeface="Georgia" pitchFamily="18" charset="0"/>
              </a:rPr>
              <a:t>A prepositional phrase </a:t>
            </a:r>
          </a:p>
          <a:p>
            <a:pPr algn="ctr">
              <a:lnSpc>
                <a:spcPts val="2880"/>
              </a:lnSpc>
            </a:pPr>
            <a:r>
              <a:rPr lang="en-US" sz="2400" b="1" i="1" dirty="0" smtClean="0">
                <a:latin typeface="Georgia" pitchFamily="18" charset="0"/>
              </a:rPr>
              <a:t>consists of a preposition and its object, which is nearly always a noun group.</a:t>
            </a:r>
          </a:p>
          <a:p>
            <a:pPr algn="ctr">
              <a:lnSpc>
                <a:spcPts val="2880"/>
              </a:lnSpc>
            </a:pPr>
            <a:r>
              <a:rPr lang="en-US" b="1" dirty="0" smtClean="0"/>
              <a:t>Collins </a:t>
            </a:r>
            <a:r>
              <a:rPr lang="en-US" b="1" dirty="0" err="1" smtClean="0"/>
              <a:t>Cobuild</a:t>
            </a:r>
            <a:r>
              <a:rPr lang="en-US" b="1" dirty="0" smtClean="0"/>
              <a:t>. English Grammar. 1992</a:t>
            </a:r>
            <a:endParaRPr lang="en-US" dirty="0" smtClean="0"/>
          </a:p>
        </p:txBody>
      </p:sp>
      <p:sp>
        <p:nvSpPr>
          <p:cNvPr id="7" name="Rectangle 3"/>
          <p:cNvSpPr txBox="1">
            <a:spLocks noChangeArrowheads="1"/>
          </p:cNvSpPr>
          <p:nvPr/>
        </p:nvSpPr>
        <p:spPr>
          <a:xfrm>
            <a:off x="457200" y="548680"/>
            <a:ext cx="8229600" cy="187220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ts val="288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uLnTx/>
                <a:uFillTx/>
                <a:latin typeface="Georgia" pitchFamily="18" charset="0"/>
                <a:ea typeface="+mn-ea"/>
                <a:cs typeface="+mn-cs"/>
              </a:rPr>
              <a:t>The preposition </a:t>
            </a:r>
          </a:p>
          <a:p>
            <a:pPr marL="342900" marR="0" lvl="0" indent="-342900" algn="ctr" defTabSz="914400" rtl="0" eaLnBrk="1" fontAlgn="auto" latinLnBrk="0" hangingPunct="1">
              <a:lnSpc>
                <a:spcPts val="288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uLnTx/>
                <a:uFillTx/>
                <a:latin typeface="Georgia" pitchFamily="18" charset="0"/>
                <a:ea typeface="+mn-ea"/>
                <a:cs typeface="+mn-cs"/>
              </a:rPr>
              <a:t>is conventionally thought of as the first word </a:t>
            </a:r>
          </a:p>
          <a:p>
            <a:pPr marL="342900" marR="0" lvl="0" indent="-342900" algn="ctr" defTabSz="914400" rtl="0" eaLnBrk="1" fontAlgn="auto" latinLnBrk="0" hangingPunct="1">
              <a:lnSpc>
                <a:spcPts val="2880"/>
              </a:lnSpc>
              <a:spcBef>
                <a:spcPct val="20000"/>
              </a:spcBef>
              <a:spcAft>
                <a:spcPts val="0"/>
              </a:spcAft>
              <a:buClrTx/>
              <a:buSzTx/>
              <a:buFontTx/>
              <a:buNone/>
              <a:tabLst/>
              <a:defRPr/>
            </a:pPr>
            <a:r>
              <a:rPr kumimoji="0" lang="en-US" sz="2400" b="1" i="1" u="none" strike="noStrike" kern="1200" cap="none" spc="0" normalizeH="0" baseline="0" noProof="0" dirty="0" smtClean="0">
                <a:ln>
                  <a:noFill/>
                </a:ln>
                <a:solidFill>
                  <a:schemeClr val="tx1"/>
                </a:solidFill>
                <a:effectLst/>
                <a:uLnTx/>
                <a:uFillTx/>
                <a:latin typeface="Georgia" pitchFamily="18" charset="0"/>
                <a:ea typeface="+mn-ea"/>
                <a:cs typeface="+mn-cs"/>
              </a:rPr>
              <a:t>of  a prepositional phrase.</a:t>
            </a:r>
          </a:p>
          <a:p>
            <a:pPr marL="342900" indent="-342900" algn="ctr">
              <a:lnSpc>
                <a:spcPts val="2880"/>
              </a:lnSpc>
              <a:spcBef>
                <a:spcPct val="20000"/>
              </a:spcBef>
            </a:pPr>
            <a:r>
              <a:rPr lang="en-US" b="1" dirty="0" err="1" smtClean="0"/>
              <a:t>Gorrell</a:t>
            </a:r>
            <a:r>
              <a:rPr lang="en-US" b="1" dirty="0" smtClean="0"/>
              <a:t> &amp; Laird. Modern English Handbook. 1958</a:t>
            </a:r>
            <a:endParaRPr lang="en-US" dirty="0" smtClean="0"/>
          </a:p>
          <a:p>
            <a:pPr marL="342900" marR="0" lvl="0" indent="-342900" algn="ctr" defTabSz="914400" rtl="0" eaLnBrk="1" fontAlgn="auto" latinLnBrk="0" hangingPunct="1">
              <a:lnSpc>
                <a:spcPts val="2880"/>
              </a:lnSpc>
              <a:spcBef>
                <a:spcPct val="20000"/>
              </a:spcBef>
              <a:spcAft>
                <a:spcPts val="0"/>
              </a:spcAft>
              <a:buClrTx/>
              <a:buSzTx/>
              <a:buFontTx/>
              <a:buNone/>
              <a:tabLst/>
              <a:defRPr/>
            </a:pPr>
            <a:endParaRPr kumimoji="0" lang="en-US" b="1"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sp>
        <p:nvSpPr>
          <p:cNvPr id="8" name="Rectangle 7"/>
          <p:cNvSpPr/>
          <p:nvPr/>
        </p:nvSpPr>
        <p:spPr>
          <a:xfrm>
            <a:off x="899592" y="4473428"/>
            <a:ext cx="7704856" cy="1547860"/>
          </a:xfrm>
          <a:prstGeom prst="rect">
            <a:avLst/>
          </a:prstGeom>
        </p:spPr>
        <p:txBody>
          <a:bodyPr wrap="square">
            <a:spAutoFit/>
          </a:bodyPr>
          <a:lstStyle/>
          <a:p>
            <a:pPr algn="ctr">
              <a:lnSpc>
                <a:spcPts val="2880"/>
              </a:lnSpc>
            </a:pPr>
            <a:r>
              <a:rPr lang="en-US" sz="2400" b="1" i="1" dirty="0" smtClean="0">
                <a:latin typeface="Georgia" pitchFamily="18" charset="0"/>
              </a:rPr>
              <a:t>as words that</a:t>
            </a:r>
          </a:p>
          <a:p>
            <a:pPr algn="ctr">
              <a:lnSpc>
                <a:spcPts val="2880"/>
              </a:lnSpc>
            </a:pPr>
            <a:r>
              <a:rPr lang="en-US" sz="2400" b="1" i="1" dirty="0" smtClean="0">
                <a:latin typeface="Georgia" pitchFamily="18" charset="0"/>
              </a:rPr>
              <a:t>‘express a relationship of meaning between two parts of a sentence.’</a:t>
            </a:r>
          </a:p>
          <a:p>
            <a:pPr algn="ctr">
              <a:lnSpc>
                <a:spcPts val="2880"/>
              </a:lnSpc>
            </a:pPr>
            <a:r>
              <a:rPr lang="en-US" b="1" dirty="0" smtClean="0">
                <a:latin typeface="+mj-lt"/>
              </a:rPr>
              <a:t>David Crystal. The Cambridge Encyclopedia of the  English Language (1995)</a:t>
            </a:r>
          </a:p>
        </p:txBody>
      </p:sp>
      <p:cxnSp>
        <p:nvCxnSpPr>
          <p:cNvPr id="3" name="Straight Connector 2"/>
          <p:cNvCxnSpPr/>
          <p:nvPr/>
        </p:nvCxnSpPr>
        <p:spPr>
          <a:xfrm>
            <a:off x="971600" y="4293096"/>
            <a:ext cx="74168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10"/>
          <p:cNvSpPr>
            <a:spLocks noChangeArrowheads="1"/>
          </p:cNvSpPr>
          <p:nvPr/>
        </p:nvSpPr>
        <p:spPr bwMode="auto">
          <a:xfrm>
            <a:off x="-92075" y="28352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8203" name="Rectangle 11"/>
          <p:cNvSpPr>
            <a:spLocks noChangeArrowheads="1"/>
          </p:cNvSpPr>
          <p:nvPr/>
        </p:nvSpPr>
        <p:spPr bwMode="auto">
          <a:xfrm>
            <a:off x="304800" y="2317750"/>
            <a:ext cx="65532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dirty="0">
                <a:cs typeface="Times New Roman" pitchFamily="18" charset="0"/>
              </a:rPr>
              <a:t>					mindfully.</a:t>
            </a:r>
            <a:endParaRPr lang="en-US" sz="2000" dirty="0"/>
          </a:p>
          <a:p>
            <a:pPr eaLnBrk="0" hangingPunct="0"/>
            <a:r>
              <a:rPr lang="en-US" sz="2000" b="1" dirty="0">
                <a:cs typeface="Times New Roman" pitchFamily="18" charset="0"/>
              </a:rPr>
              <a:t>I bought 	some cheese		from the deli.</a:t>
            </a:r>
            <a:endParaRPr lang="en-US" sz="2000" dirty="0"/>
          </a:p>
          <a:p>
            <a:pPr eaLnBrk="0" hangingPunct="0"/>
            <a:r>
              <a:rPr lang="en-US" sz="2000" b="1" dirty="0">
                <a:cs typeface="Times New Roman" pitchFamily="18" charset="0"/>
              </a:rPr>
              <a:t>					first.</a:t>
            </a:r>
            <a:endParaRPr lang="en-US" sz="2000" dirty="0"/>
          </a:p>
        </p:txBody>
      </p:sp>
      <p:sp>
        <p:nvSpPr>
          <p:cNvPr id="8208" name="Rectangle 16"/>
          <p:cNvSpPr>
            <a:spLocks noChangeArrowheads="1"/>
          </p:cNvSpPr>
          <p:nvPr/>
        </p:nvSpPr>
        <p:spPr bwMode="auto">
          <a:xfrm>
            <a:off x="-92075" y="28352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8209" name="Rectangle 17"/>
          <p:cNvSpPr>
            <a:spLocks noChangeArrowheads="1"/>
          </p:cNvSpPr>
          <p:nvPr/>
        </p:nvSpPr>
        <p:spPr bwMode="auto">
          <a:xfrm>
            <a:off x="228600" y="866775"/>
            <a:ext cx="37338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a:cs typeface="Times New Roman" pitchFamily="18" charset="0"/>
              </a:rPr>
              <a:t>		dutifully.</a:t>
            </a:r>
          </a:p>
          <a:p>
            <a:r>
              <a:rPr lang="en-US" sz="2000" b="1">
                <a:cs typeface="Times New Roman" pitchFamily="18" charset="0"/>
              </a:rPr>
              <a:t>I went		home.  	                    		yesterday.</a:t>
            </a:r>
            <a:endParaRPr lang="en-US" sz="2000"/>
          </a:p>
        </p:txBody>
      </p:sp>
      <p:sp>
        <p:nvSpPr>
          <p:cNvPr id="8210" name="Text Box 18"/>
          <p:cNvSpPr txBox="1">
            <a:spLocks noChangeArrowheads="1"/>
          </p:cNvSpPr>
          <p:nvPr/>
        </p:nvSpPr>
        <p:spPr bwMode="auto">
          <a:xfrm>
            <a:off x="381000" y="3886200"/>
            <a:ext cx="58674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b="1" dirty="0"/>
              <a:t>				carefully.</a:t>
            </a:r>
          </a:p>
          <a:p>
            <a:r>
              <a:rPr lang="en-US" sz="2000" b="1" dirty="0"/>
              <a:t>I posted	</a:t>
            </a:r>
            <a:r>
              <a:rPr lang="en-US" sz="2000" b="1" dirty="0" smtClean="0"/>
              <a:t>	your letter	in </a:t>
            </a:r>
            <a:r>
              <a:rPr lang="en-US" sz="2000" b="1" dirty="0"/>
              <a:t>the mailbox.</a:t>
            </a:r>
          </a:p>
          <a:p>
            <a:r>
              <a:rPr lang="en-US" sz="2000" b="1" dirty="0"/>
              <a:t>				after lunch.</a:t>
            </a:r>
          </a:p>
        </p:txBody>
      </p:sp>
      <p:sp>
        <p:nvSpPr>
          <p:cNvPr id="8211" name="Text Box 19"/>
          <p:cNvSpPr txBox="1">
            <a:spLocks noChangeArrowheads="1"/>
          </p:cNvSpPr>
          <p:nvPr/>
        </p:nvSpPr>
        <p:spPr bwMode="auto">
          <a:xfrm>
            <a:off x="304800" y="5334000"/>
            <a:ext cx="3962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b="1" dirty="0"/>
              <a:t>			sadly.</a:t>
            </a:r>
          </a:p>
          <a:p>
            <a:r>
              <a:rPr lang="en-US" sz="2000" b="1" dirty="0"/>
              <a:t>Then, I returned	</a:t>
            </a:r>
            <a:r>
              <a:rPr lang="en-US" sz="2000" b="1" dirty="0" smtClean="0"/>
              <a:t>	home</a:t>
            </a:r>
            <a:r>
              <a:rPr lang="en-US" sz="2000" b="1" dirty="0"/>
              <a:t>.</a:t>
            </a:r>
          </a:p>
          <a:p>
            <a:r>
              <a:rPr lang="en-US" sz="2000" b="1" dirty="0"/>
              <a:t>			at 1:30.</a:t>
            </a:r>
          </a:p>
        </p:txBody>
      </p:sp>
      <p:sp>
        <p:nvSpPr>
          <p:cNvPr id="8212" name="Line 20"/>
          <p:cNvSpPr>
            <a:spLocks noChangeShapeType="1"/>
          </p:cNvSpPr>
          <p:nvPr/>
        </p:nvSpPr>
        <p:spPr bwMode="auto">
          <a:xfrm flipV="1">
            <a:off x="1219200" y="1143000"/>
            <a:ext cx="6096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13" name="Line 21"/>
          <p:cNvSpPr>
            <a:spLocks noChangeShapeType="1"/>
          </p:cNvSpPr>
          <p:nvPr/>
        </p:nvSpPr>
        <p:spPr bwMode="auto">
          <a:xfrm flipV="1">
            <a:off x="1219200" y="1371600"/>
            <a:ext cx="7620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14" name="Line 22"/>
          <p:cNvSpPr>
            <a:spLocks noChangeShapeType="1"/>
          </p:cNvSpPr>
          <p:nvPr/>
        </p:nvSpPr>
        <p:spPr bwMode="auto">
          <a:xfrm>
            <a:off x="1219200" y="1371600"/>
            <a:ext cx="7620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15" name="Text Box 23"/>
          <p:cNvSpPr txBox="1">
            <a:spLocks noChangeArrowheads="1"/>
          </p:cNvSpPr>
          <p:nvPr/>
        </p:nvSpPr>
        <p:spPr bwMode="auto">
          <a:xfrm>
            <a:off x="7543800" y="914400"/>
            <a:ext cx="12192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t>How?</a:t>
            </a:r>
          </a:p>
          <a:p>
            <a:r>
              <a:rPr lang="en-US"/>
              <a:t>Where?</a:t>
            </a:r>
          </a:p>
          <a:p>
            <a:r>
              <a:rPr lang="en-US"/>
              <a:t>When?</a:t>
            </a:r>
          </a:p>
        </p:txBody>
      </p:sp>
      <p:sp>
        <p:nvSpPr>
          <p:cNvPr id="8216" name="Text Box 24"/>
          <p:cNvSpPr txBox="1">
            <a:spLocks noChangeArrowheads="1"/>
          </p:cNvSpPr>
          <p:nvPr/>
        </p:nvSpPr>
        <p:spPr bwMode="auto">
          <a:xfrm>
            <a:off x="7543800" y="2362200"/>
            <a:ext cx="12192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t>How?</a:t>
            </a:r>
          </a:p>
          <a:p>
            <a:r>
              <a:rPr lang="en-US"/>
              <a:t>Where?</a:t>
            </a:r>
          </a:p>
          <a:p>
            <a:r>
              <a:rPr lang="en-US"/>
              <a:t>When?</a:t>
            </a:r>
          </a:p>
        </p:txBody>
      </p:sp>
      <p:sp>
        <p:nvSpPr>
          <p:cNvPr id="8217" name="Text Box 25"/>
          <p:cNvSpPr txBox="1">
            <a:spLocks noChangeArrowheads="1"/>
          </p:cNvSpPr>
          <p:nvPr/>
        </p:nvSpPr>
        <p:spPr bwMode="auto">
          <a:xfrm>
            <a:off x="7543800" y="3886200"/>
            <a:ext cx="12192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dirty="0"/>
              <a:t>How?</a:t>
            </a:r>
          </a:p>
          <a:p>
            <a:r>
              <a:rPr lang="en-US" dirty="0"/>
              <a:t>Where?</a:t>
            </a:r>
          </a:p>
          <a:p>
            <a:r>
              <a:rPr lang="en-US" dirty="0"/>
              <a:t>When?</a:t>
            </a:r>
          </a:p>
        </p:txBody>
      </p:sp>
      <p:sp>
        <p:nvSpPr>
          <p:cNvPr id="8218" name="Text Box 26"/>
          <p:cNvSpPr txBox="1">
            <a:spLocks noChangeArrowheads="1"/>
          </p:cNvSpPr>
          <p:nvPr/>
        </p:nvSpPr>
        <p:spPr bwMode="auto">
          <a:xfrm>
            <a:off x="7543800" y="5257800"/>
            <a:ext cx="12192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t>How?</a:t>
            </a:r>
          </a:p>
          <a:p>
            <a:r>
              <a:rPr lang="en-US"/>
              <a:t>Where?</a:t>
            </a:r>
          </a:p>
          <a:p>
            <a:r>
              <a:rPr lang="en-US"/>
              <a:t>When?</a:t>
            </a: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17" name="TextBox 1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
        <p:nvSpPr>
          <p:cNvPr id="18" name="Text Box 25"/>
          <p:cNvSpPr txBox="1">
            <a:spLocks noChangeArrowheads="1"/>
          </p:cNvSpPr>
          <p:nvPr/>
        </p:nvSpPr>
        <p:spPr bwMode="auto">
          <a:xfrm>
            <a:off x="2338549" y="3476609"/>
            <a:ext cx="84164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t>What?</a:t>
            </a:r>
            <a:endParaRPr lang="en-US" dirty="0"/>
          </a:p>
        </p:txBody>
      </p:sp>
      <p:cxnSp>
        <p:nvCxnSpPr>
          <p:cNvPr id="3" name="Straight Arrow Connector 2"/>
          <p:cNvCxnSpPr>
            <a:stCxn id="18" idx="0"/>
          </p:cNvCxnSpPr>
          <p:nvPr/>
        </p:nvCxnSpPr>
        <p:spPr>
          <a:xfrm flipV="1">
            <a:off x="2759373" y="2996952"/>
            <a:ext cx="156443" cy="4796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13590" y="3836666"/>
            <a:ext cx="245783" cy="4480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77158003"/>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600200" y="838200"/>
            <a:ext cx="63246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i="1">
                <a:latin typeface="Georgia" pitchFamily="18" charset="0"/>
              </a:rPr>
              <a:t>"</a:t>
            </a:r>
            <a:r>
              <a:rPr lang="en-US" sz="2000" b="1" i="1">
                <a:solidFill>
                  <a:srgbClr val="0066FF"/>
                </a:solidFill>
                <a:latin typeface="Georgia" pitchFamily="18" charset="0"/>
              </a:rPr>
              <a:t>How</a:t>
            </a:r>
            <a:r>
              <a:rPr lang="en-US" sz="2000" i="1">
                <a:latin typeface="Georgia" pitchFamily="18" charset="0"/>
              </a:rPr>
              <a:t>" adverbs go </a:t>
            </a:r>
            <a:r>
              <a:rPr lang="en-US" sz="2000" b="1" i="1">
                <a:solidFill>
                  <a:srgbClr val="0066FF"/>
                </a:solidFill>
                <a:latin typeface="Georgia" pitchFamily="18" charset="0"/>
              </a:rPr>
              <a:t>closest to the verb</a:t>
            </a:r>
            <a:r>
              <a:rPr lang="en-US" sz="2000" i="1">
                <a:latin typeface="Georgia" pitchFamily="18" charset="0"/>
              </a:rPr>
              <a:t>, usually after it, but sometimes before it.</a:t>
            </a:r>
          </a:p>
        </p:txBody>
      </p:sp>
      <p:sp>
        <p:nvSpPr>
          <p:cNvPr id="9224" name="Text Box 8"/>
          <p:cNvSpPr txBox="1">
            <a:spLocks noChangeArrowheads="1"/>
          </p:cNvSpPr>
          <p:nvPr/>
        </p:nvSpPr>
        <p:spPr bwMode="auto">
          <a:xfrm>
            <a:off x="1447800" y="3429000"/>
            <a:ext cx="63246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i="1">
                <a:latin typeface="Georgia" pitchFamily="18" charset="0"/>
              </a:rPr>
              <a:t>And for “special effect,” </a:t>
            </a:r>
          </a:p>
          <a:p>
            <a:pPr algn="ctr"/>
            <a:r>
              <a:rPr lang="en-US" sz="2000" i="1">
                <a:latin typeface="Georgia" pitchFamily="18" charset="0"/>
              </a:rPr>
              <a:t>they can go at the beginning or end of the sentence.</a:t>
            </a:r>
          </a:p>
        </p:txBody>
      </p:sp>
      <p:sp>
        <p:nvSpPr>
          <p:cNvPr id="9226" name="Text Box 10"/>
          <p:cNvSpPr txBox="1">
            <a:spLocks noChangeArrowheads="1"/>
          </p:cNvSpPr>
          <p:nvPr/>
        </p:nvSpPr>
        <p:spPr bwMode="auto">
          <a:xfrm>
            <a:off x="609600" y="1676400"/>
            <a:ext cx="457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jumped </a:t>
            </a:r>
            <a:r>
              <a:rPr lang="en-US">
                <a:solidFill>
                  <a:srgbClr val="0066FF"/>
                </a:solidFill>
              </a:rPr>
              <a:t>quickly</a:t>
            </a:r>
            <a:r>
              <a:rPr lang="en-US"/>
              <a:t> over the lion, yesterday.</a:t>
            </a:r>
          </a:p>
        </p:txBody>
      </p:sp>
      <p:sp>
        <p:nvSpPr>
          <p:cNvPr id="9227" name="Text Box 11"/>
          <p:cNvSpPr txBox="1">
            <a:spLocks noChangeArrowheads="1"/>
          </p:cNvSpPr>
          <p:nvPr/>
        </p:nvSpPr>
        <p:spPr bwMode="auto">
          <a:xfrm>
            <a:off x="609600" y="2133600"/>
            <a:ext cx="457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a:t>
            </a:r>
            <a:r>
              <a:rPr lang="en-US">
                <a:solidFill>
                  <a:srgbClr val="0066FF"/>
                </a:solidFill>
              </a:rPr>
              <a:t>quickly </a:t>
            </a:r>
            <a:r>
              <a:rPr lang="en-US"/>
              <a:t>jumped over the lion, yesterday.</a:t>
            </a:r>
          </a:p>
        </p:txBody>
      </p:sp>
      <p:sp>
        <p:nvSpPr>
          <p:cNvPr id="9228" name="Text Box 12"/>
          <p:cNvSpPr txBox="1">
            <a:spLocks noChangeArrowheads="1"/>
          </p:cNvSpPr>
          <p:nvPr/>
        </p:nvSpPr>
        <p:spPr bwMode="auto">
          <a:xfrm>
            <a:off x="6019800" y="1676400"/>
            <a:ext cx="2286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#1 “</a:t>
            </a:r>
            <a:r>
              <a:rPr lang="en-US">
                <a:solidFill>
                  <a:srgbClr val="0066FF"/>
                </a:solidFill>
              </a:rPr>
              <a:t>How</a:t>
            </a:r>
            <a:r>
              <a:rPr lang="en-US"/>
              <a:t>” position</a:t>
            </a:r>
          </a:p>
        </p:txBody>
      </p:sp>
      <p:sp>
        <p:nvSpPr>
          <p:cNvPr id="9229" name="Text Box 13"/>
          <p:cNvSpPr txBox="1">
            <a:spLocks noChangeArrowheads="1"/>
          </p:cNvSpPr>
          <p:nvPr/>
        </p:nvSpPr>
        <p:spPr bwMode="auto">
          <a:xfrm>
            <a:off x="6019800" y="2133600"/>
            <a:ext cx="2286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#2 “</a:t>
            </a:r>
            <a:r>
              <a:rPr lang="en-US">
                <a:solidFill>
                  <a:srgbClr val="0066FF"/>
                </a:solidFill>
              </a:rPr>
              <a:t>How</a:t>
            </a:r>
            <a:r>
              <a:rPr lang="en-US"/>
              <a:t>” position</a:t>
            </a:r>
          </a:p>
        </p:txBody>
      </p:sp>
      <p:sp>
        <p:nvSpPr>
          <p:cNvPr id="9230" name="Text Box 14"/>
          <p:cNvSpPr txBox="1">
            <a:spLocks noChangeArrowheads="1"/>
          </p:cNvSpPr>
          <p:nvPr/>
        </p:nvSpPr>
        <p:spPr bwMode="auto">
          <a:xfrm>
            <a:off x="609600" y="2667000"/>
            <a:ext cx="457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jumped over the lion </a:t>
            </a:r>
            <a:r>
              <a:rPr lang="en-US">
                <a:solidFill>
                  <a:srgbClr val="0066FF"/>
                </a:solidFill>
              </a:rPr>
              <a:t>quickly</a:t>
            </a:r>
            <a:r>
              <a:rPr lang="en-US"/>
              <a:t>, yesterday.</a:t>
            </a:r>
          </a:p>
        </p:txBody>
      </p:sp>
      <p:sp>
        <p:nvSpPr>
          <p:cNvPr id="9231" name="Text Box 15"/>
          <p:cNvSpPr txBox="1">
            <a:spLocks noChangeArrowheads="1"/>
          </p:cNvSpPr>
          <p:nvPr/>
        </p:nvSpPr>
        <p:spPr bwMode="auto">
          <a:xfrm>
            <a:off x="6019800" y="2667000"/>
            <a:ext cx="2286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#3 “</a:t>
            </a:r>
            <a:r>
              <a:rPr lang="en-US">
                <a:solidFill>
                  <a:srgbClr val="0066FF"/>
                </a:solidFill>
              </a:rPr>
              <a:t>How</a:t>
            </a:r>
            <a:r>
              <a:rPr lang="en-US"/>
              <a:t>” position</a:t>
            </a:r>
          </a:p>
        </p:txBody>
      </p:sp>
      <p:sp>
        <p:nvSpPr>
          <p:cNvPr id="9232" name="Text Box 16"/>
          <p:cNvSpPr txBox="1">
            <a:spLocks noChangeArrowheads="1"/>
          </p:cNvSpPr>
          <p:nvPr/>
        </p:nvSpPr>
        <p:spPr bwMode="auto">
          <a:xfrm>
            <a:off x="1905000" y="4343400"/>
            <a:ext cx="4800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66FF"/>
                </a:solidFill>
              </a:rPr>
              <a:t>Quickly,</a:t>
            </a:r>
            <a:r>
              <a:rPr lang="en-US"/>
              <a:t> Ali jumped over the lion, yesterday.</a:t>
            </a:r>
          </a:p>
        </p:txBody>
      </p:sp>
      <p:sp>
        <p:nvSpPr>
          <p:cNvPr id="9234" name="Text Box 18"/>
          <p:cNvSpPr txBox="1">
            <a:spLocks noChangeArrowheads="1"/>
          </p:cNvSpPr>
          <p:nvPr/>
        </p:nvSpPr>
        <p:spPr bwMode="auto">
          <a:xfrm>
            <a:off x="1905000" y="4876800"/>
            <a:ext cx="457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jumped over the lion yesterday, </a:t>
            </a:r>
            <a:r>
              <a:rPr lang="en-US">
                <a:solidFill>
                  <a:srgbClr val="0066FF"/>
                </a:solidFill>
              </a:rPr>
              <a:t>quickly</a:t>
            </a:r>
            <a:r>
              <a:rPr lang="en-US"/>
              <a:t>.</a:t>
            </a:r>
          </a:p>
        </p:txBody>
      </p:sp>
      <p:sp>
        <p:nvSpPr>
          <p:cNvPr id="9235" name="Text Box 19"/>
          <p:cNvSpPr txBox="1">
            <a:spLocks noChangeArrowheads="1"/>
          </p:cNvSpPr>
          <p:nvPr/>
        </p:nvSpPr>
        <p:spPr bwMode="auto">
          <a:xfrm>
            <a:off x="1905000" y="5410200"/>
            <a:ext cx="487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jumped over the lion yesterday – </a:t>
            </a:r>
            <a:r>
              <a:rPr lang="en-US">
                <a:solidFill>
                  <a:srgbClr val="0066FF"/>
                </a:solidFill>
              </a:rPr>
              <a:t>quickly!</a:t>
            </a:r>
            <a:endParaRPr lang="en-US"/>
          </a:p>
        </p:txBody>
      </p:sp>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16" name="TextBox 15"/>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Tree>
    <p:extLst>
      <p:ext uri="{BB962C8B-B14F-4D97-AF65-F5344CB8AC3E}">
        <p14:creationId xmlns="" xmlns:p14="http://schemas.microsoft.com/office/powerpoint/2010/main" val="2395446879"/>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762000" y="990600"/>
            <a:ext cx="777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Georgia" pitchFamily="18" charset="0"/>
              </a:rPr>
              <a:t>"</a:t>
            </a:r>
            <a:r>
              <a:rPr lang="en-US" sz="2000" b="1" i="1">
                <a:solidFill>
                  <a:srgbClr val="CC3300"/>
                </a:solidFill>
                <a:latin typeface="Georgia" pitchFamily="18" charset="0"/>
              </a:rPr>
              <a:t>When</a:t>
            </a:r>
            <a:r>
              <a:rPr lang="en-US" sz="2000" i="1">
                <a:latin typeface="Georgia" pitchFamily="18" charset="0"/>
              </a:rPr>
              <a:t>" adverbs go at the </a:t>
            </a:r>
            <a:r>
              <a:rPr lang="en-US" sz="2000" b="1" i="1">
                <a:solidFill>
                  <a:srgbClr val="CC3300"/>
                </a:solidFill>
                <a:latin typeface="Georgia" pitchFamily="18" charset="0"/>
              </a:rPr>
              <a:t>beginning or end</a:t>
            </a:r>
            <a:r>
              <a:rPr lang="en-US" sz="2000" b="1" i="1">
                <a:latin typeface="Georgia" pitchFamily="18" charset="0"/>
              </a:rPr>
              <a:t> </a:t>
            </a:r>
            <a:r>
              <a:rPr lang="en-US" sz="2000" i="1">
                <a:latin typeface="Georgia" pitchFamily="18" charset="0"/>
              </a:rPr>
              <a:t>of the sentence.</a:t>
            </a:r>
          </a:p>
        </p:txBody>
      </p:sp>
      <p:sp>
        <p:nvSpPr>
          <p:cNvPr id="10246" name="Text Box 6"/>
          <p:cNvSpPr txBox="1">
            <a:spLocks noChangeArrowheads="1"/>
          </p:cNvSpPr>
          <p:nvPr/>
        </p:nvSpPr>
        <p:spPr bwMode="auto">
          <a:xfrm>
            <a:off x="990600" y="1752600"/>
            <a:ext cx="4724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CC3300"/>
                </a:solidFill>
              </a:rPr>
              <a:t>Yesterday</a:t>
            </a:r>
            <a:r>
              <a:rPr lang="en-US"/>
              <a:t>, Ali jumped quickly over the lion.</a:t>
            </a:r>
          </a:p>
        </p:txBody>
      </p:sp>
      <p:sp>
        <p:nvSpPr>
          <p:cNvPr id="10247" name="Text Box 7"/>
          <p:cNvSpPr txBox="1">
            <a:spLocks noChangeArrowheads="1"/>
          </p:cNvSpPr>
          <p:nvPr/>
        </p:nvSpPr>
        <p:spPr bwMode="auto">
          <a:xfrm>
            <a:off x="6019800" y="1752600"/>
            <a:ext cx="2286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#1 “</a:t>
            </a:r>
            <a:r>
              <a:rPr lang="en-US">
                <a:solidFill>
                  <a:srgbClr val="CC3300"/>
                </a:solidFill>
              </a:rPr>
              <a:t>When</a:t>
            </a:r>
            <a:r>
              <a:rPr lang="en-US"/>
              <a:t>” position</a:t>
            </a:r>
          </a:p>
        </p:txBody>
      </p:sp>
      <p:sp>
        <p:nvSpPr>
          <p:cNvPr id="10248" name="Text Box 8"/>
          <p:cNvSpPr txBox="1">
            <a:spLocks noChangeArrowheads="1"/>
          </p:cNvSpPr>
          <p:nvPr/>
        </p:nvSpPr>
        <p:spPr bwMode="auto">
          <a:xfrm>
            <a:off x="990600" y="2362200"/>
            <a:ext cx="4724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jumped quickly over the lion, </a:t>
            </a:r>
            <a:r>
              <a:rPr lang="en-US">
                <a:solidFill>
                  <a:srgbClr val="CC3300"/>
                </a:solidFill>
              </a:rPr>
              <a:t>yesterday</a:t>
            </a:r>
            <a:r>
              <a:rPr lang="en-US"/>
              <a:t>.</a:t>
            </a:r>
          </a:p>
        </p:txBody>
      </p:sp>
      <p:sp>
        <p:nvSpPr>
          <p:cNvPr id="10249" name="Text Box 9"/>
          <p:cNvSpPr txBox="1">
            <a:spLocks noChangeArrowheads="1"/>
          </p:cNvSpPr>
          <p:nvPr/>
        </p:nvSpPr>
        <p:spPr bwMode="auto">
          <a:xfrm>
            <a:off x="6019800" y="2286000"/>
            <a:ext cx="2286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#1 “</a:t>
            </a:r>
            <a:r>
              <a:rPr lang="en-US">
                <a:solidFill>
                  <a:srgbClr val="CC3300"/>
                </a:solidFill>
              </a:rPr>
              <a:t>When</a:t>
            </a:r>
            <a:r>
              <a:rPr lang="en-US"/>
              <a:t>” position</a:t>
            </a:r>
          </a:p>
        </p:txBody>
      </p:sp>
      <p:sp>
        <p:nvSpPr>
          <p:cNvPr id="10250" name="Text Box 10"/>
          <p:cNvSpPr txBox="1">
            <a:spLocks noChangeArrowheads="1"/>
          </p:cNvSpPr>
          <p:nvPr/>
        </p:nvSpPr>
        <p:spPr bwMode="auto">
          <a:xfrm>
            <a:off x="609600" y="3200400"/>
            <a:ext cx="7467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i="1">
                <a:latin typeface="Georgia" pitchFamily="18" charset="0"/>
              </a:rPr>
              <a:t>"</a:t>
            </a:r>
            <a:r>
              <a:rPr lang="en-US" sz="2000" b="1" i="1">
                <a:solidFill>
                  <a:srgbClr val="990099"/>
                </a:solidFill>
                <a:latin typeface="Georgia" pitchFamily="18" charset="0"/>
              </a:rPr>
              <a:t>Where</a:t>
            </a:r>
            <a:r>
              <a:rPr lang="en-US" sz="2000" i="1">
                <a:latin typeface="Georgia" pitchFamily="18" charset="0"/>
              </a:rPr>
              <a:t>" adverbs always go </a:t>
            </a:r>
            <a:r>
              <a:rPr lang="en-US" sz="2000" b="1" i="1">
                <a:solidFill>
                  <a:srgbClr val="990099"/>
                </a:solidFill>
                <a:latin typeface="Georgia" pitchFamily="18" charset="0"/>
              </a:rPr>
              <a:t>after the Verb Group</a:t>
            </a:r>
            <a:r>
              <a:rPr lang="en-US" sz="2000" i="1">
                <a:latin typeface="Georgia" pitchFamily="18" charset="0"/>
              </a:rPr>
              <a:t>  (V + DO)</a:t>
            </a:r>
          </a:p>
        </p:txBody>
      </p:sp>
      <p:sp>
        <p:nvSpPr>
          <p:cNvPr id="10252" name="Text Box 12"/>
          <p:cNvSpPr txBox="1">
            <a:spLocks noChangeArrowheads="1"/>
          </p:cNvSpPr>
          <p:nvPr/>
        </p:nvSpPr>
        <p:spPr bwMode="auto">
          <a:xfrm>
            <a:off x="685800" y="3810000"/>
            <a:ext cx="3581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jumped quickly over the lion.</a:t>
            </a:r>
          </a:p>
        </p:txBody>
      </p:sp>
      <p:sp>
        <p:nvSpPr>
          <p:cNvPr id="10253" name="Text Box 13"/>
          <p:cNvSpPr txBox="1">
            <a:spLocks noChangeArrowheads="1"/>
          </p:cNvSpPr>
          <p:nvPr/>
        </p:nvSpPr>
        <p:spPr bwMode="auto">
          <a:xfrm>
            <a:off x="4648200" y="3810000"/>
            <a:ext cx="3505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Ali jumped over the lion quickly.</a:t>
            </a:r>
          </a:p>
        </p:txBody>
      </p:sp>
      <p:sp>
        <p:nvSpPr>
          <p:cNvPr id="10254" name="Text Box 14"/>
          <p:cNvSpPr txBox="1">
            <a:spLocks noChangeArrowheads="1"/>
          </p:cNvSpPr>
          <p:nvPr/>
        </p:nvSpPr>
        <p:spPr bwMode="auto">
          <a:xfrm>
            <a:off x="914400" y="4267200"/>
            <a:ext cx="678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Skillfully, Ali kicked the ball into the net as the final whistle blew.</a:t>
            </a:r>
          </a:p>
        </p:txBody>
      </p:sp>
      <p:sp>
        <p:nvSpPr>
          <p:cNvPr id="10255" name="Text Box 15"/>
          <p:cNvSpPr txBox="1">
            <a:spLocks noChangeArrowheads="1"/>
          </p:cNvSpPr>
          <p:nvPr/>
        </p:nvSpPr>
        <p:spPr bwMode="auto">
          <a:xfrm>
            <a:off x="838200" y="5181600"/>
            <a:ext cx="6705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Skillfully, Ali into the net kicked the ball as the final whistle blew.</a:t>
            </a:r>
          </a:p>
        </p:txBody>
      </p:sp>
      <p:sp>
        <p:nvSpPr>
          <p:cNvPr id="10256" name="Text Box 16"/>
          <p:cNvSpPr txBox="1">
            <a:spLocks noChangeArrowheads="1"/>
          </p:cNvSpPr>
          <p:nvPr/>
        </p:nvSpPr>
        <p:spPr bwMode="auto">
          <a:xfrm>
            <a:off x="838200" y="5638800"/>
            <a:ext cx="6705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Skillfully, Ali kicked into the net the ball as the final whistle blew.</a:t>
            </a:r>
          </a:p>
        </p:txBody>
      </p:sp>
      <p:sp>
        <p:nvSpPr>
          <p:cNvPr id="10257" name="Text Box 17"/>
          <p:cNvSpPr txBox="1">
            <a:spLocks noChangeArrowheads="1"/>
          </p:cNvSpPr>
          <p:nvPr/>
        </p:nvSpPr>
        <p:spPr bwMode="auto">
          <a:xfrm>
            <a:off x="838200" y="6096000"/>
            <a:ext cx="7086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Skillfully, Ali kicked the ball as the final whistle blew into the net .</a:t>
            </a:r>
          </a:p>
        </p:txBody>
      </p:sp>
      <p:sp>
        <p:nvSpPr>
          <p:cNvPr id="10258" name="Line 18"/>
          <p:cNvSpPr>
            <a:spLocks noChangeShapeType="1"/>
          </p:cNvSpPr>
          <p:nvPr/>
        </p:nvSpPr>
        <p:spPr bwMode="auto">
          <a:xfrm flipV="1">
            <a:off x="609600" y="5105400"/>
            <a:ext cx="6934200" cy="129540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9" name="Line 19"/>
          <p:cNvSpPr>
            <a:spLocks noChangeShapeType="1"/>
          </p:cNvSpPr>
          <p:nvPr/>
        </p:nvSpPr>
        <p:spPr bwMode="auto">
          <a:xfrm>
            <a:off x="762000" y="5029200"/>
            <a:ext cx="6934200" cy="144780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0" name="Text Box 20"/>
          <p:cNvSpPr txBox="1">
            <a:spLocks noChangeArrowheads="1"/>
          </p:cNvSpPr>
          <p:nvPr/>
        </p:nvSpPr>
        <p:spPr bwMode="auto">
          <a:xfrm>
            <a:off x="2209800" y="4648200"/>
            <a:ext cx="1905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t>(  V  +   DO   )</a:t>
            </a:r>
          </a:p>
        </p:txBody>
      </p:sp>
      <p:sp>
        <p:nvSpPr>
          <p:cNvPr id="10261" name="Line 21"/>
          <p:cNvSpPr>
            <a:spLocks noChangeShapeType="1"/>
          </p:cNvSpPr>
          <p:nvPr/>
        </p:nvSpPr>
        <p:spPr bwMode="auto">
          <a:xfrm>
            <a:off x="2209800" y="4572000"/>
            <a:ext cx="1210072" cy="9128"/>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20" name="TextBox 19"/>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Tree>
    <p:extLst>
      <p:ext uri="{BB962C8B-B14F-4D97-AF65-F5344CB8AC3E}">
        <p14:creationId xmlns="" xmlns:p14="http://schemas.microsoft.com/office/powerpoint/2010/main" val="1147674332"/>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729711"/>
            <a:ext cx="8229600" cy="4660776"/>
          </a:xfrm>
        </p:spPr>
        <p:txBody>
          <a:bodyPr>
            <a:noAutofit/>
          </a:bodyPr>
          <a:lstStyle/>
          <a:p>
            <a:pPr eaLnBrk="1" hangingPunct="1">
              <a:lnSpc>
                <a:spcPts val="4500"/>
              </a:lnSpc>
              <a:spcBef>
                <a:spcPts val="0"/>
              </a:spcBef>
              <a:buFontTx/>
              <a:buNone/>
            </a:pPr>
            <a:r>
              <a:rPr lang="en-US" sz="2000" b="1" dirty="0" smtClean="0">
                <a:latin typeface="Cambria" pitchFamily="18" charset="0"/>
              </a:rPr>
              <a:t>is catching some fish for dinner				___</a:t>
            </a:r>
          </a:p>
          <a:p>
            <a:pPr eaLnBrk="1" hangingPunct="1">
              <a:lnSpc>
                <a:spcPts val="4500"/>
              </a:lnSpc>
              <a:spcBef>
                <a:spcPts val="0"/>
              </a:spcBef>
              <a:buFontTx/>
              <a:buNone/>
            </a:pPr>
            <a:r>
              <a:rPr lang="en-US" sz="2000" b="1" dirty="0" smtClean="0">
                <a:latin typeface="Cambria" pitchFamily="18" charset="0"/>
              </a:rPr>
              <a:t>are eating lunch with each other			___</a:t>
            </a:r>
          </a:p>
          <a:p>
            <a:pPr eaLnBrk="1" hangingPunct="1">
              <a:lnSpc>
                <a:spcPts val="4500"/>
              </a:lnSpc>
              <a:spcBef>
                <a:spcPts val="0"/>
              </a:spcBef>
              <a:buFontTx/>
              <a:buNone/>
            </a:pPr>
            <a:r>
              <a:rPr lang="en-US" sz="2000" b="1" dirty="0" smtClean="0">
                <a:latin typeface="Cambria" pitchFamily="18" charset="0"/>
              </a:rPr>
              <a:t>is riding his horse through the valley			___</a:t>
            </a:r>
          </a:p>
          <a:p>
            <a:pPr eaLnBrk="1" hangingPunct="1">
              <a:lnSpc>
                <a:spcPts val="4500"/>
              </a:lnSpc>
              <a:spcBef>
                <a:spcPts val="0"/>
              </a:spcBef>
              <a:buFontTx/>
              <a:buNone/>
            </a:pPr>
            <a:r>
              <a:rPr lang="en-US" sz="2000" b="1" dirty="0" smtClean="0">
                <a:latin typeface="Cambria" pitchFamily="18" charset="0"/>
              </a:rPr>
              <a:t>are sizzling under the burgers				___</a:t>
            </a:r>
          </a:p>
          <a:p>
            <a:pPr eaLnBrk="1" hangingPunct="1">
              <a:lnSpc>
                <a:spcPts val="4500"/>
              </a:lnSpc>
              <a:spcBef>
                <a:spcPts val="0"/>
              </a:spcBef>
              <a:buFontTx/>
              <a:buNone/>
            </a:pPr>
            <a:r>
              <a:rPr lang="en-US" sz="2000" b="1" dirty="0">
                <a:latin typeface="Cambria" pitchFamily="18" charset="0"/>
              </a:rPr>
              <a:t>i</a:t>
            </a:r>
            <a:r>
              <a:rPr lang="en-US" sz="2000" b="1" dirty="0" smtClean="0">
                <a:latin typeface="Cambria" pitchFamily="18" charset="0"/>
              </a:rPr>
              <a:t>s holding a drink in her hand 				___</a:t>
            </a:r>
          </a:p>
          <a:p>
            <a:pPr eaLnBrk="1" hangingPunct="1">
              <a:lnSpc>
                <a:spcPts val="4500"/>
              </a:lnSpc>
              <a:spcBef>
                <a:spcPts val="0"/>
              </a:spcBef>
              <a:buFontTx/>
              <a:buNone/>
            </a:pPr>
            <a:r>
              <a:rPr lang="en-US" sz="2000" b="1" dirty="0" smtClean="0">
                <a:latin typeface="Cambria" pitchFamily="18" charset="0"/>
              </a:rPr>
              <a:t>is cooling in the man’s hand				___</a:t>
            </a:r>
          </a:p>
          <a:p>
            <a:pPr eaLnBrk="1" hangingPunct="1">
              <a:lnSpc>
                <a:spcPts val="4500"/>
              </a:lnSpc>
              <a:spcBef>
                <a:spcPts val="0"/>
              </a:spcBef>
              <a:buFontTx/>
              <a:buNone/>
            </a:pPr>
            <a:r>
              <a:rPr lang="en-US" sz="2000" b="1" dirty="0" smtClean="0">
                <a:latin typeface="Cambria" pitchFamily="18" charset="0"/>
              </a:rPr>
              <a:t>are staying in tents at the campground			___</a:t>
            </a:r>
          </a:p>
          <a:p>
            <a:pPr eaLnBrk="1" hangingPunct="1">
              <a:lnSpc>
                <a:spcPts val="4500"/>
              </a:lnSpc>
              <a:spcBef>
                <a:spcPts val="0"/>
              </a:spcBef>
              <a:buFontTx/>
              <a:buNone/>
            </a:pPr>
            <a:r>
              <a:rPr lang="en-US" sz="2000" b="1" dirty="0" smtClean="0">
                <a:latin typeface="Cambria" pitchFamily="18" charset="0"/>
              </a:rPr>
              <a:t>are singing songs from “Titanic”			___</a:t>
            </a:r>
          </a:p>
        </p:txBody>
      </p:sp>
      <p:sp>
        <p:nvSpPr>
          <p:cNvPr id="20484" name="Text Box 5"/>
          <p:cNvSpPr txBox="1">
            <a:spLocks noChangeArrowheads="1"/>
          </p:cNvSpPr>
          <p:nvPr/>
        </p:nvSpPr>
        <p:spPr bwMode="auto">
          <a:xfrm>
            <a:off x="533400" y="762000"/>
            <a:ext cx="8077200" cy="904863"/>
          </a:xfrm>
          <a:prstGeom prst="rect">
            <a:avLst/>
          </a:prstGeom>
          <a:noFill/>
          <a:ln w="9525">
            <a:noFill/>
            <a:miter lim="800000"/>
            <a:headEnd/>
            <a:tailEnd/>
          </a:ln>
        </p:spPr>
        <p:txBody>
          <a:bodyPr>
            <a:spAutoFit/>
          </a:bodyPr>
          <a:lstStyle/>
          <a:p>
            <a:pPr>
              <a:spcBef>
                <a:spcPct val="20000"/>
              </a:spcBef>
            </a:pPr>
            <a:r>
              <a:rPr lang="en-US" sz="2400" b="1" dirty="0"/>
              <a:t>Are the following examples </a:t>
            </a:r>
            <a:endParaRPr lang="en-US" sz="2400" b="1" dirty="0" smtClean="0"/>
          </a:p>
          <a:p>
            <a:pPr>
              <a:spcBef>
                <a:spcPct val="20000"/>
              </a:spcBef>
            </a:pPr>
            <a:r>
              <a:rPr lang="en-US" sz="2400" b="1" dirty="0" smtClean="0"/>
              <a:t>Transitive (</a:t>
            </a:r>
            <a:r>
              <a:rPr lang="en-US" sz="2400" b="1" dirty="0" err="1" smtClean="0"/>
              <a:t>Vn</a:t>
            </a:r>
            <a:r>
              <a:rPr lang="en-US" sz="2400" b="1" dirty="0" smtClean="0"/>
              <a:t>), Intransitive (V) or Ergative (VN) structures?</a:t>
            </a:r>
            <a:endParaRPr lang="en-US" sz="2400"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7" name="TextBox 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
        <p:nvSpPr>
          <p:cNvPr id="2" name="TextBox 1"/>
          <p:cNvSpPr txBox="1"/>
          <p:nvPr/>
        </p:nvSpPr>
        <p:spPr>
          <a:xfrm>
            <a:off x="6876256" y="1675442"/>
            <a:ext cx="1656184" cy="461665"/>
          </a:xfrm>
          <a:prstGeom prst="rect">
            <a:avLst/>
          </a:prstGeom>
          <a:noFill/>
        </p:spPr>
        <p:txBody>
          <a:bodyPr wrap="square" rtlCol="0">
            <a:spAutoFit/>
          </a:bodyPr>
          <a:lstStyle/>
          <a:p>
            <a:r>
              <a:rPr lang="en-US" sz="2400" dirty="0" smtClean="0">
                <a:latin typeface="Cambria" pitchFamily="18" charset="0"/>
              </a:rPr>
              <a:t>T (</a:t>
            </a:r>
            <a:r>
              <a:rPr lang="en-US" sz="2400" dirty="0" err="1" smtClean="0">
                <a:latin typeface="Cambria" pitchFamily="18" charset="0"/>
              </a:rPr>
              <a:t>Vn</a:t>
            </a:r>
            <a:r>
              <a:rPr lang="en-US" sz="2400" dirty="0" smtClean="0">
                <a:latin typeface="Cambria" pitchFamily="18" charset="0"/>
              </a:rPr>
              <a:t> - N)</a:t>
            </a:r>
            <a:endParaRPr lang="en-CA" sz="2400" dirty="0">
              <a:latin typeface="Cambria" pitchFamily="18" charset="0"/>
            </a:endParaRPr>
          </a:p>
        </p:txBody>
      </p:sp>
      <p:sp>
        <p:nvSpPr>
          <p:cNvPr id="8" name="TextBox 7"/>
          <p:cNvSpPr txBox="1"/>
          <p:nvPr/>
        </p:nvSpPr>
        <p:spPr>
          <a:xfrm>
            <a:off x="6876256" y="2276872"/>
            <a:ext cx="1656184" cy="461665"/>
          </a:xfrm>
          <a:prstGeom prst="rect">
            <a:avLst/>
          </a:prstGeom>
          <a:noFill/>
        </p:spPr>
        <p:txBody>
          <a:bodyPr wrap="square" rtlCol="0">
            <a:spAutoFit/>
          </a:bodyPr>
          <a:lstStyle/>
          <a:p>
            <a:r>
              <a:rPr lang="en-US" sz="2400" dirty="0" smtClean="0">
                <a:latin typeface="Cambria" pitchFamily="18" charset="0"/>
              </a:rPr>
              <a:t>E (VN - N)</a:t>
            </a:r>
            <a:endParaRPr lang="en-CA" sz="2400" dirty="0">
              <a:latin typeface="Cambria" pitchFamily="18" charset="0"/>
            </a:endParaRPr>
          </a:p>
        </p:txBody>
      </p:sp>
      <p:sp>
        <p:nvSpPr>
          <p:cNvPr id="9" name="TextBox 8"/>
          <p:cNvSpPr txBox="1"/>
          <p:nvPr/>
        </p:nvSpPr>
        <p:spPr>
          <a:xfrm>
            <a:off x="6876256" y="2895327"/>
            <a:ext cx="1734344" cy="461665"/>
          </a:xfrm>
          <a:prstGeom prst="rect">
            <a:avLst/>
          </a:prstGeom>
          <a:noFill/>
        </p:spPr>
        <p:txBody>
          <a:bodyPr wrap="square" rtlCol="0">
            <a:spAutoFit/>
          </a:bodyPr>
          <a:lstStyle/>
          <a:p>
            <a:r>
              <a:rPr lang="en-US" sz="2400" dirty="0" smtClean="0">
                <a:latin typeface="Cambria" pitchFamily="18" charset="0"/>
              </a:rPr>
              <a:t>E (VN - N)</a:t>
            </a:r>
            <a:endParaRPr lang="en-CA" sz="2400" dirty="0">
              <a:latin typeface="Cambria" pitchFamily="18" charset="0"/>
            </a:endParaRPr>
          </a:p>
        </p:txBody>
      </p:sp>
      <p:sp>
        <p:nvSpPr>
          <p:cNvPr id="10" name="TextBox 9"/>
          <p:cNvSpPr txBox="1"/>
          <p:nvPr/>
        </p:nvSpPr>
        <p:spPr>
          <a:xfrm>
            <a:off x="6876256" y="3471391"/>
            <a:ext cx="1512168" cy="461665"/>
          </a:xfrm>
          <a:prstGeom prst="rect">
            <a:avLst/>
          </a:prstGeom>
          <a:noFill/>
        </p:spPr>
        <p:txBody>
          <a:bodyPr wrap="square" rtlCol="0">
            <a:spAutoFit/>
          </a:bodyPr>
          <a:lstStyle/>
          <a:p>
            <a:r>
              <a:rPr lang="en-US" sz="2400" dirty="0" smtClean="0">
                <a:latin typeface="Cambria" pitchFamily="18" charset="0"/>
              </a:rPr>
              <a:t>I (V - N)</a:t>
            </a:r>
            <a:endParaRPr lang="en-CA" sz="2400" dirty="0">
              <a:latin typeface="Cambria" pitchFamily="18" charset="0"/>
            </a:endParaRPr>
          </a:p>
        </p:txBody>
      </p:sp>
      <p:sp>
        <p:nvSpPr>
          <p:cNvPr id="11" name="TextBox 10"/>
          <p:cNvSpPr txBox="1"/>
          <p:nvPr/>
        </p:nvSpPr>
        <p:spPr>
          <a:xfrm>
            <a:off x="6876256" y="4005064"/>
            <a:ext cx="1512168" cy="461665"/>
          </a:xfrm>
          <a:prstGeom prst="rect">
            <a:avLst/>
          </a:prstGeom>
          <a:noFill/>
        </p:spPr>
        <p:txBody>
          <a:bodyPr wrap="square" rtlCol="0">
            <a:spAutoFit/>
          </a:bodyPr>
          <a:lstStyle/>
          <a:p>
            <a:r>
              <a:rPr lang="en-US" sz="2400" dirty="0" smtClean="0">
                <a:latin typeface="Cambria" pitchFamily="18" charset="0"/>
              </a:rPr>
              <a:t>T (</a:t>
            </a:r>
            <a:r>
              <a:rPr lang="en-US" sz="2400" dirty="0" err="1" smtClean="0">
                <a:latin typeface="Cambria" pitchFamily="18" charset="0"/>
              </a:rPr>
              <a:t>Vn</a:t>
            </a:r>
            <a:r>
              <a:rPr lang="en-US" sz="2400" dirty="0" smtClean="0">
                <a:latin typeface="Cambria" pitchFamily="18" charset="0"/>
              </a:rPr>
              <a:t> - N)</a:t>
            </a:r>
            <a:endParaRPr lang="en-CA" sz="2400" dirty="0">
              <a:latin typeface="Cambria" pitchFamily="18" charset="0"/>
            </a:endParaRPr>
          </a:p>
        </p:txBody>
      </p:sp>
      <p:sp>
        <p:nvSpPr>
          <p:cNvPr id="12" name="TextBox 11"/>
          <p:cNvSpPr txBox="1"/>
          <p:nvPr/>
        </p:nvSpPr>
        <p:spPr>
          <a:xfrm>
            <a:off x="6876256" y="4623519"/>
            <a:ext cx="1512168" cy="461665"/>
          </a:xfrm>
          <a:prstGeom prst="rect">
            <a:avLst/>
          </a:prstGeom>
          <a:noFill/>
        </p:spPr>
        <p:txBody>
          <a:bodyPr wrap="square" rtlCol="0">
            <a:spAutoFit/>
          </a:bodyPr>
          <a:lstStyle/>
          <a:p>
            <a:r>
              <a:rPr lang="en-US" sz="2400" dirty="0" smtClean="0">
                <a:latin typeface="Cambria" pitchFamily="18" charset="0"/>
              </a:rPr>
              <a:t>I (V - N)</a:t>
            </a:r>
            <a:endParaRPr lang="en-CA" sz="2400" dirty="0">
              <a:latin typeface="Cambria" pitchFamily="18" charset="0"/>
            </a:endParaRPr>
          </a:p>
        </p:txBody>
      </p:sp>
      <p:sp>
        <p:nvSpPr>
          <p:cNvPr id="13" name="TextBox 12"/>
          <p:cNvSpPr txBox="1"/>
          <p:nvPr/>
        </p:nvSpPr>
        <p:spPr>
          <a:xfrm>
            <a:off x="6876256" y="5157192"/>
            <a:ext cx="2088232" cy="461665"/>
          </a:xfrm>
          <a:prstGeom prst="rect">
            <a:avLst/>
          </a:prstGeom>
          <a:noFill/>
        </p:spPr>
        <p:txBody>
          <a:bodyPr wrap="square" rtlCol="0">
            <a:spAutoFit/>
          </a:bodyPr>
          <a:lstStyle/>
          <a:p>
            <a:r>
              <a:rPr lang="en-US" sz="2400" dirty="0" smtClean="0">
                <a:latin typeface="Cambria" pitchFamily="18" charset="0"/>
              </a:rPr>
              <a:t>E (VN – N - N)</a:t>
            </a:r>
            <a:endParaRPr lang="en-CA" sz="2400" dirty="0">
              <a:latin typeface="Cambria" pitchFamily="18" charset="0"/>
            </a:endParaRPr>
          </a:p>
        </p:txBody>
      </p:sp>
      <p:sp>
        <p:nvSpPr>
          <p:cNvPr id="14" name="TextBox 13"/>
          <p:cNvSpPr txBox="1"/>
          <p:nvPr/>
        </p:nvSpPr>
        <p:spPr>
          <a:xfrm>
            <a:off x="6876256" y="5733256"/>
            <a:ext cx="1734344" cy="461665"/>
          </a:xfrm>
          <a:prstGeom prst="rect">
            <a:avLst/>
          </a:prstGeom>
          <a:noFill/>
        </p:spPr>
        <p:txBody>
          <a:bodyPr wrap="square" rtlCol="0">
            <a:spAutoFit/>
          </a:bodyPr>
          <a:lstStyle/>
          <a:p>
            <a:r>
              <a:rPr lang="en-US" sz="2400" dirty="0" smtClean="0">
                <a:latin typeface="Cambria" pitchFamily="18" charset="0"/>
              </a:rPr>
              <a:t>T (</a:t>
            </a:r>
            <a:r>
              <a:rPr lang="en-US" sz="2400" dirty="0" err="1" smtClean="0">
                <a:latin typeface="Cambria" pitchFamily="18" charset="0"/>
              </a:rPr>
              <a:t>Vn</a:t>
            </a:r>
            <a:r>
              <a:rPr lang="en-US" sz="2400" dirty="0" smtClean="0">
                <a:latin typeface="Cambria" pitchFamily="18" charset="0"/>
              </a:rPr>
              <a:t> - N)</a:t>
            </a:r>
            <a:endParaRPr lang="en-CA" sz="2400" dirty="0">
              <a:latin typeface="Cambria" pitchFamily="18" charset="0"/>
            </a:endParaRP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395536" y="1052736"/>
            <a:ext cx="8424936" cy="5256584"/>
          </a:xfrm>
        </p:spPr>
        <p:txBody>
          <a:bodyPr>
            <a:noAutofit/>
          </a:bodyPr>
          <a:lstStyle/>
          <a:p>
            <a:pPr marL="0">
              <a:lnSpc>
                <a:spcPts val="5000"/>
              </a:lnSpc>
              <a:spcBef>
                <a:spcPts val="0"/>
              </a:spcBef>
              <a:buFontTx/>
              <a:buNone/>
            </a:pPr>
            <a:r>
              <a:rPr lang="en-US" sz="2000" b="1" dirty="0">
                <a:latin typeface="Cambria" pitchFamily="18" charset="0"/>
              </a:rPr>
              <a:t>		 N – N				</a:t>
            </a:r>
            <a:r>
              <a:rPr lang="en-US" sz="2000" b="1" dirty="0" smtClean="0">
                <a:latin typeface="Cambria" pitchFamily="18" charset="0"/>
              </a:rPr>
              <a:t>V* </a:t>
            </a:r>
            <a:r>
              <a:rPr lang="en-US" sz="2000" b="1" dirty="0">
                <a:latin typeface="Cambria" pitchFamily="18" charset="0"/>
              </a:rPr>
              <a:t>- N	</a:t>
            </a:r>
          </a:p>
          <a:p>
            <a:pPr marL="0">
              <a:lnSpc>
                <a:spcPts val="5000"/>
              </a:lnSpc>
              <a:spcBef>
                <a:spcPts val="0"/>
              </a:spcBef>
              <a:buFontTx/>
              <a:buNone/>
            </a:pPr>
            <a:r>
              <a:rPr lang="en-US" sz="2000" b="1" dirty="0" smtClean="0">
                <a:latin typeface="Cambria" pitchFamily="18" charset="0"/>
              </a:rPr>
              <a:t>the </a:t>
            </a:r>
            <a:r>
              <a:rPr lang="en-US" sz="2000" b="1" dirty="0">
                <a:latin typeface="Cambria" pitchFamily="18" charset="0"/>
              </a:rPr>
              <a:t>horseman beyond the river	</a:t>
            </a:r>
            <a:r>
              <a:rPr lang="en-US" sz="2000" b="1" dirty="0" smtClean="0">
                <a:latin typeface="Cambria" pitchFamily="18" charset="0"/>
              </a:rPr>
              <a:t>	is </a:t>
            </a:r>
            <a:r>
              <a:rPr lang="en-US" sz="2000" b="1" dirty="0">
                <a:latin typeface="Cambria" pitchFamily="18" charset="0"/>
              </a:rPr>
              <a:t>riding through the valley</a:t>
            </a:r>
          </a:p>
          <a:p>
            <a:pPr marL="0">
              <a:lnSpc>
                <a:spcPts val="5000"/>
              </a:lnSpc>
              <a:spcBef>
                <a:spcPts val="0"/>
              </a:spcBef>
              <a:buFontTx/>
              <a:buNone/>
            </a:pPr>
            <a:r>
              <a:rPr lang="en-US" sz="2000" b="1" dirty="0">
                <a:latin typeface="Cambria" pitchFamily="18" charset="0"/>
              </a:rPr>
              <a:t>the hamburgers on the grill		</a:t>
            </a:r>
            <a:r>
              <a:rPr lang="en-US" sz="2000" b="1" dirty="0" smtClean="0">
                <a:latin typeface="Cambria" pitchFamily="18" charset="0"/>
              </a:rPr>
              <a:t>are </a:t>
            </a:r>
            <a:r>
              <a:rPr lang="en-US" sz="2000" b="1" dirty="0">
                <a:latin typeface="Cambria" pitchFamily="18" charset="0"/>
              </a:rPr>
              <a:t>sizzling over the coals</a:t>
            </a:r>
          </a:p>
          <a:p>
            <a:pPr marL="0">
              <a:lnSpc>
                <a:spcPts val="5000"/>
              </a:lnSpc>
              <a:spcBef>
                <a:spcPts val="0"/>
              </a:spcBef>
              <a:buFontTx/>
              <a:buNone/>
            </a:pPr>
            <a:r>
              <a:rPr lang="en-US" sz="2000" b="1" dirty="0">
                <a:latin typeface="Cambria" pitchFamily="18" charset="0"/>
              </a:rPr>
              <a:t>the people around the campfire	</a:t>
            </a:r>
            <a:r>
              <a:rPr lang="en-US" sz="2000" b="1" dirty="0" smtClean="0">
                <a:latin typeface="Cambria" pitchFamily="18" charset="0"/>
              </a:rPr>
              <a:t>are </a:t>
            </a:r>
            <a:r>
              <a:rPr lang="en-US" sz="2000" b="1" dirty="0">
                <a:latin typeface="Cambria" pitchFamily="18" charset="0"/>
              </a:rPr>
              <a:t>talking about their climb</a:t>
            </a:r>
          </a:p>
          <a:p>
            <a:pPr marL="0">
              <a:lnSpc>
                <a:spcPts val="5000"/>
              </a:lnSpc>
              <a:spcBef>
                <a:spcPts val="0"/>
              </a:spcBef>
              <a:buFontTx/>
              <a:buNone/>
            </a:pPr>
            <a:r>
              <a:rPr lang="en-US" sz="2000" b="1" dirty="0">
                <a:latin typeface="Cambria" pitchFamily="18" charset="0"/>
              </a:rPr>
              <a:t>the table under the trees		</a:t>
            </a:r>
            <a:r>
              <a:rPr lang="en-US" sz="2000" b="1" dirty="0" smtClean="0">
                <a:latin typeface="Cambria" pitchFamily="18" charset="0"/>
              </a:rPr>
              <a:t>is </a:t>
            </a:r>
            <a:r>
              <a:rPr lang="en-US" sz="2000" b="1" dirty="0">
                <a:latin typeface="Cambria" pitchFamily="18" charset="0"/>
              </a:rPr>
              <a:t>sitting in the shade</a:t>
            </a:r>
          </a:p>
          <a:p>
            <a:pPr marL="0">
              <a:lnSpc>
                <a:spcPts val="5000"/>
              </a:lnSpc>
              <a:spcBef>
                <a:spcPts val="0"/>
              </a:spcBef>
              <a:buFontTx/>
              <a:buNone/>
            </a:pPr>
            <a:r>
              <a:rPr lang="en-US" sz="2000" b="1" dirty="0">
                <a:latin typeface="Cambria" pitchFamily="18" charset="0"/>
              </a:rPr>
              <a:t>the cup of juice 			</a:t>
            </a:r>
            <a:r>
              <a:rPr lang="en-US" sz="2000" b="1" dirty="0" smtClean="0">
                <a:latin typeface="Cambria" pitchFamily="18" charset="0"/>
              </a:rPr>
              <a:t>	feels </a:t>
            </a:r>
            <a:r>
              <a:rPr lang="en-US" sz="2000" b="1" dirty="0">
                <a:latin typeface="Cambria" pitchFamily="18" charset="0"/>
              </a:rPr>
              <a:t>cold in her hand</a:t>
            </a:r>
          </a:p>
          <a:p>
            <a:pPr marL="0">
              <a:lnSpc>
                <a:spcPts val="5000"/>
              </a:lnSpc>
              <a:spcBef>
                <a:spcPts val="0"/>
              </a:spcBef>
              <a:buFontTx/>
              <a:buNone/>
            </a:pPr>
            <a:r>
              <a:rPr lang="en-US" sz="2000" b="1" dirty="0">
                <a:latin typeface="Cambria" pitchFamily="18" charset="0"/>
              </a:rPr>
              <a:t>the hikers across the river		</a:t>
            </a:r>
            <a:r>
              <a:rPr lang="en-US" sz="2000" b="1" dirty="0" smtClean="0">
                <a:latin typeface="Cambria" pitchFamily="18" charset="0"/>
              </a:rPr>
              <a:t>are </a:t>
            </a:r>
            <a:r>
              <a:rPr lang="en-US" sz="2000" b="1" dirty="0">
                <a:latin typeface="Cambria" pitchFamily="18" charset="0"/>
              </a:rPr>
              <a:t>walking up the </a:t>
            </a:r>
            <a:r>
              <a:rPr lang="en-US" sz="2000" b="1" dirty="0" smtClean="0">
                <a:latin typeface="Cambria" pitchFamily="18" charset="0"/>
              </a:rPr>
              <a:t>hill</a:t>
            </a:r>
          </a:p>
          <a:p>
            <a:pPr marL="0">
              <a:lnSpc>
                <a:spcPts val="5000"/>
              </a:lnSpc>
              <a:spcBef>
                <a:spcPts val="0"/>
              </a:spcBef>
              <a:buFontTx/>
              <a:buNone/>
            </a:pPr>
            <a:r>
              <a:rPr lang="en-US" sz="2000" b="1" dirty="0" smtClean="0">
                <a:latin typeface="Cambria" pitchFamily="18" charset="0"/>
              </a:rPr>
              <a:t>the man in the river			is catching a trout for lunch</a:t>
            </a:r>
            <a:endParaRPr lang="en-US" sz="2000" b="1" dirty="0">
              <a:latin typeface="Cambria" pitchFamily="18" charset="0"/>
            </a:endParaRPr>
          </a:p>
        </p:txBody>
      </p:sp>
      <p:sp>
        <p:nvSpPr>
          <p:cNvPr id="46085" name="Text Box 5"/>
          <p:cNvSpPr txBox="1">
            <a:spLocks noChangeArrowheads="1"/>
          </p:cNvSpPr>
          <p:nvPr/>
        </p:nvSpPr>
        <p:spPr bwMode="auto">
          <a:xfrm>
            <a:off x="683568" y="476672"/>
            <a:ext cx="7776864" cy="400110"/>
          </a:xfrm>
          <a:prstGeom prst="rect">
            <a:avLst/>
          </a:prstGeom>
          <a:noFill/>
          <a:ln w="9525">
            <a:noFill/>
            <a:miter lim="800000"/>
            <a:headEnd/>
            <a:tailEnd/>
          </a:ln>
          <a:effectLst/>
        </p:spPr>
        <p:txBody>
          <a:bodyPr wrap="square">
            <a:spAutoFit/>
          </a:bodyPr>
          <a:lstStyle/>
          <a:p>
            <a:r>
              <a:rPr lang="en-US" sz="2000" b="1" dirty="0" smtClean="0"/>
              <a:t>Stage 5 – Combining </a:t>
            </a:r>
            <a:r>
              <a:rPr lang="en-US" sz="2000" b="1" dirty="0"/>
              <a:t>Preposition Phrase types to form Simple Sentences</a:t>
            </a:r>
            <a:endParaRPr lang="en-US" sz="2000"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7" name="TextBox 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Tree>
    <p:extLst>
      <p:ext uri="{BB962C8B-B14F-4D97-AF65-F5344CB8AC3E}">
        <p14:creationId xmlns="" xmlns:p14="http://schemas.microsoft.com/office/powerpoint/2010/main" val="4100586877"/>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79512" y="1268760"/>
            <a:ext cx="8784976" cy="5112568"/>
          </a:xfrm>
        </p:spPr>
        <p:txBody>
          <a:bodyPr>
            <a:noAutofit/>
          </a:bodyPr>
          <a:lstStyle/>
          <a:p>
            <a:pPr>
              <a:buFontTx/>
              <a:buNone/>
            </a:pPr>
            <a:r>
              <a:rPr lang="en-US" sz="2000" b="1" dirty="0" smtClean="0"/>
              <a:t>Mrs. Black, </a:t>
            </a:r>
            <a:r>
              <a:rPr lang="en-US" sz="2000" b="1" dirty="0" smtClean="0">
                <a:solidFill>
                  <a:srgbClr val="C00000"/>
                </a:solidFill>
              </a:rPr>
              <a:t>the lady </a:t>
            </a:r>
            <a:r>
              <a:rPr lang="en-US" sz="2000" b="1" dirty="0" smtClean="0">
                <a:solidFill>
                  <a:srgbClr val="FF0000"/>
                </a:solidFill>
              </a:rPr>
              <a:t>by</a:t>
            </a:r>
            <a:r>
              <a:rPr lang="en-US" sz="2000" b="1" dirty="0" smtClean="0"/>
              <a:t> </a:t>
            </a:r>
            <a:r>
              <a:rPr lang="en-US" sz="2000" b="1" dirty="0" smtClean="0">
                <a:solidFill>
                  <a:srgbClr val="C00000"/>
                </a:solidFill>
              </a:rPr>
              <a:t>the pond</a:t>
            </a:r>
            <a:r>
              <a:rPr lang="en-US" sz="2000" b="1" dirty="0" smtClean="0"/>
              <a:t>, is feeding the ducks.</a:t>
            </a:r>
            <a:endParaRPr lang="en-US" sz="2000" b="1" dirty="0"/>
          </a:p>
          <a:p>
            <a:pPr marL="0" indent="0">
              <a:lnSpc>
                <a:spcPts val="3500"/>
              </a:lnSpc>
              <a:buFontTx/>
              <a:buNone/>
            </a:pPr>
            <a:r>
              <a:rPr lang="en-US" sz="2000" b="1" dirty="0" smtClean="0"/>
              <a:t>Mr. Jones, </a:t>
            </a:r>
            <a:r>
              <a:rPr lang="en-US" sz="2000" b="1" dirty="0" smtClean="0">
                <a:solidFill>
                  <a:srgbClr val="C00000"/>
                </a:solidFill>
              </a:rPr>
              <a:t>the horseman </a:t>
            </a:r>
            <a:r>
              <a:rPr lang="en-US" sz="2000" b="1" dirty="0" smtClean="0"/>
              <a:t>who is </a:t>
            </a:r>
            <a:r>
              <a:rPr lang="en-US" sz="2000" b="1" dirty="0">
                <a:solidFill>
                  <a:srgbClr val="FF0000"/>
                </a:solidFill>
              </a:rPr>
              <a:t>beyond</a:t>
            </a:r>
            <a:r>
              <a:rPr lang="en-US" sz="2000" b="1" dirty="0"/>
              <a:t> </a:t>
            </a:r>
            <a:r>
              <a:rPr lang="en-US" sz="2000" b="1" dirty="0">
                <a:solidFill>
                  <a:srgbClr val="C00000"/>
                </a:solidFill>
              </a:rPr>
              <a:t>the </a:t>
            </a:r>
            <a:r>
              <a:rPr lang="en-US" sz="2000" b="1" dirty="0" smtClean="0">
                <a:solidFill>
                  <a:srgbClr val="C00000"/>
                </a:solidFill>
              </a:rPr>
              <a:t>river</a:t>
            </a:r>
            <a:r>
              <a:rPr lang="en-US" sz="2000" b="1" dirty="0" smtClean="0"/>
              <a:t>, </a:t>
            </a:r>
            <a:r>
              <a:rPr lang="en-US" sz="2000" b="1" dirty="0" smtClean="0">
                <a:solidFill>
                  <a:srgbClr val="6600FF"/>
                </a:solidFill>
              </a:rPr>
              <a:t>is </a:t>
            </a:r>
            <a:r>
              <a:rPr lang="en-US" sz="2000" b="1" dirty="0">
                <a:solidFill>
                  <a:srgbClr val="6600FF"/>
                </a:solidFill>
              </a:rPr>
              <a:t>riding </a:t>
            </a:r>
            <a:r>
              <a:rPr lang="en-US" sz="2000" b="1" dirty="0">
                <a:solidFill>
                  <a:srgbClr val="FF0000"/>
                </a:solidFill>
              </a:rPr>
              <a:t>through</a:t>
            </a:r>
            <a:r>
              <a:rPr lang="en-US" sz="2000" b="1" dirty="0"/>
              <a:t> </a:t>
            </a:r>
            <a:r>
              <a:rPr lang="en-US" sz="2000" b="1" dirty="0">
                <a:solidFill>
                  <a:srgbClr val="C00000"/>
                </a:solidFill>
              </a:rPr>
              <a:t>the </a:t>
            </a:r>
            <a:r>
              <a:rPr lang="en-US" sz="2000" b="1" dirty="0" smtClean="0">
                <a:solidFill>
                  <a:srgbClr val="C00000"/>
                </a:solidFill>
              </a:rPr>
              <a:t>valley </a:t>
            </a:r>
            <a:r>
              <a:rPr lang="en-US" sz="2000" b="1" dirty="0" smtClean="0"/>
              <a:t>today.</a:t>
            </a:r>
            <a:endParaRPr lang="en-US" sz="2000" b="1" dirty="0"/>
          </a:p>
          <a:p>
            <a:pPr marL="6350" indent="7938">
              <a:lnSpc>
                <a:spcPts val="3500"/>
              </a:lnSpc>
              <a:buFontTx/>
              <a:buNone/>
            </a:pPr>
            <a:r>
              <a:rPr lang="en-US" sz="2000" b="1" dirty="0" smtClean="0"/>
              <a:t>These new hamburgers, </a:t>
            </a:r>
            <a:r>
              <a:rPr lang="en-US" sz="2000" b="1" dirty="0" smtClean="0">
                <a:solidFill>
                  <a:srgbClr val="C00000"/>
                </a:solidFill>
              </a:rPr>
              <a:t>the ones </a:t>
            </a:r>
            <a:r>
              <a:rPr lang="en-US" sz="2000" b="1" dirty="0">
                <a:solidFill>
                  <a:srgbClr val="FF0000"/>
                </a:solidFill>
              </a:rPr>
              <a:t>on</a:t>
            </a:r>
            <a:r>
              <a:rPr lang="en-US" sz="2000" b="1" dirty="0"/>
              <a:t> </a:t>
            </a:r>
            <a:r>
              <a:rPr lang="en-US" sz="2000" b="1" dirty="0">
                <a:solidFill>
                  <a:srgbClr val="C00000"/>
                </a:solidFill>
              </a:rPr>
              <a:t>the </a:t>
            </a:r>
            <a:r>
              <a:rPr lang="en-US" sz="2000" b="1" dirty="0" smtClean="0">
                <a:solidFill>
                  <a:srgbClr val="C00000"/>
                </a:solidFill>
              </a:rPr>
              <a:t>grill</a:t>
            </a:r>
            <a:r>
              <a:rPr lang="en-US" sz="2000" b="1" dirty="0" smtClean="0"/>
              <a:t>, taste much better than the ones we used to buy.</a:t>
            </a:r>
            <a:endParaRPr lang="en-US" sz="2000" b="1" dirty="0"/>
          </a:p>
          <a:p>
            <a:pPr marL="0" indent="4763">
              <a:lnSpc>
                <a:spcPts val="3500"/>
              </a:lnSpc>
              <a:buFontTx/>
              <a:buNone/>
            </a:pPr>
            <a:r>
              <a:rPr lang="en-US" sz="2000" b="1" dirty="0" smtClean="0"/>
              <a:t>Jack, John and Marty are </a:t>
            </a:r>
            <a:r>
              <a:rPr lang="en-US" sz="2000" b="1" dirty="0" smtClean="0">
                <a:solidFill>
                  <a:srgbClr val="C00000"/>
                </a:solidFill>
              </a:rPr>
              <a:t>the </a:t>
            </a:r>
            <a:r>
              <a:rPr lang="en-US" sz="2000" b="1" dirty="0">
                <a:solidFill>
                  <a:srgbClr val="C00000"/>
                </a:solidFill>
              </a:rPr>
              <a:t>people </a:t>
            </a:r>
            <a:r>
              <a:rPr lang="en-US" sz="2000" b="1" dirty="0">
                <a:solidFill>
                  <a:srgbClr val="FF0000"/>
                </a:solidFill>
              </a:rPr>
              <a:t>around</a:t>
            </a:r>
            <a:r>
              <a:rPr lang="en-US" sz="2000" b="1" dirty="0"/>
              <a:t> </a:t>
            </a:r>
            <a:r>
              <a:rPr lang="en-US" sz="2000" b="1" dirty="0">
                <a:solidFill>
                  <a:srgbClr val="C00000"/>
                </a:solidFill>
              </a:rPr>
              <a:t>the </a:t>
            </a:r>
            <a:r>
              <a:rPr lang="en-US" sz="2000" b="1" dirty="0" smtClean="0">
                <a:solidFill>
                  <a:srgbClr val="C00000"/>
                </a:solidFill>
              </a:rPr>
              <a:t>campfire </a:t>
            </a:r>
            <a:r>
              <a:rPr lang="en-US" sz="2000" b="1" dirty="0" smtClean="0"/>
              <a:t>who </a:t>
            </a:r>
            <a:r>
              <a:rPr lang="en-US" sz="2000" b="1" dirty="0" smtClean="0">
                <a:solidFill>
                  <a:srgbClr val="6600FF"/>
                </a:solidFill>
              </a:rPr>
              <a:t>are </a:t>
            </a:r>
            <a:r>
              <a:rPr lang="en-US" sz="2000" b="1" dirty="0">
                <a:solidFill>
                  <a:srgbClr val="6600FF"/>
                </a:solidFill>
              </a:rPr>
              <a:t>talking </a:t>
            </a:r>
            <a:r>
              <a:rPr lang="en-US" sz="2000" b="1" dirty="0">
                <a:solidFill>
                  <a:srgbClr val="FF0000"/>
                </a:solidFill>
              </a:rPr>
              <a:t>about </a:t>
            </a:r>
            <a:r>
              <a:rPr lang="en-US" sz="2000" b="1" dirty="0">
                <a:solidFill>
                  <a:srgbClr val="C00000"/>
                </a:solidFill>
              </a:rPr>
              <a:t>their climb</a:t>
            </a:r>
            <a:r>
              <a:rPr lang="en-US" sz="2000" b="1" dirty="0"/>
              <a:t>. </a:t>
            </a:r>
            <a:endParaRPr lang="en-US" sz="2000" b="1" dirty="0" smtClean="0"/>
          </a:p>
          <a:p>
            <a:pPr marL="6350" indent="7938">
              <a:lnSpc>
                <a:spcPts val="3500"/>
              </a:lnSpc>
              <a:buFontTx/>
              <a:buNone/>
            </a:pPr>
            <a:r>
              <a:rPr lang="en-US" sz="2000" b="1" dirty="0" smtClean="0"/>
              <a:t>My </a:t>
            </a:r>
            <a:r>
              <a:rPr lang="en-US" sz="2000" b="1" dirty="0"/>
              <a:t>son has a bike </a:t>
            </a:r>
            <a:r>
              <a:rPr lang="en-US" sz="2000" b="1" dirty="0">
                <a:solidFill>
                  <a:srgbClr val="6600FF"/>
                </a:solidFill>
              </a:rPr>
              <a:t>made</a:t>
            </a:r>
            <a:r>
              <a:rPr lang="en-US" sz="2000" b="1" dirty="0"/>
              <a:t> </a:t>
            </a:r>
            <a:r>
              <a:rPr lang="en-US" sz="2000" b="1" dirty="0">
                <a:solidFill>
                  <a:srgbClr val="FF0000"/>
                </a:solidFill>
              </a:rPr>
              <a:t>by</a:t>
            </a:r>
            <a:r>
              <a:rPr lang="en-US" sz="2000" b="1" dirty="0"/>
              <a:t> </a:t>
            </a:r>
            <a:r>
              <a:rPr lang="en-US" sz="2000" b="1" dirty="0">
                <a:solidFill>
                  <a:srgbClr val="C00000"/>
                </a:solidFill>
              </a:rPr>
              <a:t>Raleigh</a:t>
            </a:r>
            <a:r>
              <a:rPr lang="en-US" sz="2000" b="1" dirty="0"/>
              <a:t>, </a:t>
            </a:r>
            <a:r>
              <a:rPr lang="en-US" sz="2000" b="1" dirty="0" smtClean="0">
                <a:solidFill>
                  <a:srgbClr val="C00000"/>
                </a:solidFill>
              </a:rPr>
              <a:t>a </a:t>
            </a:r>
            <a:r>
              <a:rPr lang="en-US" sz="2000" b="1" dirty="0">
                <a:solidFill>
                  <a:srgbClr val="C00000"/>
                </a:solidFill>
              </a:rPr>
              <a:t>company </a:t>
            </a:r>
            <a:r>
              <a:rPr lang="en-US" sz="2000" b="1" dirty="0" smtClean="0">
                <a:solidFill>
                  <a:srgbClr val="FF0000"/>
                </a:solidFill>
              </a:rPr>
              <a:t>in</a:t>
            </a:r>
            <a:r>
              <a:rPr lang="en-US" sz="2000" b="1" dirty="0" smtClean="0"/>
              <a:t> </a:t>
            </a:r>
            <a:r>
              <a:rPr lang="en-US" sz="2000" b="1" dirty="0" smtClean="0">
                <a:solidFill>
                  <a:srgbClr val="C00000"/>
                </a:solidFill>
              </a:rPr>
              <a:t>Canada</a:t>
            </a:r>
            <a:r>
              <a:rPr lang="en-US" sz="2000" b="1" dirty="0" smtClean="0"/>
              <a:t> that </a:t>
            </a:r>
            <a:r>
              <a:rPr lang="en-US" sz="2000" b="1" dirty="0">
                <a:solidFill>
                  <a:srgbClr val="C00000"/>
                </a:solidFill>
              </a:rPr>
              <a:t>went</a:t>
            </a:r>
            <a:r>
              <a:rPr lang="en-US" sz="2000" b="1" dirty="0"/>
              <a:t> </a:t>
            </a:r>
            <a:r>
              <a:rPr lang="en-US" sz="2000" b="1" dirty="0" smtClean="0">
                <a:solidFill>
                  <a:srgbClr val="FF0000"/>
                </a:solidFill>
              </a:rPr>
              <a:t>into</a:t>
            </a:r>
            <a:r>
              <a:rPr lang="en-US" sz="2000" b="1" dirty="0" smtClean="0"/>
              <a:t> </a:t>
            </a:r>
            <a:r>
              <a:rPr lang="en-US" sz="2000" b="1" dirty="0" smtClean="0">
                <a:solidFill>
                  <a:srgbClr val="C00000"/>
                </a:solidFill>
              </a:rPr>
              <a:t>bankruptcy</a:t>
            </a:r>
            <a:r>
              <a:rPr lang="en-US" sz="2000" b="1" dirty="0" smtClean="0"/>
              <a:t> </a:t>
            </a:r>
            <a:r>
              <a:rPr lang="en-US" sz="2000" b="1" dirty="0"/>
              <a:t>recently</a:t>
            </a:r>
            <a:r>
              <a:rPr lang="en-US" sz="2000" b="1" dirty="0" smtClean="0"/>
              <a:t>.</a:t>
            </a:r>
          </a:p>
          <a:p>
            <a:pPr marL="6350" indent="7938">
              <a:lnSpc>
                <a:spcPts val="3500"/>
              </a:lnSpc>
              <a:buFontTx/>
              <a:buNone/>
            </a:pPr>
            <a:r>
              <a:rPr lang="en-US" sz="2000" b="1" dirty="0" smtClean="0">
                <a:solidFill>
                  <a:srgbClr val="C00000"/>
                </a:solidFill>
              </a:rPr>
              <a:t>The climbing structure </a:t>
            </a:r>
            <a:r>
              <a:rPr lang="en-US" sz="2000" b="1" dirty="0" smtClean="0">
                <a:solidFill>
                  <a:srgbClr val="FF0000"/>
                </a:solidFill>
              </a:rPr>
              <a:t>in</a:t>
            </a:r>
            <a:r>
              <a:rPr lang="en-US" sz="2000" b="1" dirty="0" smtClean="0"/>
              <a:t> </a:t>
            </a:r>
            <a:r>
              <a:rPr lang="en-US" sz="2000" b="1" dirty="0" smtClean="0">
                <a:solidFill>
                  <a:srgbClr val="C00000"/>
                </a:solidFill>
              </a:rPr>
              <a:t>the playground</a:t>
            </a:r>
            <a:r>
              <a:rPr lang="en-US" sz="2000" b="1" dirty="0" smtClean="0"/>
              <a:t>, </a:t>
            </a:r>
            <a:r>
              <a:rPr lang="en-US" sz="2000" b="1" dirty="0" smtClean="0">
                <a:solidFill>
                  <a:srgbClr val="C00000"/>
                </a:solidFill>
              </a:rPr>
              <a:t>the half-dome </a:t>
            </a:r>
            <a:r>
              <a:rPr lang="en-US" sz="2000" b="1" dirty="0" smtClean="0">
                <a:solidFill>
                  <a:srgbClr val="FF0000"/>
                </a:solidFill>
              </a:rPr>
              <a:t>of </a:t>
            </a:r>
            <a:r>
              <a:rPr lang="en-US" sz="2000" b="1" dirty="0" smtClean="0">
                <a:solidFill>
                  <a:srgbClr val="C00000"/>
                </a:solidFill>
              </a:rPr>
              <a:t>metal bars</a:t>
            </a:r>
            <a:r>
              <a:rPr lang="en-US" sz="2000" b="1" dirty="0" smtClean="0"/>
              <a:t>, is old and rusty.</a:t>
            </a:r>
            <a:endParaRPr lang="en-US" sz="2000" b="1" dirty="0"/>
          </a:p>
        </p:txBody>
      </p:sp>
      <p:sp>
        <p:nvSpPr>
          <p:cNvPr id="46085" name="Text Box 5"/>
          <p:cNvSpPr txBox="1">
            <a:spLocks noChangeArrowheads="1"/>
          </p:cNvSpPr>
          <p:nvPr/>
        </p:nvSpPr>
        <p:spPr bwMode="auto">
          <a:xfrm>
            <a:off x="1187624" y="573155"/>
            <a:ext cx="6984776" cy="369332"/>
          </a:xfrm>
          <a:prstGeom prst="rect">
            <a:avLst/>
          </a:prstGeom>
          <a:noFill/>
          <a:ln w="9525">
            <a:noFill/>
            <a:miter lim="800000"/>
            <a:headEnd/>
            <a:tailEnd/>
          </a:ln>
          <a:effectLst/>
        </p:spPr>
        <p:txBody>
          <a:bodyPr wrap="square">
            <a:spAutoFit/>
          </a:bodyPr>
          <a:lstStyle/>
          <a:p>
            <a:pPr algn="ctr"/>
            <a:r>
              <a:rPr lang="en-US" b="1" dirty="0" smtClean="0"/>
              <a:t>Stage 5 - Adding Appositives, Relative Clauses &amp; Subordinate clauses</a:t>
            </a:r>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7" name="TextBox 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Tree>
    <p:extLst>
      <p:ext uri="{BB962C8B-B14F-4D97-AF65-F5344CB8AC3E}">
        <p14:creationId xmlns="" xmlns:p14="http://schemas.microsoft.com/office/powerpoint/2010/main" val="40585397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500"/>
                                        <p:tgtEl>
                                          <p:spTgt spid="460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animEffect transition="in" filter="fade">
                                      <p:cBhvr>
                                        <p:cTn id="11" dur="500"/>
                                        <p:tgtEl>
                                          <p:spTgt spid="4608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Effect transition="in" filter="fade">
                                      <p:cBhvr>
                                        <p:cTn id="15" dur="500"/>
                                        <p:tgtEl>
                                          <p:spTgt spid="4608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Effect transition="in" filter="fade">
                                      <p:cBhvr>
                                        <p:cTn id="19" dur="500"/>
                                        <p:tgtEl>
                                          <p:spTgt spid="4608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083">
                                            <p:txEl>
                                              <p:pRg st="3" end="3"/>
                                            </p:txEl>
                                          </p:spTgt>
                                        </p:tgtEl>
                                        <p:attrNameLst>
                                          <p:attrName>style.visibility</p:attrName>
                                        </p:attrNameLst>
                                      </p:cBhvr>
                                      <p:to>
                                        <p:strVal val="visible"/>
                                      </p:to>
                                    </p:set>
                                    <p:animEffect transition="in" filter="fade">
                                      <p:cBhvr>
                                        <p:cTn id="23" dur="500"/>
                                        <p:tgtEl>
                                          <p:spTgt spid="4608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fade">
                                      <p:cBhvr>
                                        <p:cTn id="27" dur="500"/>
                                        <p:tgtEl>
                                          <p:spTgt spid="4608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083">
                                            <p:txEl>
                                              <p:pRg st="5" end="5"/>
                                            </p:txEl>
                                          </p:spTgt>
                                        </p:tgtEl>
                                        <p:attrNameLst>
                                          <p:attrName>style.visibility</p:attrName>
                                        </p:attrNameLst>
                                      </p:cBhvr>
                                      <p:to>
                                        <p:strVal val="visible"/>
                                      </p:to>
                                    </p:set>
                                    <p:animEffect transition="in" filter="fade">
                                      <p:cBhvr>
                                        <p:cTn id="31"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2051556"/>
            <a:ext cx="432048" cy="369332"/>
          </a:xfrm>
          <a:prstGeom prst="rect">
            <a:avLst/>
          </a:prstGeom>
          <a:noFill/>
        </p:spPr>
        <p:txBody>
          <a:bodyPr wrap="square" lIns="0" rIns="0" rtlCol="0">
            <a:spAutoFit/>
          </a:bodyPr>
          <a:lstStyle/>
          <a:p>
            <a:pPr algn="ctr"/>
            <a:r>
              <a:rPr lang="en-US" dirty="0" smtClean="0"/>
              <a:t>on</a:t>
            </a:r>
            <a:endParaRPr lang="en-US" dirty="0"/>
          </a:p>
        </p:txBody>
      </p:sp>
      <p:grpSp>
        <p:nvGrpSpPr>
          <p:cNvPr id="2" name="Group 1"/>
          <p:cNvGrpSpPr/>
          <p:nvPr/>
        </p:nvGrpSpPr>
        <p:grpSpPr>
          <a:xfrm>
            <a:off x="721048" y="805764"/>
            <a:ext cx="7560840" cy="648072"/>
            <a:chOff x="755576" y="1700808"/>
            <a:chExt cx="7560840" cy="648072"/>
          </a:xfrm>
        </p:grpSpPr>
        <p:sp>
          <p:nvSpPr>
            <p:cNvPr id="6" name="TextBox 5"/>
            <p:cNvSpPr txBox="1"/>
            <p:nvPr/>
          </p:nvSpPr>
          <p:spPr>
            <a:xfrm>
              <a:off x="755576"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Word</a:t>
              </a:r>
              <a:endParaRPr lang="en-US" b="1" u="sng" dirty="0"/>
            </a:p>
          </p:txBody>
        </p:sp>
        <p:sp>
          <p:nvSpPr>
            <p:cNvPr id="8" name="TextBox 7"/>
            <p:cNvSpPr txBox="1"/>
            <p:nvPr/>
          </p:nvSpPr>
          <p:spPr>
            <a:xfrm>
              <a:off x="1979712"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Function</a:t>
              </a:r>
              <a:endParaRPr lang="en-US" b="1" u="sng" dirty="0"/>
            </a:p>
          </p:txBody>
        </p:sp>
        <p:sp>
          <p:nvSpPr>
            <p:cNvPr id="9" name="TextBox 8"/>
            <p:cNvSpPr txBox="1"/>
            <p:nvPr/>
          </p:nvSpPr>
          <p:spPr>
            <a:xfrm>
              <a:off x="4572000"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a:t>
              </a:r>
              <a:endParaRPr lang="en-US" b="1" u="sng" dirty="0"/>
            </a:p>
          </p:txBody>
        </p:sp>
        <p:sp>
          <p:nvSpPr>
            <p:cNvPr id="10" name="TextBox 9"/>
            <p:cNvSpPr txBox="1"/>
            <p:nvPr/>
          </p:nvSpPr>
          <p:spPr>
            <a:xfrm>
              <a:off x="7164288" y="1702549"/>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 Type</a:t>
              </a:r>
              <a:endParaRPr lang="en-US" b="1" u="sng" dirty="0"/>
            </a:p>
          </p:txBody>
        </p:sp>
      </p:grpSp>
      <p:cxnSp>
        <p:nvCxnSpPr>
          <p:cNvPr id="15" name="Straight Connector 14"/>
          <p:cNvCxnSpPr/>
          <p:nvPr/>
        </p:nvCxnSpPr>
        <p:spPr>
          <a:xfrm>
            <a:off x="8586192"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9752" y="2051556"/>
            <a:ext cx="432048" cy="369332"/>
          </a:xfrm>
          <a:prstGeom prst="rect">
            <a:avLst/>
          </a:prstGeom>
          <a:noFill/>
        </p:spPr>
        <p:txBody>
          <a:bodyPr wrap="square" lIns="0" rIns="0" rtlCol="0">
            <a:spAutoFit/>
          </a:bodyPr>
          <a:lstStyle/>
          <a:p>
            <a:pPr algn="ctr"/>
            <a:r>
              <a:rPr lang="en-US" dirty="0" smtClean="0"/>
              <a:t>L</a:t>
            </a:r>
            <a:endParaRPr lang="en-US" dirty="0"/>
          </a:p>
        </p:txBody>
      </p:sp>
      <p:sp>
        <p:nvSpPr>
          <p:cNvPr id="20" name="TextBox 19"/>
          <p:cNvSpPr txBox="1"/>
          <p:nvPr/>
        </p:nvSpPr>
        <p:spPr>
          <a:xfrm>
            <a:off x="3419872" y="2051556"/>
            <a:ext cx="3456384" cy="369332"/>
          </a:xfrm>
          <a:prstGeom prst="rect">
            <a:avLst/>
          </a:prstGeom>
          <a:noFill/>
        </p:spPr>
        <p:txBody>
          <a:bodyPr wrap="square" lIns="0" rIns="0" rtlCol="0">
            <a:spAutoFit/>
          </a:bodyPr>
          <a:lstStyle/>
          <a:p>
            <a:pPr algn="ctr"/>
            <a:r>
              <a:rPr lang="en-US" dirty="0" smtClean="0"/>
              <a:t>the ducks on the pond</a:t>
            </a:r>
            <a:endParaRPr lang="en-US" dirty="0"/>
          </a:p>
        </p:txBody>
      </p:sp>
      <p:sp>
        <p:nvSpPr>
          <p:cNvPr id="21" name="TextBox 20"/>
          <p:cNvSpPr txBox="1"/>
          <p:nvPr/>
        </p:nvSpPr>
        <p:spPr>
          <a:xfrm>
            <a:off x="7380312" y="2051556"/>
            <a:ext cx="936104" cy="369332"/>
          </a:xfrm>
          <a:prstGeom prst="rect">
            <a:avLst/>
          </a:prstGeom>
          <a:noFill/>
        </p:spPr>
        <p:txBody>
          <a:bodyPr wrap="square" lIns="0" rIns="0" rtlCol="0">
            <a:spAutoFit/>
          </a:bodyPr>
          <a:lstStyle/>
          <a:p>
            <a:pPr algn="ctr"/>
            <a:r>
              <a:rPr lang="en-US" dirty="0" smtClean="0"/>
              <a:t>N - N</a:t>
            </a:r>
            <a:endParaRPr lang="en-US" dirty="0"/>
          </a:p>
        </p:txBody>
      </p:sp>
      <p:sp>
        <p:nvSpPr>
          <p:cNvPr id="31" name="TextBox 30"/>
          <p:cNvSpPr txBox="1"/>
          <p:nvPr/>
        </p:nvSpPr>
        <p:spPr>
          <a:xfrm>
            <a:off x="755576" y="2924944"/>
            <a:ext cx="1008112" cy="369332"/>
          </a:xfrm>
          <a:prstGeom prst="rect">
            <a:avLst/>
          </a:prstGeom>
          <a:noFill/>
        </p:spPr>
        <p:txBody>
          <a:bodyPr wrap="square" lIns="0" rIns="0" rtlCol="0">
            <a:spAutoFit/>
          </a:bodyPr>
          <a:lstStyle/>
          <a:p>
            <a:pPr algn="ctr"/>
            <a:r>
              <a:rPr lang="en-US" dirty="0"/>
              <a:t>i</a:t>
            </a:r>
            <a:r>
              <a:rPr lang="en-US" dirty="0" smtClean="0"/>
              <a:t>n     at</a:t>
            </a:r>
            <a:endParaRPr lang="en-US" dirty="0"/>
          </a:p>
        </p:txBody>
      </p:sp>
      <p:sp>
        <p:nvSpPr>
          <p:cNvPr id="32" name="TextBox 31"/>
          <p:cNvSpPr txBox="1"/>
          <p:nvPr/>
        </p:nvSpPr>
        <p:spPr>
          <a:xfrm>
            <a:off x="2123728" y="2924944"/>
            <a:ext cx="792088" cy="369332"/>
          </a:xfrm>
          <a:prstGeom prst="rect">
            <a:avLst/>
          </a:prstGeom>
          <a:noFill/>
        </p:spPr>
        <p:txBody>
          <a:bodyPr wrap="square" lIns="0" rIns="0" rtlCol="0">
            <a:spAutoFit/>
          </a:bodyPr>
          <a:lstStyle/>
          <a:p>
            <a:pPr algn="ctr"/>
            <a:r>
              <a:rPr lang="en-US" dirty="0" smtClean="0"/>
              <a:t>L       T  </a:t>
            </a:r>
            <a:endParaRPr lang="en-US" dirty="0"/>
          </a:p>
        </p:txBody>
      </p:sp>
      <p:sp>
        <p:nvSpPr>
          <p:cNvPr id="33" name="TextBox 32"/>
          <p:cNvSpPr txBox="1"/>
          <p:nvPr/>
        </p:nvSpPr>
        <p:spPr>
          <a:xfrm>
            <a:off x="3841073" y="2928150"/>
            <a:ext cx="3136790" cy="369332"/>
          </a:xfrm>
          <a:prstGeom prst="rect">
            <a:avLst/>
          </a:prstGeom>
          <a:noFill/>
        </p:spPr>
        <p:txBody>
          <a:bodyPr wrap="square" lIns="0" rIns="0" rtlCol="0">
            <a:spAutoFit/>
          </a:bodyPr>
          <a:lstStyle/>
          <a:p>
            <a:pPr algn="ctr"/>
            <a:r>
              <a:rPr lang="en-US" dirty="0" smtClean="0"/>
              <a:t>kids in the sandbox at recess</a:t>
            </a:r>
            <a:endParaRPr lang="en-US" dirty="0"/>
          </a:p>
        </p:txBody>
      </p:sp>
      <p:sp>
        <p:nvSpPr>
          <p:cNvPr id="34" name="TextBox 33"/>
          <p:cNvSpPr txBox="1"/>
          <p:nvPr/>
        </p:nvSpPr>
        <p:spPr>
          <a:xfrm>
            <a:off x="7452320" y="2924944"/>
            <a:ext cx="936104" cy="369332"/>
          </a:xfrm>
          <a:prstGeom prst="rect">
            <a:avLst/>
          </a:prstGeom>
          <a:noFill/>
        </p:spPr>
        <p:txBody>
          <a:bodyPr wrap="square" lIns="0" rIns="0" rtlCol="0">
            <a:spAutoFit/>
          </a:bodyPr>
          <a:lstStyle/>
          <a:p>
            <a:pPr algn="ctr"/>
            <a:r>
              <a:rPr lang="en-US" dirty="0" smtClean="0"/>
              <a:t>N – N - N</a:t>
            </a:r>
            <a:endParaRPr lang="en-US" dirty="0"/>
          </a:p>
        </p:txBody>
      </p:sp>
      <p:sp>
        <p:nvSpPr>
          <p:cNvPr id="38" name="TextBox 37"/>
          <p:cNvSpPr txBox="1"/>
          <p:nvPr/>
        </p:nvSpPr>
        <p:spPr>
          <a:xfrm>
            <a:off x="827584" y="3789040"/>
            <a:ext cx="936104" cy="369332"/>
          </a:xfrm>
          <a:prstGeom prst="rect">
            <a:avLst/>
          </a:prstGeom>
          <a:noFill/>
        </p:spPr>
        <p:txBody>
          <a:bodyPr wrap="square" lIns="0" rIns="0" rtlCol="0">
            <a:spAutoFit/>
          </a:bodyPr>
          <a:lstStyle/>
          <a:p>
            <a:pPr algn="ctr"/>
            <a:r>
              <a:rPr lang="en-US" dirty="0" smtClean="0"/>
              <a:t>toward</a:t>
            </a:r>
            <a:endParaRPr lang="en-US" dirty="0"/>
          </a:p>
        </p:txBody>
      </p:sp>
      <p:sp>
        <p:nvSpPr>
          <p:cNvPr id="39" name="TextBox 38"/>
          <p:cNvSpPr txBox="1"/>
          <p:nvPr/>
        </p:nvSpPr>
        <p:spPr>
          <a:xfrm>
            <a:off x="2411760" y="3789040"/>
            <a:ext cx="432048" cy="369332"/>
          </a:xfrm>
          <a:prstGeom prst="rect">
            <a:avLst/>
          </a:prstGeom>
          <a:noFill/>
        </p:spPr>
        <p:txBody>
          <a:bodyPr wrap="square" lIns="0" rIns="0" rtlCol="0">
            <a:spAutoFit/>
          </a:bodyPr>
          <a:lstStyle/>
          <a:p>
            <a:pPr algn="ctr"/>
            <a:r>
              <a:rPr lang="en-US" dirty="0" smtClean="0"/>
              <a:t>M</a:t>
            </a:r>
            <a:endParaRPr lang="en-US" dirty="0"/>
          </a:p>
        </p:txBody>
      </p:sp>
      <p:sp>
        <p:nvSpPr>
          <p:cNvPr id="40" name="TextBox 39"/>
          <p:cNvSpPr txBox="1"/>
          <p:nvPr/>
        </p:nvSpPr>
        <p:spPr>
          <a:xfrm>
            <a:off x="3275856" y="3789040"/>
            <a:ext cx="3456384" cy="369332"/>
          </a:xfrm>
          <a:prstGeom prst="rect">
            <a:avLst/>
          </a:prstGeom>
          <a:noFill/>
        </p:spPr>
        <p:txBody>
          <a:bodyPr wrap="square" lIns="0" rIns="0" rtlCol="0">
            <a:spAutoFit/>
          </a:bodyPr>
          <a:lstStyle/>
          <a:p>
            <a:pPr algn="ctr"/>
            <a:r>
              <a:rPr lang="en-US" dirty="0" smtClean="0"/>
              <a:t>are swimming toward the lady </a:t>
            </a:r>
            <a:endParaRPr lang="en-US" dirty="0"/>
          </a:p>
        </p:txBody>
      </p:sp>
      <p:sp>
        <p:nvSpPr>
          <p:cNvPr id="41" name="TextBox 40"/>
          <p:cNvSpPr txBox="1"/>
          <p:nvPr/>
        </p:nvSpPr>
        <p:spPr>
          <a:xfrm>
            <a:off x="7452320" y="3789040"/>
            <a:ext cx="936104" cy="369332"/>
          </a:xfrm>
          <a:prstGeom prst="rect">
            <a:avLst/>
          </a:prstGeom>
          <a:noFill/>
        </p:spPr>
        <p:txBody>
          <a:bodyPr wrap="square" lIns="0" rIns="0" rtlCol="0">
            <a:spAutoFit/>
          </a:bodyPr>
          <a:lstStyle/>
          <a:p>
            <a:pPr algn="ctr"/>
            <a:r>
              <a:rPr lang="en-US" dirty="0" smtClean="0"/>
              <a:t>V - N</a:t>
            </a:r>
            <a:endParaRPr lang="en-US" dirty="0"/>
          </a:p>
        </p:txBody>
      </p:sp>
      <p:sp>
        <p:nvSpPr>
          <p:cNvPr id="48" name="TextBox 47"/>
          <p:cNvSpPr txBox="1"/>
          <p:nvPr/>
        </p:nvSpPr>
        <p:spPr>
          <a:xfrm>
            <a:off x="1115616" y="5435932"/>
            <a:ext cx="432048" cy="369332"/>
          </a:xfrm>
          <a:prstGeom prst="rect">
            <a:avLst/>
          </a:prstGeom>
          <a:noFill/>
        </p:spPr>
        <p:txBody>
          <a:bodyPr wrap="square" lIns="0" rIns="0" rtlCol="0">
            <a:spAutoFit/>
          </a:bodyPr>
          <a:lstStyle/>
          <a:p>
            <a:pPr algn="ctr"/>
            <a:r>
              <a:rPr lang="en-US" dirty="0" smtClean="0"/>
              <a:t>on</a:t>
            </a:r>
            <a:endParaRPr lang="en-US" dirty="0"/>
          </a:p>
        </p:txBody>
      </p:sp>
      <p:sp>
        <p:nvSpPr>
          <p:cNvPr id="49" name="TextBox 48"/>
          <p:cNvSpPr txBox="1"/>
          <p:nvPr/>
        </p:nvSpPr>
        <p:spPr>
          <a:xfrm>
            <a:off x="2123728" y="5435932"/>
            <a:ext cx="720080" cy="369332"/>
          </a:xfrm>
          <a:prstGeom prst="rect">
            <a:avLst/>
          </a:prstGeom>
          <a:noFill/>
        </p:spPr>
        <p:txBody>
          <a:bodyPr wrap="square" lIns="0" rIns="0" rtlCol="0">
            <a:spAutoFit/>
          </a:bodyPr>
          <a:lstStyle/>
          <a:p>
            <a:pPr algn="ctr"/>
            <a:r>
              <a:rPr lang="en-US" dirty="0" smtClean="0"/>
              <a:t>ML</a:t>
            </a:r>
            <a:endParaRPr lang="en-US" dirty="0"/>
          </a:p>
        </p:txBody>
      </p:sp>
      <p:sp>
        <p:nvSpPr>
          <p:cNvPr id="50" name="TextBox 49"/>
          <p:cNvSpPr txBox="1"/>
          <p:nvPr/>
        </p:nvSpPr>
        <p:spPr>
          <a:xfrm>
            <a:off x="3203848" y="5435932"/>
            <a:ext cx="3456384" cy="369332"/>
          </a:xfrm>
          <a:prstGeom prst="rect">
            <a:avLst/>
          </a:prstGeom>
          <a:noFill/>
        </p:spPr>
        <p:txBody>
          <a:bodyPr wrap="square" lIns="0" rIns="0" rtlCol="0">
            <a:spAutoFit/>
          </a:bodyPr>
          <a:lstStyle/>
          <a:p>
            <a:pPr algn="ctr"/>
            <a:r>
              <a:rPr lang="en-US" dirty="0" smtClean="0"/>
              <a:t>is pushing his daughter on the swing</a:t>
            </a:r>
            <a:endParaRPr lang="en-US" dirty="0"/>
          </a:p>
        </p:txBody>
      </p:sp>
      <p:sp>
        <p:nvSpPr>
          <p:cNvPr id="51" name="TextBox 50"/>
          <p:cNvSpPr txBox="1"/>
          <p:nvPr/>
        </p:nvSpPr>
        <p:spPr>
          <a:xfrm>
            <a:off x="7447399" y="5435932"/>
            <a:ext cx="936104" cy="369332"/>
          </a:xfrm>
          <a:prstGeom prst="rect">
            <a:avLst/>
          </a:prstGeom>
          <a:noFill/>
        </p:spPr>
        <p:txBody>
          <a:bodyPr wrap="square" lIns="0" rIns="0" rtlCol="0">
            <a:spAutoFit/>
          </a:bodyPr>
          <a:lstStyle/>
          <a:p>
            <a:pPr algn="ctr"/>
            <a:r>
              <a:rPr lang="en-US" dirty="0" err="1" smtClean="0"/>
              <a:t>Vn</a:t>
            </a:r>
            <a:r>
              <a:rPr lang="en-US" dirty="0" smtClean="0"/>
              <a:t> - N</a:t>
            </a:r>
            <a:endParaRPr lang="en-US" dirty="0"/>
          </a:p>
        </p:txBody>
      </p:sp>
      <p:cxnSp>
        <p:nvCxnSpPr>
          <p:cNvPr id="12" name="Straight Connector 11"/>
          <p:cNvCxnSpPr/>
          <p:nvPr/>
        </p:nvCxnSpPr>
        <p:spPr>
          <a:xfrm>
            <a:off x="194369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2381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425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353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3534" y="206084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534" y="23488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3534" y="26369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3534" y="292494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3534" y="32129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3534" y="350100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3534" y="37890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3534" y="407707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3534" y="436510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3534" y="465313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3534" y="494116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3534" y="177281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3534" y="148478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3848" y="1772816"/>
            <a:ext cx="1296144" cy="369332"/>
          </a:xfrm>
          <a:prstGeom prst="rect">
            <a:avLst/>
          </a:prstGeom>
          <a:noFill/>
        </p:spPr>
        <p:txBody>
          <a:bodyPr wrap="square" lIns="0" rIns="0" rtlCol="0">
            <a:spAutoFit/>
          </a:bodyPr>
          <a:lstStyle/>
          <a:p>
            <a:pPr algn="ctr"/>
            <a:r>
              <a:rPr lang="en-US" b="1" dirty="0" smtClean="0">
                <a:solidFill>
                  <a:srgbClr val="00B050"/>
                </a:solidFill>
              </a:rPr>
              <a:t>three white </a:t>
            </a:r>
            <a:r>
              <a:rPr lang="en-US" b="1" baseline="-25000" dirty="0" smtClean="0">
                <a:solidFill>
                  <a:srgbClr val="00B050"/>
                </a:solidFill>
              </a:rPr>
              <a:t>v</a:t>
            </a:r>
            <a:endParaRPr lang="en-US" b="1" baseline="-25000" dirty="0">
              <a:solidFill>
                <a:srgbClr val="00B050"/>
              </a:solidFill>
            </a:endParaRPr>
          </a:p>
        </p:txBody>
      </p:sp>
      <p:sp>
        <p:nvSpPr>
          <p:cNvPr id="58" name="TextBox 57"/>
          <p:cNvSpPr txBox="1"/>
          <p:nvPr/>
        </p:nvSpPr>
        <p:spPr>
          <a:xfrm>
            <a:off x="5508104" y="1772816"/>
            <a:ext cx="792088" cy="369332"/>
          </a:xfrm>
          <a:prstGeom prst="rect">
            <a:avLst/>
          </a:prstGeom>
          <a:noFill/>
        </p:spPr>
        <p:txBody>
          <a:bodyPr wrap="square" lIns="0" rIns="0" rtlCol="0">
            <a:spAutoFit/>
          </a:bodyPr>
          <a:lstStyle/>
          <a:p>
            <a:pPr algn="ctr"/>
            <a:r>
              <a:rPr lang="en-US" b="1" baseline="-25000" dirty="0" smtClean="0">
                <a:solidFill>
                  <a:srgbClr val="00B050"/>
                </a:solidFill>
              </a:rPr>
              <a:t>v </a:t>
            </a:r>
            <a:r>
              <a:rPr lang="en-US" b="1" dirty="0" smtClean="0">
                <a:solidFill>
                  <a:srgbClr val="00B050"/>
                </a:solidFill>
              </a:rPr>
              <a:t>clear</a:t>
            </a:r>
            <a:endParaRPr lang="en-US" b="1" dirty="0">
              <a:solidFill>
                <a:srgbClr val="00B050"/>
              </a:solidFill>
            </a:endParaRPr>
          </a:p>
        </p:txBody>
      </p:sp>
      <p:sp>
        <p:nvSpPr>
          <p:cNvPr id="59" name="TextBox 58"/>
          <p:cNvSpPr txBox="1"/>
          <p:nvPr/>
        </p:nvSpPr>
        <p:spPr>
          <a:xfrm>
            <a:off x="3110138" y="2636912"/>
            <a:ext cx="1080120" cy="369332"/>
          </a:xfrm>
          <a:prstGeom prst="rect">
            <a:avLst/>
          </a:prstGeom>
          <a:noFill/>
        </p:spPr>
        <p:txBody>
          <a:bodyPr wrap="square" lIns="0" rIns="0" rtlCol="0">
            <a:spAutoFit/>
          </a:bodyPr>
          <a:lstStyle/>
          <a:p>
            <a:r>
              <a:rPr lang="en-US" b="1" dirty="0" smtClean="0">
                <a:solidFill>
                  <a:srgbClr val="00B050"/>
                </a:solidFill>
              </a:rPr>
              <a:t>two small </a:t>
            </a:r>
            <a:r>
              <a:rPr lang="en-US" b="1" baseline="-25000" dirty="0" smtClean="0">
                <a:solidFill>
                  <a:srgbClr val="00B050"/>
                </a:solidFill>
              </a:rPr>
              <a:t>v</a:t>
            </a:r>
            <a:endParaRPr lang="en-US" b="1" baseline="-25000" dirty="0">
              <a:solidFill>
                <a:srgbClr val="00B050"/>
              </a:solidFill>
            </a:endParaRPr>
          </a:p>
        </p:txBody>
      </p:sp>
      <p:sp>
        <p:nvSpPr>
          <p:cNvPr id="60" name="TextBox 59"/>
          <p:cNvSpPr txBox="1"/>
          <p:nvPr/>
        </p:nvSpPr>
        <p:spPr>
          <a:xfrm>
            <a:off x="4788024" y="2636912"/>
            <a:ext cx="1008112" cy="369332"/>
          </a:xfrm>
          <a:prstGeom prst="rect">
            <a:avLst/>
          </a:prstGeom>
          <a:noFill/>
        </p:spPr>
        <p:txBody>
          <a:bodyPr wrap="square" lIns="0" rIns="0" rtlCol="0">
            <a:spAutoFit/>
          </a:bodyPr>
          <a:lstStyle/>
          <a:p>
            <a:pPr algn="ctr"/>
            <a:r>
              <a:rPr lang="en-US" b="1" baseline="-25000" dirty="0" smtClean="0">
                <a:solidFill>
                  <a:srgbClr val="00B050"/>
                </a:solidFill>
              </a:rPr>
              <a:t>v</a:t>
            </a:r>
            <a:r>
              <a:rPr lang="en-US" b="1" dirty="0" smtClean="0">
                <a:solidFill>
                  <a:srgbClr val="00B050"/>
                </a:solidFill>
              </a:rPr>
              <a:t> new</a:t>
            </a:r>
            <a:endParaRPr lang="en-US" b="1" dirty="0">
              <a:solidFill>
                <a:srgbClr val="00B050"/>
              </a:solidFill>
            </a:endParaRPr>
          </a:p>
        </p:txBody>
      </p:sp>
      <p:sp>
        <p:nvSpPr>
          <p:cNvPr id="61" name="TextBox 60"/>
          <p:cNvSpPr txBox="1"/>
          <p:nvPr/>
        </p:nvSpPr>
        <p:spPr>
          <a:xfrm>
            <a:off x="5466685" y="3494352"/>
            <a:ext cx="720080" cy="369332"/>
          </a:xfrm>
          <a:prstGeom prst="rect">
            <a:avLst/>
          </a:prstGeom>
          <a:noFill/>
        </p:spPr>
        <p:txBody>
          <a:bodyPr wrap="square" lIns="0" rIns="0" rtlCol="0">
            <a:spAutoFit/>
          </a:bodyPr>
          <a:lstStyle/>
          <a:p>
            <a:pPr algn="ctr"/>
            <a:r>
              <a:rPr lang="en-US" b="1" dirty="0" smtClean="0">
                <a:solidFill>
                  <a:srgbClr val="00B050"/>
                </a:solidFill>
              </a:rPr>
              <a:t>old </a:t>
            </a:r>
            <a:r>
              <a:rPr lang="en-US" b="1" baseline="-25000" dirty="0" smtClean="0">
                <a:solidFill>
                  <a:srgbClr val="00B050"/>
                </a:solidFill>
              </a:rPr>
              <a:t>v</a:t>
            </a:r>
            <a:endParaRPr lang="en-US" b="1" baseline="-25000" dirty="0">
              <a:solidFill>
                <a:srgbClr val="00B050"/>
              </a:solidFill>
            </a:endParaRPr>
          </a:p>
        </p:txBody>
      </p:sp>
      <p:sp>
        <p:nvSpPr>
          <p:cNvPr id="62" name="TextBox 61"/>
          <p:cNvSpPr txBox="1"/>
          <p:nvPr/>
        </p:nvSpPr>
        <p:spPr>
          <a:xfrm>
            <a:off x="3203848" y="5147900"/>
            <a:ext cx="1440160" cy="369332"/>
          </a:xfrm>
          <a:prstGeom prst="rect">
            <a:avLst/>
          </a:prstGeom>
          <a:noFill/>
        </p:spPr>
        <p:txBody>
          <a:bodyPr wrap="square" lIns="0" rIns="0" rtlCol="0">
            <a:spAutoFit/>
          </a:bodyPr>
          <a:lstStyle/>
          <a:p>
            <a:pPr algn="ctr"/>
            <a:r>
              <a:rPr lang="en-US" b="1" dirty="0" smtClean="0">
                <a:solidFill>
                  <a:srgbClr val="00B050"/>
                </a:solidFill>
              </a:rPr>
              <a:t>dark haired </a:t>
            </a:r>
            <a:r>
              <a:rPr lang="en-US" b="1" baseline="-25000" dirty="0" smtClean="0">
                <a:solidFill>
                  <a:srgbClr val="00B050"/>
                </a:solidFill>
              </a:rPr>
              <a:t>v</a:t>
            </a:r>
            <a:endParaRPr lang="en-US" b="1" baseline="-25000" dirty="0">
              <a:solidFill>
                <a:srgbClr val="00B050"/>
              </a:solidFill>
            </a:endParaRPr>
          </a:p>
        </p:txBody>
      </p:sp>
      <p:cxnSp>
        <p:nvCxnSpPr>
          <p:cNvPr id="55" name="Straight Connector 54"/>
          <p:cNvCxnSpPr/>
          <p:nvPr/>
        </p:nvCxnSpPr>
        <p:spPr>
          <a:xfrm>
            <a:off x="521296" y="515719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05024" y="5445224"/>
            <a:ext cx="80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1296" y="5712223"/>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21296" y="600523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47864" y="4643844"/>
            <a:ext cx="3456384" cy="369332"/>
          </a:xfrm>
          <a:prstGeom prst="rect">
            <a:avLst/>
          </a:prstGeom>
          <a:noFill/>
        </p:spPr>
        <p:txBody>
          <a:bodyPr wrap="square" lIns="0" rIns="0" rtlCol="0">
            <a:spAutoFit/>
          </a:bodyPr>
          <a:lstStyle/>
          <a:p>
            <a:pPr algn="ctr"/>
            <a:r>
              <a:rPr lang="en-US" dirty="0" smtClean="0"/>
              <a:t>are eating the food from her hand </a:t>
            </a:r>
            <a:endParaRPr lang="en-US" dirty="0"/>
          </a:p>
        </p:txBody>
      </p:sp>
      <p:sp>
        <p:nvSpPr>
          <p:cNvPr id="69" name="TextBox 68"/>
          <p:cNvSpPr txBox="1"/>
          <p:nvPr/>
        </p:nvSpPr>
        <p:spPr>
          <a:xfrm>
            <a:off x="863588" y="4653136"/>
            <a:ext cx="936104" cy="369332"/>
          </a:xfrm>
          <a:prstGeom prst="rect">
            <a:avLst/>
          </a:prstGeom>
          <a:noFill/>
        </p:spPr>
        <p:txBody>
          <a:bodyPr wrap="square" lIns="0" rIns="0" rtlCol="0">
            <a:spAutoFit/>
          </a:bodyPr>
          <a:lstStyle/>
          <a:p>
            <a:pPr algn="ctr"/>
            <a:r>
              <a:rPr lang="en-US" dirty="0" smtClean="0"/>
              <a:t>from</a:t>
            </a:r>
            <a:endParaRPr lang="en-US" dirty="0"/>
          </a:p>
        </p:txBody>
      </p:sp>
      <p:sp>
        <p:nvSpPr>
          <p:cNvPr id="70" name="TextBox 69"/>
          <p:cNvSpPr txBox="1"/>
          <p:nvPr/>
        </p:nvSpPr>
        <p:spPr>
          <a:xfrm>
            <a:off x="2393998" y="4643844"/>
            <a:ext cx="432048" cy="369332"/>
          </a:xfrm>
          <a:prstGeom prst="rect">
            <a:avLst/>
          </a:prstGeom>
          <a:noFill/>
        </p:spPr>
        <p:txBody>
          <a:bodyPr wrap="square" lIns="0" rIns="0" rtlCol="0">
            <a:spAutoFit/>
          </a:bodyPr>
          <a:lstStyle/>
          <a:p>
            <a:pPr algn="ctr"/>
            <a:r>
              <a:rPr lang="en-US" dirty="0" smtClean="0"/>
              <a:t>A</a:t>
            </a:r>
            <a:endParaRPr lang="en-US" dirty="0"/>
          </a:p>
        </p:txBody>
      </p:sp>
      <p:sp>
        <p:nvSpPr>
          <p:cNvPr id="71" name="TextBox 70"/>
          <p:cNvSpPr txBox="1"/>
          <p:nvPr/>
        </p:nvSpPr>
        <p:spPr>
          <a:xfrm>
            <a:off x="7523838" y="4665717"/>
            <a:ext cx="936104" cy="369332"/>
          </a:xfrm>
          <a:prstGeom prst="rect">
            <a:avLst/>
          </a:prstGeom>
          <a:noFill/>
        </p:spPr>
        <p:txBody>
          <a:bodyPr wrap="square" lIns="0" rIns="0" rtlCol="0">
            <a:spAutoFit/>
          </a:bodyPr>
          <a:lstStyle/>
          <a:p>
            <a:pPr algn="ctr"/>
            <a:r>
              <a:rPr lang="en-US" dirty="0" smtClean="0"/>
              <a:t>VN - N</a:t>
            </a:r>
            <a:endParaRPr lang="en-US" dirty="0"/>
          </a:p>
        </p:txBody>
      </p:sp>
      <p:sp>
        <p:nvSpPr>
          <p:cNvPr id="78" name="TextBox 77"/>
          <p:cNvSpPr txBox="1"/>
          <p:nvPr/>
        </p:nvSpPr>
        <p:spPr>
          <a:xfrm>
            <a:off x="3923928" y="4355812"/>
            <a:ext cx="1080120" cy="369332"/>
          </a:xfrm>
          <a:prstGeom prst="rect">
            <a:avLst/>
          </a:prstGeom>
          <a:noFill/>
        </p:spPr>
        <p:txBody>
          <a:bodyPr wrap="square" lIns="0" rIns="0" rtlCol="0">
            <a:spAutoFit/>
          </a:bodyPr>
          <a:lstStyle/>
          <a:p>
            <a:r>
              <a:rPr lang="en-US" b="1" dirty="0">
                <a:solidFill>
                  <a:srgbClr val="00B050"/>
                </a:solidFill>
              </a:rPr>
              <a:t>d</a:t>
            </a:r>
            <a:r>
              <a:rPr lang="en-US" b="1" dirty="0" smtClean="0">
                <a:solidFill>
                  <a:srgbClr val="00B050"/>
                </a:solidFill>
              </a:rPr>
              <a:t>elicious </a:t>
            </a:r>
            <a:r>
              <a:rPr lang="en-US" b="1" baseline="-25000" dirty="0" smtClean="0">
                <a:solidFill>
                  <a:srgbClr val="00B050"/>
                </a:solidFill>
              </a:rPr>
              <a:t>v</a:t>
            </a:r>
            <a:endParaRPr lang="en-US" b="1" baseline="-25000" dirty="0">
              <a:solidFill>
                <a:srgbClr val="00B050"/>
              </a:solidFill>
            </a:endParaRPr>
          </a:p>
        </p:txBody>
      </p:sp>
      <p:pic>
        <p:nvPicPr>
          <p:cNvPr id="64" name="Picture 6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7" name="TextBox 6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
        <p:nvSpPr>
          <p:cNvPr id="72" name="TextBox 71"/>
          <p:cNvSpPr txBox="1"/>
          <p:nvPr/>
        </p:nvSpPr>
        <p:spPr>
          <a:xfrm>
            <a:off x="3131840" y="4077072"/>
            <a:ext cx="957830" cy="369332"/>
          </a:xfrm>
          <a:prstGeom prst="rect">
            <a:avLst/>
          </a:prstGeom>
          <a:noFill/>
        </p:spPr>
        <p:txBody>
          <a:bodyPr wrap="square" lIns="0" rIns="0" rtlCol="0">
            <a:spAutoFit/>
          </a:bodyPr>
          <a:lstStyle/>
          <a:p>
            <a:r>
              <a:rPr lang="en-US" b="1" dirty="0">
                <a:solidFill>
                  <a:srgbClr val="0070C0"/>
                </a:solidFill>
              </a:rPr>
              <a:t>s</a:t>
            </a:r>
            <a:r>
              <a:rPr lang="en-US" b="1" dirty="0" smtClean="0">
                <a:solidFill>
                  <a:srgbClr val="0070C0"/>
                </a:solidFill>
              </a:rPr>
              <a:t>wiftly  </a:t>
            </a:r>
            <a:r>
              <a:rPr lang="en-US" b="1" baseline="30000" dirty="0" smtClean="0">
                <a:solidFill>
                  <a:srgbClr val="0070C0"/>
                </a:solidFill>
              </a:rPr>
              <a:t>ʌ</a:t>
            </a:r>
            <a:endParaRPr lang="en-US" b="1" baseline="30000" dirty="0">
              <a:solidFill>
                <a:srgbClr val="0070C0"/>
              </a:solidFill>
            </a:endParaRPr>
          </a:p>
        </p:txBody>
      </p:sp>
      <p:sp>
        <p:nvSpPr>
          <p:cNvPr id="73" name="TextBox 72"/>
          <p:cNvSpPr txBox="1"/>
          <p:nvPr/>
        </p:nvSpPr>
        <p:spPr>
          <a:xfrm>
            <a:off x="4862978" y="4122333"/>
            <a:ext cx="226873" cy="276999"/>
          </a:xfrm>
          <a:prstGeom prst="rect">
            <a:avLst/>
          </a:prstGeom>
          <a:noFill/>
        </p:spPr>
        <p:txBody>
          <a:bodyPr wrap="square" lIns="0" rIns="0" rtlCol="0">
            <a:spAutoFit/>
          </a:bodyPr>
          <a:lstStyle/>
          <a:p>
            <a:pPr algn="ctr"/>
            <a:r>
              <a:rPr lang="en-US" b="1" baseline="30000" dirty="0" smtClean="0">
                <a:solidFill>
                  <a:srgbClr val="0070C0"/>
                </a:solidFill>
              </a:rPr>
              <a:t>ʌ</a:t>
            </a:r>
            <a:endParaRPr lang="en-US" b="1" baseline="30000" dirty="0">
              <a:solidFill>
                <a:srgbClr val="0070C0"/>
              </a:solidFill>
            </a:endParaRPr>
          </a:p>
        </p:txBody>
      </p:sp>
      <p:sp>
        <p:nvSpPr>
          <p:cNvPr id="74" name="TextBox 73"/>
          <p:cNvSpPr txBox="1"/>
          <p:nvPr/>
        </p:nvSpPr>
        <p:spPr>
          <a:xfrm>
            <a:off x="6372199" y="4088666"/>
            <a:ext cx="216025" cy="276999"/>
          </a:xfrm>
          <a:prstGeom prst="rect">
            <a:avLst/>
          </a:prstGeom>
          <a:noFill/>
        </p:spPr>
        <p:txBody>
          <a:bodyPr wrap="square" lIns="0" rIns="0" rtlCol="0">
            <a:spAutoFit/>
          </a:bodyPr>
          <a:lstStyle/>
          <a:p>
            <a:pPr algn="ctr"/>
            <a:r>
              <a:rPr lang="en-US" b="1" baseline="30000" dirty="0" smtClean="0">
                <a:solidFill>
                  <a:srgbClr val="0070C0"/>
                </a:solidFill>
              </a:rPr>
              <a:t>ʌ</a:t>
            </a:r>
            <a:endParaRPr lang="en-US" b="1" baseline="30000" dirty="0">
              <a:solidFill>
                <a:srgbClr val="0070C0"/>
              </a:solidFill>
            </a:endParaRPr>
          </a:p>
        </p:txBody>
      </p:sp>
      <p:sp>
        <p:nvSpPr>
          <p:cNvPr id="75" name="TextBox 74"/>
          <p:cNvSpPr txBox="1"/>
          <p:nvPr/>
        </p:nvSpPr>
        <p:spPr>
          <a:xfrm>
            <a:off x="3043803" y="4859868"/>
            <a:ext cx="963479" cy="369332"/>
          </a:xfrm>
          <a:prstGeom prst="rect">
            <a:avLst/>
          </a:prstGeom>
          <a:noFill/>
        </p:spPr>
        <p:txBody>
          <a:bodyPr wrap="square" lIns="0" rIns="0" rtlCol="0">
            <a:spAutoFit/>
          </a:bodyPr>
          <a:lstStyle/>
          <a:p>
            <a:r>
              <a:rPr lang="en-US" b="1" dirty="0" smtClean="0">
                <a:solidFill>
                  <a:srgbClr val="0070C0"/>
                </a:solidFill>
              </a:rPr>
              <a:t>eagerly </a:t>
            </a:r>
            <a:r>
              <a:rPr lang="en-US" b="1" baseline="30000" dirty="0" smtClean="0">
                <a:solidFill>
                  <a:srgbClr val="0070C0"/>
                </a:solidFill>
              </a:rPr>
              <a:t>ʌ</a:t>
            </a:r>
            <a:endParaRPr lang="en-US" b="1" baseline="30000" dirty="0">
              <a:solidFill>
                <a:srgbClr val="0070C0"/>
              </a:solidFill>
            </a:endParaRPr>
          </a:p>
        </p:txBody>
      </p:sp>
      <p:sp>
        <p:nvSpPr>
          <p:cNvPr id="76" name="TextBox 75"/>
          <p:cNvSpPr txBox="1"/>
          <p:nvPr/>
        </p:nvSpPr>
        <p:spPr>
          <a:xfrm>
            <a:off x="6516216" y="4953048"/>
            <a:ext cx="325512" cy="276999"/>
          </a:xfrm>
          <a:prstGeom prst="rect">
            <a:avLst/>
          </a:prstGeom>
          <a:noFill/>
        </p:spPr>
        <p:txBody>
          <a:bodyPr wrap="square" lIns="0" rIns="0" rtlCol="0">
            <a:spAutoFit/>
          </a:bodyPr>
          <a:lstStyle/>
          <a:p>
            <a:pPr algn="ctr"/>
            <a:r>
              <a:rPr lang="en-US" b="1" baseline="30000" dirty="0" smtClean="0">
                <a:solidFill>
                  <a:srgbClr val="0070C0"/>
                </a:solidFill>
              </a:rPr>
              <a:t>ʌ</a:t>
            </a:r>
            <a:endParaRPr lang="en-US" b="1" baseline="30000" dirty="0">
              <a:solidFill>
                <a:srgbClr val="0070C0"/>
              </a:solidFill>
            </a:endParaRPr>
          </a:p>
        </p:txBody>
      </p:sp>
      <p:sp>
        <p:nvSpPr>
          <p:cNvPr id="77" name="TextBox 76"/>
          <p:cNvSpPr txBox="1"/>
          <p:nvPr/>
        </p:nvSpPr>
        <p:spPr>
          <a:xfrm>
            <a:off x="5131297" y="4941168"/>
            <a:ext cx="354120" cy="276999"/>
          </a:xfrm>
          <a:prstGeom prst="rect">
            <a:avLst/>
          </a:prstGeom>
          <a:noFill/>
        </p:spPr>
        <p:txBody>
          <a:bodyPr wrap="square" lIns="0" rIns="0" rtlCol="0">
            <a:spAutoFit/>
          </a:bodyPr>
          <a:lstStyle/>
          <a:p>
            <a:pPr algn="ctr"/>
            <a:r>
              <a:rPr lang="en-US" b="1" baseline="30000" dirty="0" smtClean="0">
                <a:solidFill>
                  <a:srgbClr val="0070C0"/>
                </a:solidFill>
              </a:rPr>
              <a:t>ʌ</a:t>
            </a:r>
            <a:endParaRPr lang="en-US" b="1" baseline="30000" dirty="0">
              <a:solidFill>
                <a:srgbClr val="0070C0"/>
              </a:solidFill>
            </a:endParaRPr>
          </a:p>
        </p:txBody>
      </p:sp>
      <p:sp>
        <p:nvSpPr>
          <p:cNvPr id="79" name="TextBox 78"/>
          <p:cNvSpPr txBox="1"/>
          <p:nvPr/>
        </p:nvSpPr>
        <p:spPr>
          <a:xfrm>
            <a:off x="3347124" y="5723964"/>
            <a:ext cx="936844" cy="369332"/>
          </a:xfrm>
          <a:prstGeom prst="rect">
            <a:avLst/>
          </a:prstGeom>
          <a:noFill/>
        </p:spPr>
        <p:txBody>
          <a:bodyPr wrap="square" lIns="0" rIns="0" rtlCol="0">
            <a:spAutoFit/>
          </a:bodyPr>
          <a:lstStyle/>
          <a:p>
            <a:r>
              <a:rPr lang="en-US" b="1" baseline="30000" dirty="0" smtClean="0">
                <a:solidFill>
                  <a:srgbClr val="0070C0"/>
                </a:solidFill>
              </a:rPr>
              <a:t>ʌ </a:t>
            </a:r>
            <a:r>
              <a:rPr lang="en-US" b="1" dirty="0" smtClean="0">
                <a:solidFill>
                  <a:srgbClr val="0070C0"/>
                </a:solidFill>
              </a:rPr>
              <a:t>happily</a:t>
            </a:r>
            <a:endParaRPr lang="en-US" b="1" baseline="30000" dirty="0">
              <a:solidFill>
                <a:srgbClr val="0070C0"/>
              </a:solidFill>
            </a:endParaRPr>
          </a:p>
        </p:txBody>
      </p:sp>
      <p:sp>
        <p:nvSpPr>
          <p:cNvPr id="80" name="TextBox 79"/>
          <p:cNvSpPr txBox="1"/>
          <p:nvPr/>
        </p:nvSpPr>
        <p:spPr>
          <a:xfrm>
            <a:off x="5220072" y="5751835"/>
            <a:ext cx="360040" cy="276999"/>
          </a:xfrm>
          <a:prstGeom prst="rect">
            <a:avLst/>
          </a:prstGeom>
          <a:noFill/>
        </p:spPr>
        <p:txBody>
          <a:bodyPr wrap="square" lIns="0" rIns="0" rtlCol="0">
            <a:spAutoFit/>
          </a:bodyPr>
          <a:lstStyle/>
          <a:p>
            <a:pPr algn="ctr"/>
            <a:r>
              <a:rPr lang="en-US" b="1" baseline="30000" dirty="0" smtClean="0">
                <a:solidFill>
                  <a:srgbClr val="0070C0"/>
                </a:solidFill>
              </a:rPr>
              <a:t>ʌ</a:t>
            </a:r>
            <a:endParaRPr lang="en-US" b="1" baseline="30000" dirty="0">
              <a:solidFill>
                <a:srgbClr val="0070C0"/>
              </a:solidFill>
            </a:endParaRPr>
          </a:p>
        </p:txBody>
      </p:sp>
      <p:sp>
        <p:nvSpPr>
          <p:cNvPr id="81" name="TextBox 80"/>
          <p:cNvSpPr txBox="1"/>
          <p:nvPr/>
        </p:nvSpPr>
        <p:spPr>
          <a:xfrm>
            <a:off x="6588222" y="5752245"/>
            <a:ext cx="360042" cy="276999"/>
          </a:xfrm>
          <a:prstGeom prst="rect">
            <a:avLst/>
          </a:prstGeom>
          <a:noFill/>
        </p:spPr>
        <p:txBody>
          <a:bodyPr wrap="square" lIns="0" rIns="0" rtlCol="0">
            <a:spAutoFit/>
          </a:bodyPr>
          <a:lstStyle/>
          <a:p>
            <a:pPr algn="ctr"/>
            <a:r>
              <a:rPr lang="en-US" b="1" baseline="30000" dirty="0" smtClean="0">
                <a:solidFill>
                  <a:srgbClr val="0070C0"/>
                </a:solidFill>
              </a:rPr>
              <a:t>ʌ</a:t>
            </a:r>
            <a:endParaRPr lang="en-US" b="1" baseline="30000" dirty="0">
              <a:solidFill>
                <a:srgbClr val="0070C0"/>
              </a:solidFill>
            </a:endParaRPr>
          </a:p>
        </p:txBody>
      </p:sp>
    </p:spTree>
    <p:custDataLst>
      <p:tags r:id="rId1"/>
    </p:custDataLst>
    <p:extLst>
      <p:ext uri="{BB962C8B-B14F-4D97-AF65-F5344CB8AC3E}">
        <p14:creationId xmlns="" xmlns:p14="http://schemas.microsoft.com/office/powerpoint/2010/main" val="2589170417"/>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2051556"/>
            <a:ext cx="432048" cy="369332"/>
          </a:xfrm>
          <a:prstGeom prst="rect">
            <a:avLst/>
          </a:prstGeom>
          <a:noFill/>
        </p:spPr>
        <p:txBody>
          <a:bodyPr wrap="square" lIns="0" rIns="0" rtlCol="0">
            <a:spAutoFit/>
          </a:bodyPr>
          <a:lstStyle/>
          <a:p>
            <a:pPr algn="ctr"/>
            <a:r>
              <a:rPr lang="en-US" dirty="0" smtClean="0"/>
              <a:t>to</a:t>
            </a:r>
            <a:endParaRPr lang="en-US" dirty="0"/>
          </a:p>
        </p:txBody>
      </p:sp>
      <p:grpSp>
        <p:nvGrpSpPr>
          <p:cNvPr id="2" name="Group 1"/>
          <p:cNvGrpSpPr/>
          <p:nvPr/>
        </p:nvGrpSpPr>
        <p:grpSpPr>
          <a:xfrm>
            <a:off x="721048" y="805764"/>
            <a:ext cx="7560840" cy="648072"/>
            <a:chOff x="755576" y="1700808"/>
            <a:chExt cx="7560840" cy="648072"/>
          </a:xfrm>
        </p:grpSpPr>
        <p:sp>
          <p:nvSpPr>
            <p:cNvPr id="6" name="TextBox 5"/>
            <p:cNvSpPr txBox="1"/>
            <p:nvPr/>
          </p:nvSpPr>
          <p:spPr>
            <a:xfrm>
              <a:off x="755576"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Word</a:t>
              </a:r>
              <a:endParaRPr lang="en-US" b="1" u="sng" dirty="0"/>
            </a:p>
          </p:txBody>
        </p:sp>
        <p:sp>
          <p:nvSpPr>
            <p:cNvPr id="8" name="TextBox 7"/>
            <p:cNvSpPr txBox="1"/>
            <p:nvPr/>
          </p:nvSpPr>
          <p:spPr>
            <a:xfrm>
              <a:off x="1979712"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Function</a:t>
              </a:r>
              <a:endParaRPr lang="en-US" b="1" u="sng" dirty="0"/>
            </a:p>
          </p:txBody>
        </p:sp>
        <p:sp>
          <p:nvSpPr>
            <p:cNvPr id="9" name="TextBox 8"/>
            <p:cNvSpPr txBox="1"/>
            <p:nvPr/>
          </p:nvSpPr>
          <p:spPr>
            <a:xfrm>
              <a:off x="4572000" y="1700808"/>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a:t>
              </a:r>
              <a:endParaRPr lang="en-US" b="1" u="sng" dirty="0"/>
            </a:p>
          </p:txBody>
        </p:sp>
        <p:sp>
          <p:nvSpPr>
            <p:cNvPr id="10" name="TextBox 9"/>
            <p:cNvSpPr txBox="1"/>
            <p:nvPr/>
          </p:nvSpPr>
          <p:spPr>
            <a:xfrm>
              <a:off x="7164288" y="1702549"/>
              <a:ext cx="1152128" cy="646331"/>
            </a:xfrm>
            <a:prstGeom prst="rect">
              <a:avLst/>
            </a:prstGeom>
            <a:noFill/>
          </p:spPr>
          <p:txBody>
            <a:bodyPr wrap="square" lIns="0" rIns="0" rtlCol="0">
              <a:spAutoFit/>
            </a:bodyPr>
            <a:lstStyle/>
            <a:p>
              <a:r>
                <a:rPr lang="en-US" b="1" u="sng" dirty="0" smtClean="0"/>
                <a:t>Preposition</a:t>
              </a:r>
            </a:p>
            <a:p>
              <a:pPr algn="ctr"/>
              <a:r>
                <a:rPr lang="en-US" b="1" u="sng" dirty="0" smtClean="0"/>
                <a:t>Phrase Type</a:t>
              </a:r>
              <a:endParaRPr lang="en-US" b="1" u="sng" dirty="0"/>
            </a:p>
          </p:txBody>
        </p:sp>
      </p:grpSp>
      <p:cxnSp>
        <p:nvCxnSpPr>
          <p:cNvPr id="15" name="Straight Connector 14"/>
          <p:cNvCxnSpPr/>
          <p:nvPr/>
        </p:nvCxnSpPr>
        <p:spPr>
          <a:xfrm>
            <a:off x="8586192"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9752" y="2051556"/>
            <a:ext cx="432048" cy="369332"/>
          </a:xfrm>
          <a:prstGeom prst="rect">
            <a:avLst/>
          </a:prstGeom>
          <a:noFill/>
        </p:spPr>
        <p:txBody>
          <a:bodyPr wrap="square" lIns="0" rIns="0" rtlCol="0">
            <a:spAutoFit/>
          </a:bodyPr>
          <a:lstStyle/>
          <a:p>
            <a:pPr algn="ctr"/>
            <a:r>
              <a:rPr lang="en-US" dirty="0" smtClean="0"/>
              <a:t>M</a:t>
            </a:r>
            <a:endParaRPr lang="en-US" dirty="0"/>
          </a:p>
        </p:txBody>
      </p:sp>
      <p:sp>
        <p:nvSpPr>
          <p:cNvPr id="20" name="TextBox 19"/>
          <p:cNvSpPr txBox="1"/>
          <p:nvPr/>
        </p:nvSpPr>
        <p:spPr>
          <a:xfrm>
            <a:off x="3419872" y="2051556"/>
            <a:ext cx="3456384" cy="369332"/>
          </a:xfrm>
          <a:prstGeom prst="rect">
            <a:avLst/>
          </a:prstGeom>
          <a:noFill/>
        </p:spPr>
        <p:txBody>
          <a:bodyPr wrap="square" lIns="0" rIns="0" rtlCol="0">
            <a:spAutoFit/>
          </a:bodyPr>
          <a:lstStyle/>
          <a:p>
            <a:pPr algn="ctr"/>
            <a:r>
              <a:rPr lang="en-US" dirty="0"/>
              <a:t>i</a:t>
            </a:r>
            <a:r>
              <a:rPr lang="en-US" dirty="0" smtClean="0"/>
              <a:t>s flying to Paris</a:t>
            </a:r>
            <a:endParaRPr lang="en-US" dirty="0"/>
          </a:p>
        </p:txBody>
      </p:sp>
      <p:sp>
        <p:nvSpPr>
          <p:cNvPr id="21" name="TextBox 20"/>
          <p:cNvSpPr txBox="1"/>
          <p:nvPr/>
        </p:nvSpPr>
        <p:spPr>
          <a:xfrm>
            <a:off x="7273007" y="2070141"/>
            <a:ext cx="936104" cy="369332"/>
          </a:xfrm>
          <a:prstGeom prst="rect">
            <a:avLst/>
          </a:prstGeom>
          <a:noFill/>
        </p:spPr>
        <p:txBody>
          <a:bodyPr wrap="square" lIns="0" rIns="0" rtlCol="0">
            <a:spAutoFit/>
          </a:bodyPr>
          <a:lstStyle/>
          <a:p>
            <a:pPr algn="ctr"/>
            <a:r>
              <a:rPr lang="en-US" dirty="0" smtClean="0"/>
              <a:t>V - N</a:t>
            </a:r>
            <a:endParaRPr lang="en-US" dirty="0"/>
          </a:p>
        </p:txBody>
      </p:sp>
      <p:cxnSp>
        <p:nvCxnSpPr>
          <p:cNvPr id="12" name="Straight Connector 11"/>
          <p:cNvCxnSpPr/>
          <p:nvPr/>
        </p:nvCxnSpPr>
        <p:spPr>
          <a:xfrm>
            <a:off x="194369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2381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425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3534" y="1484784"/>
            <a:ext cx="0" cy="4520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3534" y="206084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3534" y="23488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3534" y="26369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3534" y="292494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3534" y="350100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3534" y="37890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3534" y="407707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3534" y="436510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3534" y="465313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3534" y="50131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3534" y="177281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3534" y="1484784"/>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139952" y="3495663"/>
            <a:ext cx="900086" cy="369332"/>
          </a:xfrm>
          <a:prstGeom prst="rect">
            <a:avLst/>
          </a:prstGeom>
          <a:noFill/>
        </p:spPr>
        <p:txBody>
          <a:bodyPr wrap="square" lIns="0" rIns="0" rtlCol="0">
            <a:spAutoFit/>
          </a:bodyPr>
          <a:lstStyle/>
          <a:p>
            <a:r>
              <a:rPr lang="en-US" b="1" dirty="0" smtClean="0">
                <a:solidFill>
                  <a:srgbClr val="00B050"/>
                </a:solidFill>
              </a:rPr>
              <a:t>right </a:t>
            </a:r>
            <a:r>
              <a:rPr lang="en-US" b="1" baseline="-25000" dirty="0" smtClean="0">
                <a:solidFill>
                  <a:srgbClr val="00B050"/>
                </a:solidFill>
              </a:rPr>
              <a:t>v</a:t>
            </a:r>
            <a:endParaRPr lang="en-US" b="1" baseline="-25000" dirty="0">
              <a:solidFill>
                <a:srgbClr val="00B050"/>
              </a:solidFill>
            </a:endParaRPr>
          </a:p>
        </p:txBody>
      </p:sp>
      <p:cxnSp>
        <p:nvCxnSpPr>
          <p:cNvPr id="63" name="Straight Connector 62"/>
          <p:cNvCxnSpPr/>
          <p:nvPr/>
        </p:nvCxnSpPr>
        <p:spPr>
          <a:xfrm>
            <a:off x="505024" y="5301208"/>
            <a:ext cx="808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1296" y="558924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21296" y="5949280"/>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7" name="TextBox 66"/>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cxnSp>
        <p:nvCxnSpPr>
          <p:cNvPr id="82" name="Straight Connector 81"/>
          <p:cNvCxnSpPr/>
          <p:nvPr/>
        </p:nvCxnSpPr>
        <p:spPr>
          <a:xfrm>
            <a:off x="539552" y="321297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55576" y="2924944"/>
            <a:ext cx="864096" cy="369332"/>
          </a:xfrm>
          <a:prstGeom prst="rect">
            <a:avLst/>
          </a:prstGeom>
          <a:noFill/>
        </p:spPr>
        <p:txBody>
          <a:bodyPr wrap="square" lIns="0" rIns="0" rtlCol="0">
            <a:spAutoFit/>
          </a:bodyPr>
          <a:lstStyle/>
          <a:p>
            <a:pPr algn="ctr"/>
            <a:r>
              <a:rPr lang="en-US" dirty="0" smtClean="0"/>
              <a:t>to</a:t>
            </a:r>
            <a:endParaRPr lang="en-US" dirty="0"/>
          </a:p>
        </p:txBody>
      </p:sp>
      <p:sp>
        <p:nvSpPr>
          <p:cNvPr id="84" name="TextBox 83"/>
          <p:cNvSpPr txBox="1"/>
          <p:nvPr/>
        </p:nvSpPr>
        <p:spPr>
          <a:xfrm>
            <a:off x="2339752" y="2924944"/>
            <a:ext cx="432048" cy="369332"/>
          </a:xfrm>
          <a:prstGeom prst="rect">
            <a:avLst/>
          </a:prstGeom>
          <a:noFill/>
        </p:spPr>
        <p:txBody>
          <a:bodyPr wrap="square" lIns="0" rIns="0" rtlCol="0">
            <a:spAutoFit/>
          </a:bodyPr>
          <a:lstStyle/>
          <a:p>
            <a:pPr algn="ctr"/>
            <a:r>
              <a:rPr lang="en-US" dirty="0" err="1" smtClean="0"/>
              <a:t>inf</a:t>
            </a:r>
            <a:endParaRPr lang="en-US" dirty="0"/>
          </a:p>
        </p:txBody>
      </p:sp>
      <p:sp>
        <p:nvSpPr>
          <p:cNvPr id="85" name="TextBox 84"/>
          <p:cNvSpPr txBox="1"/>
          <p:nvPr/>
        </p:nvSpPr>
        <p:spPr>
          <a:xfrm>
            <a:off x="3851920" y="2924944"/>
            <a:ext cx="2664296" cy="369332"/>
          </a:xfrm>
          <a:prstGeom prst="rect">
            <a:avLst/>
          </a:prstGeom>
          <a:noFill/>
        </p:spPr>
        <p:txBody>
          <a:bodyPr wrap="square" lIns="0" rIns="0" rtlCol="0">
            <a:spAutoFit/>
          </a:bodyPr>
          <a:lstStyle/>
          <a:p>
            <a:pPr algn="ctr"/>
            <a:r>
              <a:rPr lang="en-US" dirty="0"/>
              <a:t>l</a:t>
            </a:r>
            <a:r>
              <a:rPr lang="en-US" dirty="0" smtClean="0"/>
              <a:t>ikes to eat</a:t>
            </a:r>
            <a:endParaRPr lang="en-US" dirty="0"/>
          </a:p>
        </p:txBody>
      </p:sp>
      <p:sp>
        <p:nvSpPr>
          <p:cNvPr id="92" name="TextBox 91"/>
          <p:cNvSpPr txBox="1"/>
          <p:nvPr/>
        </p:nvSpPr>
        <p:spPr>
          <a:xfrm>
            <a:off x="827584" y="3779748"/>
            <a:ext cx="936104" cy="369332"/>
          </a:xfrm>
          <a:prstGeom prst="rect">
            <a:avLst/>
          </a:prstGeom>
          <a:noFill/>
        </p:spPr>
        <p:txBody>
          <a:bodyPr wrap="square" lIns="0" rIns="0" rtlCol="0">
            <a:spAutoFit/>
          </a:bodyPr>
          <a:lstStyle/>
          <a:p>
            <a:pPr algn="ctr"/>
            <a:r>
              <a:rPr lang="en-US" dirty="0" smtClean="0"/>
              <a:t>up</a:t>
            </a:r>
            <a:endParaRPr lang="en-US" dirty="0"/>
          </a:p>
        </p:txBody>
      </p:sp>
      <p:sp>
        <p:nvSpPr>
          <p:cNvPr id="93" name="TextBox 92"/>
          <p:cNvSpPr txBox="1"/>
          <p:nvPr/>
        </p:nvSpPr>
        <p:spPr>
          <a:xfrm>
            <a:off x="2267744" y="3779748"/>
            <a:ext cx="432048" cy="369332"/>
          </a:xfrm>
          <a:prstGeom prst="rect">
            <a:avLst/>
          </a:prstGeom>
          <a:noFill/>
        </p:spPr>
        <p:txBody>
          <a:bodyPr wrap="square" lIns="0" rIns="0" rtlCol="0">
            <a:spAutoFit/>
          </a:bodyPr>
          <a:lstStyle/>
          <a:p>
            <a:pPr algn="ctr"/>
            <a:r>
              <a:rPr lang="en-US" dirty="0" err="1" smtClean="0"/>
              <a:t>phV</a:t>
            </a:r>
            <a:endParaRPr lang="en-US" dirty="0"/>
          </a:p>
        </p:txBody>
      </p:sp>
      <p:sp>
        <p:nvSpPr>
          <p:cNvPr id="94" name="TextBox 93"/>
          <p:cNvSpPr txBox="1"/>
          <p:nvPr/>
        </p:nvSpPr>
        <p:spPr>
          <a:xfrm>
            <a:off x="3707904" y="3779748"/>
            <a:ext cx="2664296" cy="369332"/>
          </a:xfrm>
          <a:prstGeom prst="rect">
            <a:avLst/>
          </a:prstGeom>
          <a:noFill/>
        </p:spPr>
        <p:txBody>
          <a:bodyPr wrap="square" lIns="0" rIns="0" rtlCol="0">
            <a:spAutoFit/>
          </a:bodyPr>
          <a:lstStyle/>
          <a:p>
            <a:pPr algn="ctr"/>
            <a:r>
              <a:rPr lang="en-US" dirty="0"/>
              <a:t>w</a:t>
            </a:r>
            <a:r>
              <a:rPr lang="en-US" dirty="0" smtClean="0"/>
              <a:t>alked up to the clerk</a:t>
            </a:r>
            <a:endParaRPr lang="en-US" dirty="0"/>
          </a:p>
        </p:txBody>
      </p:sp>
      <p:sp>
        <p:nvSpPr>
          <p:cNvPr id="97" name="TextBox 96"/>
          <p:cNvSpPr txBox="1"/>
          <p:nvPr/>
        </p:nvSpPr>
        <p:spPr>
          <a:xfrm>
            <a:off x="7380312" y="3779748"/>
            <a:ext cx="936104" cy="369332"/>
          </a:xfrm>
          <a:prstGeom prst="rect">
            <a:avLst/>
          </a:prstGeom>
          <a:noFill/>
        </p:spPr>
        <p:txBody>
          <a:bodyPr wrap="square" lIns="0" rIns="0" rtlCol="0">
            <a:spAutoFit/>
          </a:bodyPr>
          <a:lstStyle/>
          <a:p>
            <a:pPr algn="ctr"/>
            <a:r>
              <a:rPr lang="en-US" sz="1600" dirty="0" err="1" smtClean="0"/>
              <a:t>ph</a:t>
            </a:r>
            <a:r>
              <a:rPr lang="en-US" dirty="0" err="1" smtClean="0"/>
              <a:t>V</a:t>
            </a:r>
            <a:r>
              <a:rPr lang="en-US" dirty="0" smtClean="0"/>
              <a:t> - N</a:t>
            </a:r>
            <a:endParaRPr lang="en-US" dirty="0"/>
          </a:p>
        </p:txBody>
      </p:sp>
      <p:sp>
        <p:nvSpPr>
          <p:cNvPr id="98" name="TextBox 97"/>
          <p:cNvSpPr txBox="1"/>
          <p:nvPr/>
        </p:nvSpPr>
        <p:spPr>
          <a:xfrm>
            <a:off x="971600" y="4653136"/>
            <a:ext cx="792088" cy="369332"/>
          </a:xfrm>
          <a:prstGeom prst="rect">
            <a:avLst/>
          </a:prstGeom>
          <a:noFill/>
        </p:spPr>
        <p:txBody>
          <a:bodyPr wrap="square" lIns="0" rIns="0" rtlCol="0">
            <a:spAutoFit/>
          </a:bodyPr>
          <a:lstStyle/>
          <a:p>
            <a:pPr algn="ctr"/>
            <a:r>
              <a:rPr lang="en-US" dirty="0" smtClean="0"/>
              <a:t>for</a:t>
            </a:r>
            <a:endParaRPr lang="en-US" dirty="0"/>
          </a:p>
        </p:txBody>
      </p:sp>
      <p:sp>
        <p:nvSpPr>
          <p:cNvPr id="99" name="TextBox 98"/>
          <p:cNvSpPr txBox="1"/>
          <p:nvPr/>
        </p:nvSpPr>
        <p:spPr>
          <a:xfrm>
            <a:off x="2195736" y="4643844"/>
            <a:ext cx="504056" cy="369332"/>
          </a:xfrm>
          <a:prstGeom prst="rect">
            <a:avLst/>
          </a:prstGeom>
          <a:noFill/>
        </p:spPr>
        <p:txBody>
          <a:bodyPr wrap="square" lIns="0" rIns="0" rtlCol="0">
            <a:spAutoFit/>
          </a:bodyPr>
          <a:lstStyle/>
          <a:p>
            <a:pPr algn="ctr"/>
            <a:r>
              <a:rPr lang="en-US" dirty="0" smtClean="0"/>
              <a:t>A</a:t>
            </a:r>
            <a:endParaRPr lang="en-US" dirty="0"/>
          </a:p>
        </p:txBody>
      </p:sp>
      <p:sp>
        <p:nvSpPr>
          <p:cNvPr id="100" name="TextBox 99"/>
          <p:cNvSpPr txBox="1"/>
          <p:nvPr/>
        </p:nvSpPr>
        <p:spPr>
          <a:xfrm>
            <a:off x="3851920" y="4715852"/>
            <a:ext cx="2485779" cy="369332"/>
          </a:xfrm>
          <a:prstGeom prst="rect">
            <a:avLst/>
          </a:prstGeom>
          <a:noFill/>
        </p:spPr>
        <p:txBody>
          <a:bodyPr wrap="square" lIns="0" rIns="0" rtlCol="0">
            <a:spAutoFit/>
          </a:bodyPr>
          <a:lstStyle/>
          <a:p>
            <a:pPr algn="ctr"/>
            <a:r>
              <a:rPr lang="en-GB" dirty="0"/>
              <a:t>the </a:t>
            </a:r>
            <a:r>
              <a:rPr lang="en-GB" dirty="0" smtClean="0"/>
              <a:t>reason </a:t>
            </a:r>
            <a:r>
              <a:rPr lang="en-GB" dirty="0"/>
              <a:t>for </a:t>
            </a:r>
            <a:r>
              <a:rPr lang="en-GB" dirty="0" smtClean="0"/>
              <a:t>building</a:t>
            </a:r>
            <a:endParaRPr lang="en-US" dirty="0"/>
          </a:p>
        </p:txBody>
      </p:sp>
      <p:sp>
        <p:nvSpPr>
          <p:cNvPr id="101" name="TextBox 100"/>
          <p:cNvSpPr txBox="1"/>
          <p:nvPr/>
        </p:nvSpPr>
        <p:spPr>
          <a:xfrm>
            <a:off x="7380312" y="4715852"/>
            <a:ext cx="936104" cy="369332"/>
          </a:xfrm>
          <a:prstGeom prst="rect">
            <a:avLst/>
          </a:prstGeom>
          <a:noFill/>
        </p:spPr>
        <p:txBody>
          <a:bodyPr wrap="square" lIns="0" rIns="0" rtlCol="0">
            <a:spAutoFit/>
          </a:bodyPr>
          <a:lstStyle/>
          <a:p>
            <a:pPr algn="ctr"/>
            <a:r>
              <a:rPr lang="en-US" dirty="0" smtClean="0"/>
              <a:t>N - </a:t>
            </a:r>
            <a:r>
              <a:rPr lang="en-US" dirty="0" err="1" smtClean="0"/>
              <a:t>V</a:t>
            </a:r>
            <a:r>
              <a:rPr lang="en-US" sz="1600" dirty="0" err="1" smtClean="0"/>
              <a:t>part</a:t>
            </a:r>
            <a:endParaRPr lang="en-US" sz="1600" dirty="0"/>
          </a:p>
        </p:txBody>
      </p:sp>
      <p:sp>
        <p:nvSpPr>
          <p:cNvPr id="50" name="TextBox 49"/>
          <p:cNvSpPr txBox="1"/>
          <p:nvPr/>
        </p:nvSpPr>
        <p:spPr>
          <a:xfrm>
            <a:off x="899592" y="5589240"/>
            <a:ext cx="792088" cy="369332"/>
          </a:xfrm>
          <a:prstGeom prst="rect">
            <a:avLst/>
          </a:prstGeom>
          <a:noFill/>
        </p:spPr>
        <p:txBody>
          <a:bodyPr wrap="square" lIns="0" rIns="0" rtlCol="0">
            <a:spAutoFit/>
          </a:bodyPr>
          <a:lstStyle/>
          <a:p>
            <a:pPr algn="ctr"/>
            <a:r>
              <a:rPr lang="en-US" dirty="0" smtClean="0"/>
              <a:t>by</a:t>
            </a:r>
            <a:endParaRPr lang="en-US" dirty="0"/>
          </a:p>
        </p:txBody>
      </p:sp>
      <p:sp>
        <p:nvSpPr>
          <p:cNvPr id="51" name="TextBox 50"/>
          <p:cNvSpPr txBox="1"/>
          <p:nvPr/>
        </p:nvSpPr>
        <p:spPr>
          <a:xfrm>
            <a:off x="2123728" y="5589240"/>
            <a:ext cx="792088" cy="369332"/>
          </a:xfrm>
          <a:prstGeom prst="rect">
            <a:avLst/>
          </a:prstGeom>
          <a:noFill/>
        </p:spPr>
        <p:txBody>
          <a:bodyPr wrap="square" lIns="0" rIns="0" rtlCol="0">
            <a:spAutoFit/>
          </a:bodyPr>
          <a:lstStyle/>
          <a:p>
            <a:pPr algn="ctr"/>
            <a:r>
              <a:rPr lang="en-US" dirty="0" smtClean="0"/>
              <a:t>A</a:t>
            </a:r>
            <a:endParaRPr lang="en-US" dirty="0"/>
          </a:p>
        </p:txBody>
      </p:sp>
      <p:sp>
        <p:nvSpPr>
          <p:cNvPr id="54" name="TextBox 53"/>
          <p:cNvSpPr txBox="1"/>
          <p:nvPr/>
        </p:nvSpPr>
        <p:spPr>
          <a:xfrm>
            <a:off x="3419872" y="5651956"/>
            <a:ext cx="3312368" cy="369332"/>
          </a:xfrm>
          <a:prstGeom prst="rect">
            <a:avLst/>
          </a:prstGeom>
          <a:noFill/>
        </p:spPr>
        <p:txBody>
          <a:bodyPr wrap="square" lIns="0" rIns="0" rtlCol="0">
            <a:spAutoFit/>
          </a:bodyPr>
          <a:lstStyle/>
          <a:p>
            <a:pPr algn="ctr"/>
            <a:r>
              <a:rPr lang="en-US" dirty="0"/>
              <a:t>i</a:t>
            </a:r>
            <a:r>
              <a:rPr lang="en-US" dirty="0" smtClean="0"/>
              <a:t>s earning money by working</a:t>
            </a:r>
            <a:endParaRPr lang="en-US" dirty="0"/>
          </a:p>
        </p:txBody>
      </p:sp>
      <p:sp>
        <p:nvSpPr>
          <p:cNvPr id="55" name="TextBox 54"/>
          <p:cNvSpPr txBox="1"/>
          <p:nvPr/>
        </p:nvSpPr>
        <p:spPr>
          <a:xfrm>
            <a:off x="7308304" y="5651956"/>
            <a:ext cx="936104" cy="369332"/>
          </a:xfrm>
          <a:prstGeom prst="rect">
            <a:avLst/>
          </a:prstGeom>
          <a:noFill/>
        </p:spPr>
        <p:txBody>
          <a:bodyPr wrap="square" lIns="0" rIns="0" rtlCol="0">
            <a:spAutoFit/>
          </a:bodyPr>
          <a:lstStyle/>
          <a:p>
            <a:pPr algn="ctr"/>
            <a:r>
              <a:rPr lang="en-US" dirty="0" err="1" smtClean="0"/>
              <a:t>Vn</a:t>
            </a:r>
            <a:r>
              <a:rPr lang="en-US" dirty="0" smtClean="0"/>
              <a:t> - V</a:t>
            </a:r>
            <a:endParaRPr lang="en-US" dirty="0"/>
          </a:p>
        </p:txBody>
      </p:sp>
      <p:sp>
        <p:nvSpPr>
          <p:cNvPr id="56" name="TextBox 55"/>
          <p:cNvSpPr txBox="1"/>
          <p:nvPr/>
        </p:nvSpPr>
        <p:spPr>
          <a:xfrm>
            <a:off x="2771800" y="476672"/>
            <a:ext cx="3637111" cy="369332"/>
          </a:xfrm>
          <a:prstGeom prst="rect">
            <a:avLst/>
          </a:prstGeom>
          <a:noFill/>
        </p:spPr>
        <p:txBody>
          <a:bodyPr wrap="square" rtlCol="0">
            <a:spAutoFit/>
          </a:bodyPr>
          <a:lstStyle/>
          <a:p>
            <a:r>
              <a:rPr lang="en-US" b="1" dirty="0" smtClean="0"/>
              <a:t>Stage 5 – Rare Phrases &amp; Lookalikes</a:t>
            </a:r>
            <a:endParaRPr lang="en-US" b="1" dirty="0"/>
          </a:p>
        </p:txBody>
      </p:sp>
    </p:spTree>
    <p:custDataLst>
      <p:tags r:id="rId1"/>
    </p:custDataLst>
    <p:extLst>
      <p:ext uri="{BB962C8B-B14F-4D97-AF65-F5344CB8AC3E}">
        <p14:creationId xmlns="" xmlns:p14="http://schemas.microsoft.com/office/powerpoint/2010/main" val="32395617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2000"/>
                                        <p:tgtEl>
                                          <p:spTgt spid="83"/>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2000"/>
                                        <p:tgtEl>
                                          <p:spTgt spid="85"/>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2000"/>
                                        <p:tgtEl>
                                          <p:spTgt spid="84"/>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2000"/>
                                        <p:tgtEl>
                                          <p:spTgt spid="92"/>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2000"/>
                                        <p:tgtEl>
                                          <p:spTgt spid="94"/>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2000"/>
                                        <p:tgtEl>
                                          <p:spTgt spid="93"/>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2000"/>
                                        <p:tgtEl>
                                          <p:spTgt spid="97"/>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2000"/>
                                        <p:tgtEl>
                                          <p:spTgt spid="98"/>
                                        </p:tgtEl>
                                      </p:cBhvr>
                                    </p:animEffect>
                                  </p:childTnLst>
                                </p:cTn>
                              </p:par>
                            </p:childTnLst>
                          </p:cTn>
                        </p:par>
                        <p:par>
                          <p:cTn id="52" fill="hold">
                            <p:stCondLst>
                              <p:cond delay="24000"/>
                            </p:stCondLst>
                            <p:childTnLst>
                              <p:par>
                                <p:cTn id="53" presetID="10" presetClass="entr" presetSubtype="0" fill="hold" grpId="0"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2000"/>
                                        <p:tgtEl>
                                          <p:spTgt spid="100"/>
                                        </p:tgtEl>
                                      </p:cBhvr>
                                    </p:animEffect>
                                  </p:childTnLst>
                                </p:cTn>
                              </p:par>
                            </p:childTnLst>
                          </p:cTn>
                        </p:par>
                        <p:par>
                          <p:cTn id="56" fill="hold">
                            <p:stCondLst>
                              <p:cond delay="26000"/>
                            </p:stCondLst>
                            <p:childTnLst>
                              <p:par>
                                <p:cTn id="57" presetID="10" presetClass="entr" presetSubtype="0" fill="hold" grpId="0" nodeType="after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fade">
                                      <p:cBhvr>
                                        <p:cTn id="59" dur="2000"/>
                                        <p:tgtEl>
                                          <p:spTgt spid="99"/>
                                        </p:tgtEl>
                                      </p:cBhvr>
                                    </p:animEffect>
                                  </p:childTnLst>
                                </p:cTn>
                              </p:par>
                            </p:childTnLst>
                          </p:cTn>
                        </p:par>
                        <p:par>
                          <p:cTn id="60" fill="hold">
                            <p:stCondLst>
                              <p:cond delay="28000"/>
                            </p:stCondLst>
                            <p:childTnLst>
                              <p:par>
                                <p:cTn id="61" presetID="10" presetClass="entr" presetSubtype="0"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2000"/>
                                        <p:tgtEl>
                                          <p:spTgt spid="101"/>
                                        </p:tgtEl>
                                      </p:cBhvr>
                                    </p:animEffect>
                                  </p:childTnLst>
                                </p:cTn>
                              </p:par>
                            </p:childTnLst>
                          </p:cTn>
                        </p:par>
                        <p:par>
                          <p:cTn id="64" fill="hold">
                            <p:stCondLst>
                              <p:cond delay="30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2000"/>
                                        <p:tgtEl>
                                          <p:spTgt spid="50"/>
                                        </p:tgtEl>
                                      </p:cBhvr>
                                    </p:animEffect>
                                  </p:childTnLst>
                                </p:cTn>
                              </p:par>
                            </p:childTnLst>
                          </p:cTn>
                        </p:par>
                        <p:par>
                          <p:cTn id="68" fill="hold">
                            <p:stCondLst>
                              <p:cond delay="32000"/>
                            </p:stCondLst>
                            <p:childTnLst>
                              <p:par>
                                <p:cTn id="69" presetID="10"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2000"/>
                                        <p:tgtEl>
                                          <p:spTgt spid="51"/>
                                        </p:tgtEl>
                                      </p:cBhvr>
                                    </p:animEffect>
                                  </p:childTnLst>
                                </p:cTn>
                              </p:par>
                            </p:childTnLst>
                          </p:cTn>
                        </p:par>
                        <p:par>
                          <p:cTn id="72" fill="hold">
                            <p:stCondLst>
                              <p:cond delay="34000"/>
                            </p:stCondLst>
                            <p:childTnLst>
                              <p:par>
                                <p:cTn id="73" presetID="10" presetClass="entr" presetSubtype="0"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2000"/>
                                        <p:tgtEl>
                                          <p:spTgt spid="54"/>
                                        </p:tgtEl>
                                      </p:cBhvr>
                                    </p:animEffect>
                                  </p:childTnLst>
                                </p:cTn>
                              </p:par>
                            </p:childTnLst>
                          </p:cTn>
                        </p:par>
                        <p:par>
                          <p:cTn id="76" fill="hold">
                            <p:stCondLst>
                              <p:cond delay="36000"/>
                            </p:stCondLst>
                            <p:childTnLst>
                              <p:par>
                                <p:cTn id="77" presetID="10"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2000"/>
                                        <p:tgtEl>
                                          <p:spTgt spid="55"/>
                                        </p:tgtEl>
                                      </p:cBhvr>
                                    </p:animEffect>
                                  </p:childTnLst>
                                </p:cTn>
                              </p:par>
                            </p:childTnLst>
                          </p:cTn>
                        </p:par>
                        <p:par>
                          <p:cTn id="80" fill="hold">
                            <p:stCondLst>
                              <p:cond delay="38000"/>
                            </p:stCondLst>
                            <p:childTnLst>
                              <p:par>
                                <p:cTn id="81" presetID="10"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1" grpId="0"/>
      <p:bldP spid="58" grpId="0"/>
      <p:bldP spid="83" grpId="0"/>
      <p:bldP spid="84" grpId="0"/>
      <p:bldP spid="85" grpId="0"/>
      <p:bldP spid="92" grpId="0"/>
      <p:bldP spid="93" grpId="0"/>
      <p:bldP spid="94" grpId="0"/>
      <p:bldP spid="97" grpId="0"/>
      <p:bldP spid="98" grpId="0"/>
      <p:bldP spid="99" grpId="0"/>
      <p:bldP spid="100" grpId="0"/>
      <p:bldP spid="101" grpId="0"/>
      <p:bldP spid="50" grpId="0"/>
      <p:bldP spid="51" grpId="0"/>
      <p:bldP spid="54"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7089618" y="5155943"/>
            <a:ext cx="272334" cy="25864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1272581" y="5109923"/>
            <a:ext cx="1152128" cy="1076868"/>
          </a:xfrm>
          <a:prstGeom prst="rect">
            <a:avLst/>
          </a:prstGeom>
        </p:spPr>
      </p:pic>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2" name="TextBox 1"/>
          <p:cNvSpPr txBox="1"/>
          <p:nvPr/>
        </p:nvSpPr>
        <p:spPr>
          <a:xfrm>
            <a:off x="2771800" y="620688"/>
            <a:ext cx="3600400" cy="369332"/>
          </a:xfrm>
          <a:prstGeom prst="rect">
            <a:avLst/>
          </a:prstGeom>
          <a:noFill/>
        </p:spPr>
        <p:txBody>
          <a:bodyPr wrap="square" rtlCol="0">
            <a:spAutoFit/>
          </a:bodyPr>
          <a:lstStyle/>
          <a:p>
            <a:r>
              <a:rPr lang="en-US" b="1" dirty="0" smtClean="0"/>
              <a:t>Preposition vs Phrasal Verb Particle</a:t>
            </a:r>
            <a:endParaRPr lang="en-US" b="1" dirty="0"/>
          </a:p>
        </p:txBody>
      </p:sp>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a:off x="7092280" y="778246"/>
            <a:ext cx="913156" cy="1121010"/>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55576" y="1115725"/>
            <a:ext cx="1100425" cy="1567061"/>
          </a:xfrm>
          <a:prstGeom prst="rect">
            <a:avLst/>
          </a:prstGeom>
        </p:spPr>
      </p:pic>
      <p:sp>
        <p:nvSpPr>
          <p:cNvPr id="8" name="TextBox 7"/>
          <p:cNvSpPr txBox="1"/>
          <p:nvPr/>
        </p:nvSpPr>
        <p:spPr>
          <a:xfrm>
            <a:off x="2991870" y="2271543"/>
            <a:ext cx="3380330" cy="461665"/>
          </a:xfrm>
          <a:prstGeom prst="rect">
            <a:avLst/>
          </a:prstGeom>
          <a:noFill/>
        </p:spPr>
        <p:txBody>
          <a:bodyPr wrap="square" rtlCol="0">
            <a:spAutoFit/>
          </a:bodyPr>
          <a:lstStyle/>
          <a:p>
            <a:r>
              <a:rPr lang="en-US" sz="2400" dirty="0" smtClean="0">
                <a:latin typeface="Cambria" panose="02040503050406030204" pitchFamily="18" charset="0"/>
              </a:rPr>
              <a:t>Please, turn on the light.</a:t>
            </a:r>
            <a:endParaRPr lang="en-US" sz="2400" dirty="0">
              <a:latin typeface="Cambria" panose="02040503050406030204" pitchFamily="18" charset="0"/>
            </a:endParaRPr>
          </a:p>
        </p:txBody>
      </p:sp>
      <p:sp>
        <p:nvSpPr>
          <p:cNvPr id="9" name="TextBox 8"/>
          <p:cNvSpPr txBox="1"/>
          <p:nvPr/>
        </p:nvSpPr>
        <p:spPr>
          <a:xfrm>
            <a:off x="3448173" y="1392067"/>
            <a:ext cx="2268252" cy="369332"/>
          </a:xfrm>
          <a:prstGeom prst="rect">
            <a:avLst/>
          </a:prstGeom>
          <a:noFill/>
        </p:spPr>
        <p:txBody>
          <a:bodyPr wrap="square" rtlCol="0">
            <a:spAutoFit/>
          </a:bodyPr>
          <a:lstStyle/>
          <a:p>
            <a:r>
              <a:rPr lang="en-US" dirty="0" smtClean="0"/>
              <a:t>Phrasal verb particle</a:t>
            </a:r>
            <a:endParaRPr lang="en-US" dirty="0"/>
          </a:p>
        </p:txBody>
      </p:sp>
      <p:cxnSp>
        <p:nvCxnSpPr>
          <p:cNvPr id="11" name="Straight Connector 10"/>
          <p:cNvCxnSpPr/>
          <p:nvPr/>
        </p:nvCxnSpPr>
        <p:spPr>
          <a:xfrm>
            <a:off x="1413801" y="3356992"/>
            <a:ext cx="60385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p:cNvCxnSpPr>
          <p:nvPr/>
        </p:nvCxnSpPr>
        <p:spPr>
          <a:xfrm>
            <a:off x="4582299" y="1761399"/>
            <a:ext cx="205725" cy="5921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75519" y="4158884"/>
            <a:ext cx="5429917" cy="461665"/>
          </a:xfrm>
          <a:prstGeom prst="rect">
            <a:avLst/>
          </a:prstGeom>
          <a:noFill/>
        </p:spPr>
        <p:txBody>
          <a:bodyPr wrap="square" rtlCol="0">
            <a:spAutoFit/>
          </a:bodyPr>
          <a:lstStyle/>
          <a:p>
            <a:r>
              <a:rPr lang="en-US" dirty="0" smtClean="0">
                <a:latin typeface="Cambria" panose="02040503050406030204" pitchFamily="18" charset="0"/>
              </a:rPr>
              <a:t>Please, crawl down there and</a:t>
            </a:r>
            <a:r>
              <a:rPr lang="en-US" sz="2400" dirty="0" smtClean="0">
                <a:latin typeface="Cambria" panose="02040503050406030204" pitchFamily="18" charset="0"/>
              </a:rPr>
              <a:t> turn on the light.</a:t>
            </a:r>
            <a:endParaRPr lang="en-US" sz="2400" dirty="0">
              <a:latin typeface="Cambria" panose="02040503050406030204" pitchFamily="18" charset="0"/>
            </a:endParaRPr>
          </a:p>
        </p:txBody>
      </p:sp>
      <p:sp>
        <p:nvSpPr>
          <p:cNvPr id="15" name="TextBox 14"/>
          <p:cNvSpPr txBox="1"/>
          <p:nvPr/>
        </p:nvSpPr>
        <p:spPr>
          <a:xfrm>
            <a:off x="5382090" y="3405563"/>
            <a:ext cx="1278142" cy="369332"/>
          </a:xfrm>
          <a:prstGeom prst="rect">
            <a:avLst/>
          </a:prstGeom>
          <a:noFill/>
        </p:spPr>
        <p:txBody>
          <a:bodyPr wrap="square" rtlCol="0">
            <a:spAutoFit/>
          </a:bodyPr>
          <a:lstStyle/>
          <a:p>
            <a:r>
              <a:rPr lang="en-US" dirty="0" smtClean="0"/>
              <a:t>Preposition</a:t>
            </a:r>
            <a:endParaRPr lang="en-US" dirty="0"/>
          </a:p>
        </p:txBody>
      </p:sp>
      <p:cxnSp>
        <p:nvCxnSpPr>
          <p:cNvPr id="16" name="Straight Arrow Connector 15"/>
          <p:cNvCxnSpPr>
            <a:stCxn id="15" idx="2"/>
          </p:cNvCxnSpPr>
          <p:nvPr/>
        </p:nvCxnSpPr>
        <p:spPr>
          <a:xfrm>
            <a:off x="6021161" y="3774895"/>
            <a:ext cx="279031" cy="5897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60471" y="5511315"/>
            <a:ext cx="4068306" cy="3509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487140" y="5165326"/>
            <a:ext cx="4301410" cy="3079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390818" y="4847234"/>
            <a:ext cx="342752" cy="278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788550" y="4734636"/>
            <a:ext cx="432048" cy="294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7128777" y="5511315"/>
            <a:ext cx="701742" cy="493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7786171" y="5497643"/>
            <a:ext cx="590699" cy="437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516170" y="4945110"/>
            <a:ext cx="1160286" cy="114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96727" y="5297383"/>
            <a:ext cx="1160286" cy="114105"/>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380407" y="4756784"/>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65335" y="4881862"/>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3728180">
            <a:off x="2126196" y="4858145"/>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88926" y="4928268"/>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694053" y="5021310"/>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939857" y="4892950"/>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597450" y="4965907"/>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3088351">
            <a:off x="3316447" y="4917567"/>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34280" y="4991819"/>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15616" y="4069759"/>
            <a:ext cx="1140826" cy="461665"/>
          </a:xfrm>
          <a:prstGeom prst="rect">
            <a:avLst/>
          </a:prstGeom>
          <a:noFill/>
        </p:spPr>
        <p:txBody>
          <a:bodyPr wrap="square" rtlCol="0">
            <a:spAutoFit/>
          </a:bodyPr>
          <a:lstStyle/>
          <a:p>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Smoke in the </a:t>
            </a:r>
          </a:p>
          <a:p>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hallway/ aisle</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8" name="Straight Arrow Connector 17"/>
          <p:cNvCxnSpPr/>
          <p:nvPr/>
        </p:nvCxnSpPr>
        <p:spPr>
          <a:xfrm>
            <a:off x="2129666" y="4365104"/>
            <a:ext cx="445854" cy="4821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53657" y="5104466"/>
            <a:ext cx="472303" cy="499938"/>
          </a:xfrm>
          <a:prstGeom prst="rect">
            <a:avLst/>
          </a:prstGeom>
        </p:spPr>
      </p:pic>
      <p:sp>
        <p:nvSpPr>
          <p:cNvPr id="43" name="TextBox 42"/>
          <p:cNvSpPr txBox="1"/>
          <p:nvPr/>
        </p:nvSpPr>
        <p:spPr>
          <a:xfrm>
            <a:off x="6464107" y="4684795"/>
            <a:ext cx="486166" cy="246221"/>
          </a:xfrm>
          <a:prstGeom prst="rect">
            <a:avLst/>
          </a:prstGeom>
          <a:noFill/>
          <a:ln>
            <a:noFill/>
          </a:ln>
        </p:spPr>
        <p:txBody>
          <a:bodyPr wrap="square" lIns="0" tIns="0" rIns="0" bIns="0" rtlCol="0">
            <a:spAutoFit/>
          </a:bodyPr>
          <a:lstStyle/>
          <a:p>
            <a:r>
              <a:rPr lang="en-US" sz="1600" dirty="0" smtClean="0"/>
              <a:t>exit</a:t>
            </a:r>
            <a:endParaRPr lang="en-US" sz="1600" dirty="0"/>
          </a:p>
        </p:txBody>
      </p:sp>
      <p:sp>
        <p:nvSpPr>
          <p:cNvPr id="44" name="TextBox 43"/>
          <p:cNvSpPr txBox="1"/>
          <p:nvPr/>
        </p:nvSpPr>
        <p:spPr>
          <a:xfrm>
            <a:off x="7762353" y="5688077"/>
            <a:ext cx="486166" cy="246221"/>
          </a:xfrm>
          <a:prstGeom prst="rect">
            <a:avLst/>
          </a:prstGeom>
          <a:noFill/>
          <a:ln>
            <a:noFill/>
          </a:ln>
        </p:spPr>
        <p:txBody>
          <a:bodyPr wrap="square" lIns="0" tIns="0" rIns="0" bIns="0" rtlCol="0">
            <a:spAutoFit/>
          </a:bodyPr>
          <a:lstStyle/>
          <a:p>
            <a:r>
              <a:rPr lang="en-US" sz="1600" dirty="0" smtClean="0"/>
              <a:t>exit</a:t>
            </a:r>
            <a:endParaRPr lang="en-US" sz="1600" dirty="0"/>
          </a:p>
        </p:txBody>
      </p:sp>
      <p:sp>
        <p:nvSpPr>
          <p:cNvPr id="45" name="TextBox 44"/>
          <p:cNvSpPr txBox="1"/>
          <p:nvPr/>
        </p:nvSpPr>
        <p:spPr>
          <a:xfrm>
            <a:off x="8221886" y="5021310"/>
            <a:ext cx="670593" cy="246221"/>
          </a:xfrm>
          <a:prstGeom prst="rect">
            <a:avLst/>
          </a:prstGeom>
          <a:noFill/>
          <a:ln>
            <a:noFill/>
          </a:ln>
        </p:spPr>
        <p:txBody>
          <a:bodyPr wrap="square" lIns="0" tIns="0" rIns="0" bIns="0" rtlCol="0">
            <a:spAutoFit/>
          </a:bodyPr>
          <a:lstStyle/>
          <a:p>
            <a:r>
              <a:rPr lang="en-US" sz="1600" dirty="0"/>
              <a:t>n</a:t>
            </a:r>
            <a:r>
              <a:rPr lang="en-US" sz="1600" dirty="0" smtClean="0"/>
              <a:t>o exit</a:t>
            </a:r>
            <a:endParaRPr lang="en-US" sz="1600" dirty="0"/>
          </a:p>
        </p:txBody>
      </p:sp>
      <p:sp>
        <p:nvSpPr>
          <p:cNvPr id="46" name="Oval 45"/>
          <p:cNvSpPr/>
          <p:nvPr/>
        </p:nvSpPr>
        <p:spPr>
          <a:xfrm rot="6976839">
            <a:off x="4974853" y="4794056"/>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268779" y="4853785"/>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558344" y="4741057"/>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930570" y="4812148"/>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212987" y="4965907"/>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502722" y="4910055"/>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794194" y="4741057"/>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66232" y="5296224"/>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961213" y="4663889"/>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605206" y="4729825"/>
            <a:ext cx="491107" cy="28803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402309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4000"/>
                            </p:stCondLst>
                            <p:childTnLst>
                              <p:par>
                                <p:cTn id="17" presetID="10" presetClass="entr" presetSubtype="0" fill="hold" nodeType="afterEffect">
                                  <p:stCondLst>
                                    <p:cond delay="2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6500"/>
                            </p:stCondLst>
                            <p:childTnLst>
                              <p:par>
                                <p:cTn id="21" presetID="10"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10" presetClass="entr" presetSubtype="0" fill="hold" nodeType="afterEffect">
                                  <p:stCondLst>
                                    <p:cond delay="10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childTnLst>
                          </p:cTn>
                        </p:par>
                        <p:par>
                          <p:cTn id="79" fill="hold">
                            <p:stCondLst>
                              <p:cond delay="4000"/>
                            </p:stCondLst>
                            <p:childTnLst>
                              <p:par>
                                <p:cTn id="80" presetID="10"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par>
                          <p:cTn id="83" fill="hold">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par>
                                <p:cTn id="87" presetID="10" presetClass="entr" presetSubtype="0"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par>
                          <p:cTn id="90" fill="hold">
                            <p:stCondLst>
                              <p:cond delay="5000"/>
                            </p:stCondLst>
                            <p:childTnLst>
                              <p:par>
                                <p:cTn id="91" presetID="10" presetClass="entr" presetSubtype="0" fill="hold" grpId="0" nodeType="after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fade">
                                      <p:cBhvr>
                                        <p:cTn id="111" dur="500"/>
                                        <p:tgtEl>
                                          <p:spTgt spid="14"/>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par>
                                <p:cTn id="123" presetID="0" presetClass="path" presetSubtype="0" accel="50000" decel="50000" fill="hold" nodeType="withEffect">
                                  <p:stCondLst>
                                    <p:cond delay="0"/>
                                  </p:stCondLst>
                                  <p:childTnLst>
                                    <p:animMotion origin="layout" path="M 7.77778E-6 2.22222E-6 L 7.77778E-6 2.22222E-6 L 0.10226 -0.00162 C 0.10817 -0.00162 0.11407 -0.00255 0.11997 -0.00301 C 0.17049 -0.00695 0.11719 -0.00232 0.1599 -0.00625 C 0.1658 -0.00787 0.17153 -0.00995 0.17761 -0.01088 C 0.17969 -0.01134 0.21702 -0.01482 0.22587 -0.01574 C 0.23126 -0.0162 0.23681 -0.01644 0.24219 -0.01713 C 0.24966 -0.01829 0.25712 -0.01968 0.26459 -0.02037 C 0.27605 -0.0213 0.28733 -0.0213 0.29879 -0.02199 C 0.3323 -0.02361 0.32205 -0.02292 0.35053 -0.025 C 0.35244 -0.02546 0.35435 -0.02662 0.35643 -0.02662 C 0.40192 -0.02662 0.37084 -0.02546 0.39879 -0.02338 C 0.40938 -0.02269 0.41997 -0.02245 0.43056 -0.02199 C 0.43837 -0.02245 0.44619 -0.02245 0.454 -0.02338 C 0.45643 -0.02384 0.45938 -0.02616 0.46112 -0.02824 C 0.46198 -0.02917 0.46251 -0.03056 0.46337 -0.03125 C 0.46494 -0.03218 0.46667 -0.03218 0.46823 -0.03287 C 0.4698 -0.0338 0.47119 -0.03519 0.47292 -0.03611 C 0.47483 -0.03727 0.47674 -0.0382 0.47883 -0.03912 C 0.4856 -0.04213 0.4823 -0.03912 0.49046 -0.04398 C 0.49185 -0.04468 0.49271 -0.0463 0.4941 -0.04699 C 0.49827 -0.04884 0.51563 -0.05 0.51633 -0.05023 C 0.51876 -0.05116 0.52136 -0.05139 0.52344 -0.05324 C 0.52796 -0.05741 0.5257 -0.05579 0.53056 -0.05787 C 0.54497 -0.05533 0.53594 -0.05648 0.55764 -0.05648 L 0.55764 -0.05648 C 0.56025 -0.0537 0.56285 -0.05093 0.5658 -0.04861 C 0.56685 -0.04769 0.56823 -0.04792 0.56928 -0.04699 C 0.57101 -0.0456 0.5724 -0.04375 0.57396 -0.04236 C 0.57518 -0.0412 0.57639 -0.04028 0.57761 -0.03912 C 0.57848 -0.03542 0.57883 -0.03287 0.58108 -0.02986 C 0.58646 -0.02269 0.58369 -0.03148 0.58942 -0.02037 C 0.59185 -0.01528 0.59341 -0.01134 0.59758 -0.00787 C 0.59879 -0.00671 0.60001 -0.00579 0.60105 -0.00463 C 0.60817 0.00347 0.60278 0.00023 0.60938 0.00324 C 0.61094 0.00532 0.61285 0.00694 0.61407 0.00949 C 0.61476 0.01111 0.61528 0.01296 0.61633 0.01412 C 0.62136 0.01991 0.62205 0.01991 0.62692 0.02199 C 0.63126 0.03055 0.62692 0.02338 0.63403 0.02986 C 0.6349 0.03079 0.63542 0.03217 0.63646 0.0331 C 0.63924 0.03565 0.6415 0.03634 0.64462 0.03773 C 0.64549 0.03866 0.64619 0.03981 0.64705 0.04074 C 0.6481 0.04213 0.64948 0.04259 0.65053 0.04398 C 0.65157 0.04537 0.65192 0.04745 0.65278 0.04861 C 0.65383 0.05 0.65521 0.05069 0.65643 0.05185 C 0.6573 0.05278 0.65782 0.05417 0.65869 0.05486 C 0.66094 0.05717 0.6658 0.06134 0.6658 0.06134 C 0.66737 0.06435 0.66823 0.06852 0.67049 0.0706 C 0.6731 0.07292 0.67448 0.07384 0.67639 0.07685 C 0.67726 0.07847 0.67761 0.08032 0.67883 0.08171 C 0.68091 0.08403 0.68386 0.08518 0.68577 0.08796 L 0.69046 0.09421 C 0.69254 0.09676 0.6948 0.10046 0.69758 0.10208 C 0.69827 0.10231 0.69914 0.10208 0.70001 0.10208 " pathEditMode="relative" ptsTypes="AAAAAAAAAAAAAAAAAAAAAAAAAAAAAAAAAAAAAAAAAAAAAAAAAAAAAAA">
                                      <p:cBhvr>
                                        <p:cTn id="124" dur="5000" fill="hold"/>
                                        <p:tgtEl>
                                          <p:spTgt spid="17"/>
                                        </p:tgtEl>
                                        <p:attrNameLst>
                                          <p:attrName>ppt_x</p:attrName>
                                          <p:attrName>ppt_y</p:attrName>
                                        </p:attrNameLst>
                                      </p:cBhvr>
                                    </p:animMotion>
                                  </p:childTnLst>
                                </p:cTn>
                              </p:par>
                              <p:par>
                                <p:cTn id="125" presetID="10"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fade">
                                      <p:cBhvr>
                                        <p:cTn id="127" dur="500"/>
                                        <p:tgtEl>
                                          <p:spTgt spid="5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fade">
                                      <p:cBhvr>
                                        <p:cTn id="130" dur="500"/>
                                        <p:tgtEl>
                                          <p:spTgt spid="5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500"/>
                                        <p:tgtEl>
                                          <p:spTgt spid="4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500"/>
                                        <p:tgtEl>
                                          <p:spTgt spid="4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500"/>
                                        <p:tgtEl>
                                          <p:spTgt spid="4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fade">
                                      <p:cBhvr>
                                        <p:cTn id="142" dur="500"/>
                                        <p:tgtEl>
                                          <p:spTgt spid="4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fade">
                                      <p:cBhvr>
                                        <p:cTn id="145" dur="500"/>
                                        <p:tgtEl>
                                          <p:spTgt spid="5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fade">
                                      <p:cBhvr>
                                        <p:cTn id="148" dur="500"/>
                                        <p:tgtEl>
                                          <p:spTgt spid="5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fade">
                                      <p:cBhvr>
                                        <p:cTn id="151" dur="500"/>
                                        <p:tgtEl>
                                          <p:spTgt spid="5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0"/>
                                        </p:tgtEl>
                                        <p:attrNameLst>
                                          <p:attrName>style.visibility</p:attrName>
                                        </p:attrNameLst>
                                      </p:cBhvr>
                                      <p:to>
                                        <p:strVal val="visible"/>
                                      </p:to>
                                    </p:set>
                                    <p:animEffect transition="in" filter="fade">
                                      <p:cBhvr>
                                        <p:cTn id="154" dur="500"/>
                                        <p:tgtEl>
                                          <p:spTgt spid="60"/>
                                        </p:tgtEl>
                                      </p:cBhvr>
                                    </p:animEffect>
                                  </p:childTnLst>
                                </p:cTn>
                              </p:par>
                            </p:childTnLst>
                          </p:cTn>
                        </p:par>
                        <p:par>
                          <p:cTn id="155" fill="hold">
                            <p:stCondLst>
                              <p:cond delay="12500"/>
                            </p:stCondLst>
                            <p:childTnLst>
                              <p:par>
                                <p:cTn id="156" presetID="10" presetClass="entr" presetSubtype="0" fill="hold" grpId="0" nodeType="afterEffect">
                                  <p:stCondLst>
                                    <p:cond delay="0"/>
                                  </p:stCondLst>
                                  <p:childTnLst>
                                    <p:set>
                                      <p:cBhvr>
                                        <p:cTn id="157" dur="1" fill="hold">
                                          <p:stCondLst>
                                            <p:cond delay="0"/>
                                          </p:stCondLst>
                                        </p:cTn>
                                        <p:tgtEl>
                                          <p:spTgt spid="15"/>
                                        </p:tgtEl>
                                        <p:attrNameLst>
                                          <p:attrName>style.visibility</p:attrName>
                                        </p:attrNameLst>
                                      </p:cBhvr>
                                      <p:to>
                                        <p:strVal val="visible"/>
                                      </p:to>
                                    </p:set>
                                    <p:animEffect transition="in" filter="fade">
                                      <p:cBhvr>
                                        <p:cTn id="158" dur="500"/>
                                        <p:tgtEl>
                                          <p:spTgt spid="15"/>
                                        </p:tgtEl>
                                      </p:cBhvr>
                                    </p:animEffect>
                                  </p:childTnLst>
                                </p:cTn>
                              </p:par>
                              <p:par>
                                <p:cTn id="159" presetID="10" presetClass="entr" presetSubtype="0" fill="hold" nodeType="with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 grpId="0"/>
      <p:bldP spid="8" grpId="0"/>
      <p:bldP spid="9" grpId="0"/>
      <p:bldP spid="14" grpId="0"/>
      <p:bldP spid="15" grpId="0"/>
      <p:bldP spid="7" grpId="0" animBg="1"/>
      <p:bldP spid="33" grpId="0" animBg="1"/>
      <p:bldP spid="34" grpId="0" animBg="1"/>
      <p:bldP spid="36" grpId="0" animBg="1"/>
      <p:bldP spid="37" grpId="0" animBg="1"/>
      <p:bldP spid="39" grpId="0" animBg="1"/>
      <p:bldP spid="40" grpId="0" animBg="1"/>
      <p:bldP spid="41" grpId="0" animBg="1"/>
      <p:bldP spid="42" grpId="0" animBg="1"/>
      <p:bldP spid="10"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019800"/>
            <a:ext cx="4911080" cy="307777"/>
          </a:xfrm>
          <a:prstGeom prst="rect">
            <a:avLst/>
          </a:prstGeom>
          <a:noFill/>
        </p:spPr>
        <p:txBody>
          <a:bodyPr wrap="square" rtlCol="0">
            <a:spAutoFit/>
          </a:bodyPr>
          <a:lstStyle/>
          <a:p>
            <a:r>
              <a:rPr lang="en-US" sz="1400" dirty="0" smtClean="0"/>
              <a:t>From: Graham, C. (1982) The Electric Elephant. Oxford U. Press</a:t>
            </a:r>
            <a:endParaRPr lang="en-US" sz="1400" dirty="0"/>
          </a:p>
        </p:txBody>
      </p:sp>
      <p:pic>
        <p:nvPicPr>
          <p:cNvPr id="23" name="Picture 2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24" name="TextBox 2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
        <p:nvSpPr>
          <p:cNvPr id="9" name="TextBox 8"/>
          <p:cNvSpPr txBox="1"/>
          <p:nvPr/>
        </p:nvSpPr>
        <p:spPr>
          <a:xfrm>
            <a:off x="539552" y="620688"/>
            <a:ext cx="8208912" cy="5440592"/>
          </a:xfrm>
          <a:prstGeom prst="rect">
            <a:avLst/>
          </a:prstGeom>
          <a:noFill/>
        </p:spPr>
        <p:txBody>
          <a:bodyPr wrap="square" rtlCol="0">
            <a:spAutoFit/>
          </a:bodyPr>
          <a:lstStyle/>
          <a:p>
            <a:pPr>
              <a:lnSpc>
                <a:spcPts val="3000"/>
              </a:lnSpc>
            </a:pPr>
            <a:r>
              <a:rPr lang="en-US" sz="2000" dirty="0" smtClean="0">
                <a:latin typeface="Cambria" pitchFamily="18" charset="0"/>
              </a:rPr>
              <a:t>A gorilla </a:t>
            </a:r>
            <a:r>
              <a:rPr lang="en-US" sz="2000" b="1" dirty="0" smtClean="0">
                <a:solidFill>
                  <a:srgbClr val="FF0000"/>
                </a:solidFill>
                <a:latin typeface="Cambria" pitchFamily="18" charset="0"/>
              </a:rPr>
              <a:t>went shopping in Macy’s</a:t>
            </a:r>
            <a:r>
              <a:rPr lang="en-US" sz="2000" dirty="0" smtClean="0">
                <a:solidFill>
                  <a:srgbClr val="FF0000"/>
                </a:solidFill>
                <a:latin typeface="Cambria" pitchFamily="18" charset="0"/>
              </a:rPr>
              <a:t> </a:t>
            </a:r>
            <a:r>
              <a:rPr lang="en-US" sz="2000" dirty="0" smtClean="0">
                <a:latin typeface="Cambria" pitchFamily="18" charset="0"/>
              </a:rPr>
              <a:t>one day. He </a:t>
            </a:r>
            <a:r>
              <a:rPr lang="en-US" sz="2000" b="1" dirty="0" smtClean="0">
                <a:solidFill>
                  <a:srgbClr val="FF0000"/>
                </a:solidFill>
                <a:latin typeface="Cambria" pitchFamily="18" charset="0"/>
              </a:rPr>
              <a:t>was in the umbrella department, on the first floor</a:t>
            </a:r>
            <a:r>
              <a:rPr lang="en-US" sz="2000" dirty="0" smtClean="0">
                <a:solidFill>
                  <a:srgbClr val="FF0000"/>
                </a:solidFill>
                <a:latin typeface="Cambria" pitchFamily="18" charset="0"/>
              </a:rPr>
              <a:t>,</a:t>
            </a:r>
            <a:r>
              <a:rPr lang="en-US" sz="2000" dirty="0" smtClean="0">
                <a:latin typeface="Cambria" pitchFamily="18" charset="0"/>
              </a:rPr>
              <a:t> opening and closing the umbrellas and </a:t>
            </a:r>
            <a:r>
              <a:rPr lang="en-US" sz="2000" b="1" dirty="0" smtClean="0">
                <a:solidFill>
                  <a:srgbClr val="FF0000"/>
                </a:solidFill>
                <a:latin typeface="Cambria" pitchFamily="18" charset="0"/>
              </a:rPr>
              <a:t>throwing them on the floor</a:t>
            </a:r>
            <a:r>
              <a:rPr lang="en-US" sz="2000" dirty="0" smtClean="0">
                <a:latin typeface="Cambria" pitchFamily="18" charset="0"/>
              </a:rPr>
              <a:t>. He seemed to be getting very angry.</a:t>
            </a:r>
          </a:p>
          <a:p>
            <a:pPr>
              <a:lnSpc>
                <a:spcPts val="3000"/>
              </a:lnSpc>
            </a:pPr>
            <a:r>
              <a:rPr lang="en-US" sz="2000" dirty="0" smtClean="0">
                <a:latin typeface="Cambria" pitchFamily="18" charset="0"/>
              </a:rPr>
              <a:t>	A customer was watching all this and </a:t>
            </a:r>
            <a:r>
              <a:rPr lang="en-US" sz="2000" b="1" dirty="0" smtClean="0">
                <a:solidFill>
                  <a:srgbClr val="FF0000"/>
                </a:solidFill>
                <a:latin typeface="Cambria" pitchFamily="18" charset="0"/>
              </a:rPr>
              <a:t>finally ran up to a clerk</a:t>
            </a:r>
            <a:r>
              <a:rPr lang="en-US" sz="2000" dirty="0" smtClean="0">
                <a:solidFill>
                  <a:srgbClr val="FF0000"/>
                </a:solidFill>
                <a:latin typeface="Cambria" pitchFamily="18" charset="0"/>
              </a:rPr>
              <a:t> </a:t>
            </a:r>
            <a:r>
              <a:rPr lang="en-US" sz="2000" dirty="0" smtClean="0">
                <a:latin typeface="Cambria" pitchFamily="18" charset="0"/>
              </a:rPr>
              <a:t>and said, “Excuse me, but there’s </a:t>
            </a:r>
            <a:r>
              <a:rPr lang="en-US" sz="2000" b="1" dirty="0" smtClean="0">
                <a:solidFill>
                  <a:srgbClr val="FF0000"/>
                </a:solidFill>
                <a:latin typeface="Cambria" pitchFamily="18" charset="0"/>
              </a:rPr>
              <a:t>an angry gorilla over there playing with the umbrellas</a:t>
            </a:r>
            <a:r>
              <a:rPr lang="en-US" sz="2000" dirty="0" smtClean="0">
                <a:solidFill>
                  <a:srgbClr val="FF0000"/>
                </a:solidFill>
                <a:latin typeface="Cambria" pitchFamily="18" charset="0"/>
              </a:rPr>
              <a:t>.”</a:t>
            </a:r>
          </a:p>
          <a:p>
            <a:pPr>
              <a:lnSpc>
                <a:spcPts val="3000"/>
              </a:lnSpc>
            </a:pPr>
            <a:r>
              <a:rPr lang="en-US" sz="2000" dirty="0" smtClean="0">
                <a:latin typeface="Cambria" pitchFamily="18" charset="0"/>
              </a:rPr>
              <a:t>	“I’m sorry,” said the clerk, “but that’s not my department. Try the third floor.” So the customer </a:t>
            </a:r>
            <a:r>
              <a:rPr lang="en-US" sz="2000" b="1" dirty="0" smtClean="0">
                <a:solidFill>
                  <a:srgbClr val="FF0000"/>
                </a:solidFill>
                <a:latin typeface="Cambria" pitchFamily="18" charset="0"/>
              </a:rPr>
              <a:t>ran to the third floor</a:t>
            </a:r>
            <a:r>
              <a:rPr lang="en-US" sz="2000" dirty="0" smtClean="0">
                <a:latin typeface="Cambria" pitchFamily="18" charset="0"/>
              </a:rPr>
              <a:t>, found the manager, told him the story, and they both </a:t>
            </a:r>
            <a:r>
              <a:rPr lang="en-US" sz="2000" b="1" dirty="0" smtClean="0">
                <a:solidFill>
                  <a:srgbClr val="FF0000"/>
                </a:solidFill>
                <a:latin typeface="Cambria" pitchFamily="18" charset="0"/>
              </a:rPr>
              <a:t>rushed back to the gorilla</a:t>
            </a:r>
            <a:r>
              <a:rPr lang="en-US" sz="2000" dirty="0" smtClean="0">
                <a:latin typeface="Cambria" pitchFamily="18" charset="0"/>
              </a:rPr>
              <a:t>. The manager was trembling, but he </a:t>
            </a:r>
            <a:r>
              <a:rPr lang="en-US" sz="2000" b="1" dirty="0" smtClean="0">
                <a:solidFill>
                  <a:srgbClr val="FF0000"/>
                </a:solidFill>
                <a:latin typeface="Cambria" pitchFamily="18" charset="0"/>
              </a:rPr>
              <a:t>tried to smile</a:t>
            </a:r>
            <a:r>
              <a:rPr lang="en-US" sz="2000" dirty="0" smtClean="0">
                <a:solidFill>
                  <a:srgbClr val="FF0000"/>
                </a:solidFill>
                <a:latin typeface="Cambria" pitchFamily="18" charset="0"/>
              </a:rPr>
              <a:t> </a:t>
            </a:r>
            <a:r>
              <a:rPr lang="en-US" sz="2000" dirty="0" smtClean="0">
                <a:latin typeface="Cambria" pitchFamily="18" charset="0"/>
              </a:rPr>
              <a:t>and </a:t>
            </a:r>
            <a:r>
              <a:rPr lang="en-US" sz="2000" b="1" dirty="0" smtClean="0">
                <a:solidFill>
                  <a:srgbClr val="FF0000"/>
                </a:solidFill>
                <a:latin typeface="Cambria" pitchFamily="18" charset="0"/>
              </a:rPr>
              <a:t>walked right up to the big beast</a:t>
            </a:r>
            <a:r>
              <a:rPr lang="en-US" sz="2000" dirty="0" smtClean="0">
                <a:latin typeface="Cambria" pitchFamily="18" charset="0"/>
              </a:rPr>
              <a:t>, saying, “Pardon me, Sir or Madam, but, well, you know we’</a:t>
            </a:r>
            <a:r>
              <a:rPr lang="en-US" sz="2000" b="1" dirty="0" smtClean="0">
                <a:solidFill>
                  <a:srgbClr val="FF0000"/>
                </a:solidFill>
                <a:latin typeface="Cambria" pitchFamily="18" charset="0"/>
              </a:rPr>
              <a:t>ve never seen a gorilla in Macy’s </a:t>
            </a:r>
            <a:r>
              <a:rPr lang="en-US" sz="2000" dirty="0" smtClean="0">
                <a:latin typeface="Cambria" pitchFamily="18" charset="0"/>
              </a:rPr>
              <a:t>before.”</a:t>
            </a:r>
          </a:p>
          <a:p>
            <a:pPr>
              <a:lnSpc>
                <a:spcPts val="3000"/>
              </a:lnSpc>
            </a:pPr>
            <a:r>
              <a:rPr lang="en-US" sz="2000" dirty="0" smtClean="0">
                <a:latin typeface="Cambria" pitchFamily="18" charset="0"/>
              </a:rPr>
              <a:t>	“I’m not surprised,” said the gorilla, “and </a:t>
            </a:r>
            <a:r>
              <a:rPr lang="en-US" sz="2000" b="1" dirty="0" smtClean="0">
                <a:solidFill>
                  <a:srgbClr val="FF0000"/>
                </a:solidFill>
                <a:latin typeface="Cambria" pitchFamily="18" charset="0"/>
              </a:rPr>
              <a:t>with these prices</a:t>
            </a:r>
            <a:r>
              <a:rPr lang="en-US" sz="2000" dirty="0" smtClean="0">
                <a:solidFill>
                  <a:srgbClr val="FF0000"/>
                </a:solidFill>
                <a:latin typeface="Cambria" pitchFamily="18" charset="0"/>
              </a:rPr>
              <a:t> </a:t>
            </a:r>
            <a:r>
              <a:rPr lang="en-US" sz="2000" dirty="0" smtClean="0">
                <a:latin typeface="Cambria" pitchFamily="18" charset="0"/>
              </a:rPr>
              <a:t>you’re </a:t>
            </a:r>
            <a:r>
              <a:rPr lang="en-US" sz="2000" b="1" dirty="0" smtClean="0">
                <a:solidFill>
                  <a:srgbClr val="FF0000"/>
                </a:solidFill>
                <a:latin typeface="Cambria" pitchFamily="18" charset="0"/>
              </a:rPr>
              <a:t>not going to see many more</a:t>
            </a:r>
            <a:r>
              <a:rPr lang="en-US" sz="2000" dirty="0" smtClean="0">
                <a:solidFill>
                  <a:srgbClr val="FF0000"/>
                </a:solidFill>
                <a:latin typeface="Cambria" pitchFamily="18" charset="0"/>
              </a:rPr>
              <a:t> </a:t>
            </a:r>
            <a:r>
              <a:rPr lang="en-US" sz="2000" dirty="0" smtClean="0">
                <a:latin typeface="Cambria" pitchFamily="18" charset="0"/>
              </a:rPr>
              <a:t>either.”</a:t>
            </a:r>
            <a:endParaRPr lang="en-US" sz="2000" dirty="0">
              <a:latin typeface="Cambria" pitchFamily="18" charset="0"/>
            </a:endParaRPr>
          </a:p>
        </p:txBody>
      </p:sp>
    </p:spTree>
    <p:extLst>
      <p:ext uri="{BB962C8B-B14F-4D97-AF65-F5344CB8AC3E}">
        <p14:creationId xmlns="" xmlns:p14="http://schemas.microsoft.com/office/powerpoint/2010/main" val="2862337721"/>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99792" y="548680"/>
            <a:ext cx="4032448" cy="461665"/>
          </a:xfrm>
          <a:prstGeom prst="rect">
            <a:avLst/>
          </a:prstGeom>
          <a:noFill/>
        </p:spPr>
        <p:txBody>
          <a:bodyPr wrap="square" rtlCol="0">
            <a:spAutoFit/>
          </a:bodyPr>
          <a:lstStyle/>
          <a:p>
            <a:pPr algn="ctr"/>
            <a:r>
              <a:rPr lang="en-US" sz="2400" b="1" dirty="0" smtClean="0">
                <a:latin typeface="Cambria" pitchFamily="18" charset="0"/>
              </a:rPr>
              <a:t>50 Common Prepositions</a:t>
            </a:r>
          </a:p>
        </p:txBody>
      </p:sp>
      <p:pic>
        <p:nvPicPr>
          <p:cNvPr id="9" name="Picture 8" descr="SELLessonsLogo 2.jpg"/>
          <p:cNvPicPr>
            <a:picLocks noChangeAspect="1"/>
          </p:cNvPicPr>
          <p:nvPr/>
        </p:nvPicPr>
        <p:blipFill>
          <a:blip r:embed="rId3" cstate="print"/>
          <a:stretch>
            <a:fillRect/>
          </a:stretch>
        </p:blipFill>
        <p:spPr>
          <a:xfrm>
            <a:off x="3743325" y="6477000"/>
            <a:ext cx="1743075" cy="171450"/>
          </a:xfrm>
          <a:prstGeom prst="rect">
            <a:avLst/>
          </a:prstGeom>
        </p:spPr>
      </p:pic>
      <p:sp>
        <p:nvSpPr>
          <p:cNvPr id="6" name="TextBox 5"/>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graphicFrame>
        <p:nvGraphicFramePr>
          <p:cNvPr id="10" name="Table 9"/>
          <p:cNvGraphicFramePr>
            <a:graphicFrameLocks noGrp="1"/>
          </p:cNvGraphicFramePr>
          <p:nvPr/>
        </p:nvGraphicFramePr>
        <p:xfrm>
          <a:off x="323528" y="1490787"/>
          <a:ext cx="8568951" cy="4386485"/>
        </p:xfrm>
        <a:graphic>
          <a:graphicData uri="http://schemas.openxmlformats.org/drawingml/2006/table">
            <a:tbl>
              <a:tblPr/>
              <a:tblGrid>
                <a:gridCol w="1613111"/>
                <a:gridCol w="1849116"/>
                <a:gridCol w="1726093"/>
                <a:gridCol w="1601814"/>
                <a:gridCol w="1778817"/>
              </a:tblGrid>
              <a:tr h="504054">
                <a:tc>
                  <a:txBody>
                    <a:bodyPr/>
                    <a:lstStyle/>
                    <a:p>
                      <a:pPr>
                        <a:lnSpc>
                          <a:spcPct val="115000"/>
                        </a:lnSpc>
                        <a:spcAft>
                          <a:spcPts val="0"/>
                        </a:spcAft>
                      </a:pPr>
                      <a:r>
                        <a:rPr lang="en-US" sz="2400" u="none" dirty="0">
                          <a:solidFill>
                            <a:schemeClr val="tx1"/>
                          </a:solidFill>
                          <a:latin typeface="Cambria"/>
                          <a:ea typeface="Times New Roman"/>
                          <a:cs typeface="Times New Roman"/>
                        </a:rPr>
                        <a:t>about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at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during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off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smtClean="0">
                          <a:solidFill>
                            <a:schemeClr val="tx1"/>
                          </a:solidFill>
                          <a:latin typeface="Cambria"/>
                          <a:ea typeface="Times New Roman"/>
                          <a:cs typeface="Times New Roman"/>
                        </a:rPr>
                        <a:t>to</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above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before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for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toward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across</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behind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from</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onto</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under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after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below</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in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opposite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until</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against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beneath</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inside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out</a:t>
                      </a:r>
                      <a:r>
                        <a:rPr lang="en-US" sz="2400" u="none" dirty="0">
                          <a:solidFill>
                            <a:schemeClr val="tx1"/>
                          </a:solidFill>
                          <a:latin typeface="Calibri"/>
                          <a:ea typeface="Times New Roman"/>
                          <a:cs typeface="Arial"/>
                        </a:rPr>
                        <a:t> </a:t>
                      </a:r>
                      <a:r>
                        <a:rPr lang="en-US" sz="2400" u="none" dirty="0">
                          <a:solidFill>
                            <a:schemeClr val="tx1"/>
                          </a:solidFill>
                          <a:latin typeface="Cambria"/>
                          <a:ea typeface="Times New Roman"/>
                          <a:cs typeface="Arial"/>
                        </a:rPr>
                        <a:t>of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up</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along</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beside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a:solidFill>
                            <a:schemeClr val="tx1"/>
                          </a:solidFill>
                          <a:latin typeface="Cambria"/>
                          <a:ea typeface="Times New Roman"/>
                          <a:cs typeface="Times New Roman"/>
                        </a:rPr>
                        <a:t>into</a:t>
                      </a:r>
                      <a:endParaRPr lang="en-CA" sz="2400" u="none">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smtClean="0">
                          <a:solidFill>
                            <a:schemeClr val="tx1"/>
                          </a:solidFill>
                          <a:latin typeface="Cambria"/>
                          <a:ea typeface="Times New Roman"/>
                          <a:cs typeface="Times New Roman"/>
                        </a:rPr>
                        <a:t>in front of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through</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alongside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between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like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over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with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among</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beyond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near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past</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within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55">
                <a:tc>
                  <a:txBody>
                    <a:bodyPr/>
                    <a:lstStyle/>
                    <a:p>
                      <a:pPr>
                        <a:lnSpc>
                          <a:spcPct val="115000"/>
                        </a:lnSpc>
                        <a:spcAft>
                          <a:spcPts val="0"/>
                        </a:spcAft>
                      </a:pPr>
                      <a:r>
                        <a:rPr lang="en-US" sz="2400" u="none" dirty="0">
                          <a:solidFill>
                            <a:schemeClr val="tx1"/>
                          </a:solidFill>
                          <a:latin typeface="Cambria"/>
                          <a:ea typeface="Times New Roman"/>
                          <a:cs typeface="Times New Roman"/>
                        </a:rPr>
                        <a:t>around</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by</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next</a:t>
                      </a:r>
                      <a:r>
                        <a:rPr lang="en-US" sz="2400" u="none" dirty="0">
                          <a:solidFill>
                            <a:schemeClr val="tx1"/>
                          </a:solidFill>
                          <a:latin typeface="Cambria"/>
                          <a:ea typeface="Times New Roman"/>
                          <a:cs typeface="Arial"/>
                        </a:rPr>
                        <a:t> to</a:t>
                      </a:r>
                      <a:r>
                        <a:rPr lang="en-US" sz="2400" u="none" dirty="0">
                          <a:solidFill>
                            <a:schemeClr val="tx1"/>
                          </a:solidFill>
                          <a:latin typeface="Cambria"/>
                          <a:ea typeface="Times New Roman"/>
                          <a:cs typeface="Times New Roman"/>
                        </a:rPr>
                        <a:t>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per</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without </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47">
                <a:tc>
                  <a:txBody>
                    <a:bodyPr/>
                    <a:lstStyle/>
                    <a:p>
                      <a:pPr>
                        <a:lnSpc>
                          <a:spcPct val="115000"/>
                        </a:lnSpc>
                        <a:spcAft>
                          <a:spcPts val="0"/>
                        </a:spcAft>
                      </a:pPr>
                      <a:r>
                        <a:rPr lang="en-US" sz="2400" u="none" dirty="0">
                          <a:solidFill>
                            <a:schemeClr val="tx1"/>
                          </a:solidFill>
                          <a:latin typeface="Cambria"/>
                          <a:ea typeface="Times New Roman"/>
                          <a:cs typeface="Times New Roman"/>
                        </a:rPr>
                        <a:t>as</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down</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of</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Arial"/>
                        </a:rPr>
                        <a:t>since</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u="none" dirty="0">
                          <a:solidFill>
                            <a:schemeClr val="tx1"/>
                          </a:solidFill>
                          <a:latin typeface="Cambria"/>
                          <a:ea typeface="Times New Roman"/>
                          <a:cs typeface="Times New Roman"/>
                        </a:rPr>
                        <a:t>worth</a:t>
                      </a:r>
                      <a:endParaRPr lang="en-CA" sz="2400" u="none"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75589282"/>
      </p:ext>
    </p:extLst>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ch.jpg"/>
          <p:cNvPicPr>
            <a:picLocks noChangeAspect="1"/>
          </p:cNvPicPr>
          <p:nvPr/>
        </p:nvPicPr>
        <p:blipFill>
          <a:blip r:embed="rId2" cstate="print"/>
          <a:stretch>
            <a:fillRect/>
          </a:stretch>
        </p:blipFill>
        <p:spPr>
          <a:xfrm>
            <a:off x="4716016" y="476672"/>
            <a:ext cx="4081648" cy="3760732"/>
          </a:xfrm>
          <a:prstGeom prst="rect">
            <a:avLst/>
          </a:prstGeom>
        </p:spPr>
      </p:pic>
      <p:sp>
        <p:nvSpPr>
          <p:cNvPr id="7" name="TextBox 6"/>
          <p:cNvSpPr txBox="1"/>
          <p:nvPr/>
        </p:nvSpPr>
        <p:spPr>
          <a:xfrm>
            <a:off x="467544" y="620688"/>
            <a:ext cx="4536504" cy="5584606"/>
          </a:xfrm>
          <a:prstGeom prst="rect">
            <a:avLst/>
          </a:prstGeom>
          <a:noFill/>
        </p:spPr>
        <p:txBody>
          <a:bodyPr wrap="square" rtlCol="0">
            <a:spAutoFit/>
          </a:bodyPr>
          <a:lstStyle/>
          <a:p>
            <a:pPr algn="ctr">
              <a:lnSpc>
                <a:spcPct val="150000"/>
              </a:lnSpc>
            </a:pPr>
            <a:r>
              <a:rPr lang="en-CA" sz="2000" dirty="0" smtClean="0"/>
              <a:t>A Day at the Beach</a:t>
            </a:r>
          </a:p>
          <a:p>
            <a:pPr>
              <a:lnSpc>
                <a:spcPct val="150000"/>
              </a:lnSpc>
            </a:pPr>
            <a:r>
              <a:rPr lang="en-CA" sz="2000" dirty="0" smtClean="0"/>
              <a:t>     Three children from Nanaimo are playing at the beach today. Fred, the boy in the green hat, is building a castle out of sand – a sandcastle. Joe is playing in the waves. Right now he is running away from a wave. Jenny is watching a crab crawl up the beach. The children come to the beach every summer. They play by the water every day. Their mom even brings lunch to them so they don’t have to stop playing. Now that’s the life for me! </a:t>
            </a:r>
            <a:endParaRPr lang="en-CA" sz="20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57600" y="6324600"/>
            <a:ext cx="2247900" cy="304403"/>
          </a:xfrm>
          <a:prstGeom prst="rect">
            <a:avLst/>
          </a:prstGeom>
        </p:spPr>
      </p:pic>
      <p:sp>
        <p:nvSpPr>
          <p:cNvPr id="8" name="TextBox 7"/>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
        <p:nvSpPr>
          <p:cNvPr id="2" name="TextBox 1"/>
          <p:cNvSpPr txBox="1"/>
          <p:nvPr/>
        </p:nvSpPr>
        <p:spPr>
          <a:xfrm>
            <a:off x="4860032" y="4293096"/>
            <a:ext cx="4104456" cy="646331"/>
          </a:xfrm>
          <a:prstGeom prst="rect">
            <a:avLst/>
          </a:prstGeom>
          <a:noFill/>
        </p:spPr>
        <p:txBody>
          <a:bodyPr wrap="square" rtlCol="0">
            <a:spAutoFit/>
          </a:bodyPr>
          <a:lstStyle/>
          <a:p>
            <a:r>
              <a:rPr lang="en-CA" dirty="0"/>
              <a:t>Jenny is watching a crab crawl up the beach.</a:t>
            </a:r>
            <a:endParaRPr lang="en-US" dirty="0"/>
          </a:p>
        </p:txBody>
      </p:sp>
      <p:sp>
        <p:nvSpPr>
          <p:cNvPr id="9" name="TextBox 8"/>
          <p:cNvSpPr txBox="1"/>
          <p:nvPr/>
        </p:nvSpPr>
        <p:spPr>
          <a:xfrm>
            <a:off x="4848628" y="4941168"/>
            <a:ext cx="4104456" cy="646331"/>
          </a:xfrm>
          <a:prstGeom prst="rect">
            <a:avLst/>
          </a:prstGeom>
          <a:noFill/>
        </p:spPr>
        <p:txBody>
          <a:bodyPr wrap="square" rtlCol="0">
            <a:spAutoFit/>
          </a:bodyPr>
          <a:lstStyle/>
          <a:p>
            <a:r>
              <a:rPr lang="en-CA" dirty="0"/>
              <a:t>Jenny is watching </a:t>
            </a:r>
            <a:r>
              <a:rPr lang="en-CA" b="1" dirty="0" smtClean="0">
                <a:solidFill>
                  <a:srgbClr val="FF0000"/>
                </a:solidFill>
              </a:rPr>
              <a:t>as</a:t>
            </a:r>
            <a:r>
              <a:rPr lang="en-CA" dirty="0" smtClean="0"/>
              <a:t> a </a:t>
            </a:r>
            <a:r>
              <a:rPr lang="en-CA" dirty="0"/>
              <a:t>crab </a:t>
            </a:r>
            <a:r>
              <a:rPr lang="en-CA" dirty="0" smtClean="0"/>
              <a:t>crawl</a:t>
            </a:r>
            <a:r>
              <a:rPr lang="en-CA" b="1" dirty="0" smtClean="0">
                <a:solidFill>
                  <a:srgbClr val="FF0000"/>
                </a:solidFill>
              </a:rPr>
              <a:t>s</a:t>
            </a:r>
            <a:r>
              <a:rPr lang="en-CA" dirty="0" smtClean="0"/>
              <a:t> </a:t>
            </a:r>
            <a:r>
              <a:rPr lang="en-CA" dirty="0"/>
              <a:t>up the beach.</a:t>
            </a:r>
            <a:endParaRPr lang="en-US" dirty="0"/>
          </a:p>
        </p:txBody>
      </p:sp>
      <p:sp>
        <p:nvSpPr>
          <p:cNvPr id="10" name="TextBox 9"/>
          <p:cNvSpPr txBox="1"/>
          <p:nvPr/>
        </p:nvSpPr>
        <p:spPr>
          <a:xfrm>
            <a:off x="4837224" y="5540174"/>
            <a:ext cx="4104456" cy="646331"/>
          </a:xfrm>
          <a:prstGeom prst="rect">
            <a:avLst/>
          </a:prstGeom>
          <a:noFill/>
        </p:spPr>
        <p:txBody>
          <a:bodyPr wrap="square" rtlCol="0">
            <a:spAutoFit/>
          </a:bodyPr>
          <a:lstStyle/>
          <a:p>
            <a:r>
              <a:rPr lang="en-CA" dirty="0"/>
              <a:t>Jenny is watching </a:t>
            </a:r>
            <a:r>
              <a:rPr lang="en-CA" dirty="0" smtClean="0"/>
              <a:t>a crab </a:t>
            </a:r>
            <a:r>
              <a:rPr lang="en-CA" b="1" dirty="0" smtClean="0">
                <a:solidFill>
                  <a:srgbClr val="FF0000"/>
                </a:solidFill>
              </a:rPr>
              <a:t>as it</a:t>
            </a:r>
            <a:r>
              <a:rPr lang="en-CA" dirty="0" smtClean="0"/>
              <a:t> crawl</a:t>
            </a:r>
            <a:r>
              <a:rPr lang="en-CA" b="1" dirty="0" smtClean="0">
                <a:solidFill>
                  <a:srgbClr val="FF0000"/>
                </a:solidFill>
              </a:rPr>
              <a:t>s</a:t>
            </a:r>
            <a:r>
              <a:rPr lang="en-CA" dirty="0" smtClean="0"/>
              <a:t> </a:t>
            </a:r>
            <a:r>
              <a:rPr lang="en-CA" dirty="0"/>
              <a:t>up the beach.</a:t>
            </a:r>
            <a:endParaRPr lang="en-US" dirty="0"/>
          </a:p>
        </p:txBody>
      </p:sp>
    </p:spTree>
    <p:extLst>
      <p:ext uri="{BB962C8B-B14F-4D97-AF65-F5344CB8AC3E}">
        <p14:creationId xmlns="" xmlns:p14="http://schemas.microsoft.com/office/powerpoint/2010/main" val="262404098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par>
                                <p:cTn id="8" presetID="10" presetClass="entr" presetSubtype="0" fill="hold" grpId="0" nodeType="withEffect">
                                  <p:stCondLst>
                                    <p:cond delay="0"/>
                                  </p:stCondLst>
                                  <p:iterate type="wd">
                                    <p:tmPct val="2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wd">
                                    <p:tmPct val="2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600"/>
                            </p:stCondLst>
                            <p:childTnLst>
                              <p:par>
                                <p:cTn id="17" presetID="10" presetClass="entr" presetSubtype="0" fill="hold" grpId="0" nodeType="afterEffect">
                                  <p:stCondLst>
                                    <p:cond delay="0"/>
                                  </p:stCondLst>
                                  <p:iterate type="wd">
                                    <p:tmPct val="2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11600"/>
                            </p:stCondLst>
                            <p:childTnLst>
                              <p:par>
                                <p:cTn id="21" presetID="10" presetClass="entr" presetSubtype="0" fill="hold" grpId="0" nodeType="afterEffect">
                                  <p:stCondLst>
                                    <p:cond delay="0"/>
                                  </p:stCondLst>
                                  <p:iterate type="wd">
                                    <p:tmPct val="20000"/>
                                  </p:iterate>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 name="Rectangle 5"/>
          <p:cNvSpPr/>
          <p:nvPr/>
        </p:nvSpPr>
        <p:spPr>
          <a:xfrm>
            <a:off x="323528" y="600254"/>
            <a:ext cx="8496944" cy="5262979"/>
          </a:xfrm>
          <a:prstGeom prst="rect">
            <a:avLst/>
          </a:prstGeom>
        </p:spPr>
        <p:txBody>
          <a:bodyPr wrap="square">
            <a:spAutoFit/>
          </a:bodyPr>
          <a:lstStyle/>
          <a:p>
            <a:pPr algn="ctr">
              <a:lnSpc>
                <a:spcPct val="150000"/>
              </a:lnSpc>
            </a:pPr>
            <a:r>
              <a:rPr lang="en-US" sz="2800" b="1" i="1" dirty="0" smtClean="0">
                <a:latin typeface="Georgia" pitchFamily="18" charset="0"/>
              </a:rPr>
              <a:t>A Simple English Lesson </a:t>
            </a:r>
          </a:p>
          <a:p>
            <a:pPr algn="ctr">
              <a:lnSpc>
                <a:spcPct val="150000"/>
              </a:lnSpc>
            </a:pPr>
            <a:r>
              <a:rPr lang="en-US" sz="2800" b="1" i="1" dirty="0" smtClean="0">
                <a:latin typeface="Georgia" pitchFamily="18" charset="0"/>
              </a:rPr>
              <a:t>proposes that  </a:t>
            </a:r>
          </a:p>
          <a:p>
            <a:pPr algn="ctr">
              <a:lnSpc>
                <a:spcPct val="150000"/>
              </a:lnSpc>
            </a:pPr>
            <a:r>
              <a:rPr lang="en-US" sz="2800" b="1" i="1" dirty="0" smtClean="0">
                <a:latin typeface="Georgia" pitchFamily="18" charset="0"/>
              </a:rPr>
              <a:t>the preposition be taught as</a:t>
            </a:r>
          </a:p>
          <a:p>
            <a:pPr algn="ctr">
              <a:lnSpc>
                <a:spcPct val="150000"/>
              </a:lnSpc>
            </a:pPr>
            <a:r>
              <a:rPr lang="en-US" sz="2800" b="1" i="1" dirty="0" smtClean="0">
                <a:latin typeface="Georgia" pitchFamily="18" charset="0"/>
              </a:rPr>
              <a:t>‘the middle or linking word in a preposition phrase, connecting </a:t>
            </a:r>
          </a:p>
          <a:p>
            <a:pPr algn="ctr">
              <a:lnSpc>
                <a:spcPct val="150000"/>
              </a:lnSpc>
            </a:pPr>
            <a:r>
              <a:rPr lang="en-US" sz="2800" b="1" i="1" dirty="0" smtClean="0">
                <a:latin typeface="Georgia" pitchFamily="18" charset="0"/>
              </a:rPr>
              <a:t>nouns and verbs in relationships of Location, Motion, Time and other Abstract Associations’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 name="Rectangle 5"/>
          <p:cNvSpPr/>
          <p:nvPr/>
        </p:nvSpPr>
        <p:spPr>
          <a:xfrm>
            <a:off x="827584" y="692696"/>
            <a:ext cx="7488832" cy="6370975"/>
          </a:xfrm>
          <a:prstGeom prst="rect">
            <a:avLst/>
          </a:prstGeom>
        </p:spPr>
        <p:txBody>
          <a:bodyPr wrap="square">
            <a:spAutoFit/>
          </a:bodyPr>
          <a:lstStyle/>
          <a:p>
            <a:pPr algn="ctr">
              <a:lnSpc>
                <a:spcPct val="200000"/>
              </a:lnSpc>
            </a:pPr>
            <a:r>
              <a:rPr lang="en-US" sz="2800" b="1" i="1" dirty="0" smtClean="0">
                <a:latin typeface="Georgia" pitchFamily="18" charset="0"/>
              </a:rPr>
              <a:t>And further, that lessons based on Preposterous </a:t>
            </a:r>
            <a:r>
              <a:rPr lang="en-US" sz="2800" b="1" i="1" dirty="0">
                <a:latin typeface="Georgia" pitchFamily="18" charset="0"/>
              </a:rPr>
              <a:t>Prepositions </a:t>
            </a:r>
            <a:r>
              <a:rPr lang="en-US" sz="2800" b="1" i="1" dirty="0" smtClean="0">
                <a:latin typeface="Georgia" pitchFamily="18" charset="0"/>
              </a:rPr>
              <a:t>become </a:t>
            </a:r>
            <a:r>
              <a:rPr lang="en-US" sz="2800" b="1" i="1" dirty="0">
                <a:latin typeface="Georgia" pitchFamily="18" charset="0"/>
              </a:rPr>
              <a:t>integrated into the current curricula for </a:t>
            </a:r>
            <a:r>
              <a:rPr lang="en-US" sz="2800" b="1" i="1" dirty="0" smtClean="0">
                <a:latin typeface="Georgia" pitchFamily="18" charset="0"/>
              </a:rPr>
              <a:t>English </a:t>
            </a:r>
            <a:r>
              <a:rPr lang="en-US" sz="2800" b="1" i="1" dirty="0">
                <a:latin typeface="Georgia" pitchFamily="18" charset="0"/>
              </a:rPr>
              <a:t>as a </a:t>
            </a:r>
            <a:r>
              <a:rPr lang="en-US" sz="2800" b="1" i="1" dirty="0" smtClean="0">
                <a:latin typeface="Georgia" pitchFamily="18" charset="0"/>
              </a:rPr>
              <a:t>first, </a:t>
            </a:r>
            <a:r>
              <a:rPr lang="en-US" sz="2800" b="1" i="1" smtClean="0">
                <a:latin typeface="Georgia" pitchFamily="18" charset="0"/>
              </a:rPr>
              <a:t>second (or any other number) language.</a:t>
            </a:r>
            <a:endParaRPr lang="en-US" sz="2800" b="1" i="1" dirty="0" smtClean="0">
              <a:latin typeface="Georgia" pitchFamily="18" charset="0"/>
            </a:endParaRPr>
          </a:p>
          <a:p>
            <a:pPr algn="ctr">
              <a:lnSpc>
                <a:spcPct val="200000"/>
              </a:lnSpc>
            </a:pPr>
            <a:r>
              <a:rPr lang="en-US" sz="3600" b="1" i="1" dirty="0" smtClean="0">
                <a:latin typeface="Georgia" pitchFamily="18" charset="0"/>
              </a:rPr>
              <a:t>(2% is not enough!)</a:t>
            </a:r>
            <a:endParaRPr lang="en-US" sz="3600" b="1" i="1" dirty="0">
              <a:latin typeface="Georgia" pitchFamily="18" charset="0"/>
            </a:endParaRPr>
          </a:p>
          <a:p>
            <a:pPr algn="ctr">
              <a:lnSpc>
                <a:spcPct val="200000"/>
              </a:lnSpc>
            </a:pPr>
            <a:r>
              <a:rPr lang="en-US" sz="2800" b="1" i="1" dirty="0" smtClean="0">
                <a:latin typeface="Georgia" pitchFamily="18" charset="0"/>
              </a:rPr>
              <a:t> </a:t>
            </a:r>
          </a:p>
        </p:txBody>
      </p:sp>
    </p:spTree>
    <p:extLst>
      <p:ext uri="{BB962C8B-B14F-4D97-AF65-F5344CB8AC3E}">
        <p14:creationId xmlns="" xmlns:p14="http://schemas.microsoft.com/office/powerpoint/2010/main" val="298440893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irmontLakeLouise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915817" y="1556792"/>
            <a:ext cx="3456384" cy="1015663"/>
          </a:xfrm>
          <a:prstGeom prst="rect">
            <a:avLst/>
          </a:prstGeom>
          <a:noFill/>
        </p:spPr>
        <p:txBody>
          <a:bodyPr wrap="square" rtlCol="0">
            <a:spAutoFit/>
          </a:bodyPr>
          <a:lstStyle/>
          <a:p>
            <a:pPr algn="ctr"/>
            <a:r>
              <a:rPr lang="en-US" sz="6000" b="1" i="1" dirty="0" smtClean="0">
                <a:latin typeface="Californian FB" pitchFamily="18" charset="0"/>
              </a:rPr>
              <a:t>The End</a:t>
            </a:r>
            <a:endParaRPr lang="en-CA" sz="6000" dirty="0">
              <a:latin typeface="Californian FB" pitchFamily="18" charset="0"/>
            </a:endParaRPr>
          </a:p>
        </p:txBody>
      </p:sp>
      <p:sp>
        <p:nvSpPr>
          <p:cNvPr id="5" name="TextBox 4"/>
          <p:cNvSpPr txBox="1"/>
          <p:nvPr/>
        </p:nvSpPr>
        <p:spPr>
          <a:xfrm>
            <a:off x="1005118" y="5282044"/>
            <a:ext cx="7095274" cy="523220"/>
          </a:xfrm>
          <a:prstGeom prst="rect">
            <a:avLst/>
          </a:prstGeom>
          <a:noFill/>
        </p:spPr>
        <p:txBody>
          <a:bodyPr wrap="square" rtlCol="0">
            <a:spAutoFit/>
          </a:bodyPr>
          <a:lstStyle/>
          <a:p>
            <a:r>
              <a:rPr lang="en-US" sz="2800" b="1" i="1" dirty="0" smtClean="0">
                <a:latin typeface="Cambria" pitchFamily="18" charset="0"/>
              </a:rPr>
              <a:t>Preposterous Prepositions: </a:t>
            </a:r>
            <a:r>
              <a:rPr lang="en-US" sz="2000" b="1" i="1" dirty="0" smtClean="0">
                <a:latin typeface="Cambria" pitchFamily="18" charset="0"/>
              </a:rPr>
              <a:t>Practice with English</a:t>
            </a:r>
            <a:endParaRPr lang="en-CA" sz="2000" dirty="0">
              <a:latin typeface="Cambria" pitchFamily="18" charset="0"/>
            </a:endParaRPr>
          </a:p>
        </p:txBody>
      </p:sp>
      <p:sp>
        <p:nvSpPr>
          <p:cNvPr id="6" name="TextBox 5"/>
          <p:cNvSpPr txBox="1"/>
          <p:nvPr/>
        </p:nvSpPr>
        <p:spPr>
          <a:xfrm>
            <a:off x="6372200" y="6023029"/>
            <a:ext cx="2376264" cy="646331"/>
          </a:xfrm>
          <a:prstGeom prst="rect">
            <a:avLst/>
          </a:prstGeom>
          <a:noFill/>
        </p:spPr>
        <p:txBody>
          <a:bodyPr wrap="square" rtlCol="0">
            <a:spAutoFit/>
          </a:bodyPr>
          <a:lstStyle/>
          <a:p>
            <a:pPr algn="ctr"/>
            <a:r>
              <a:rPr lang="en-US" dirty="0" smtClean="0"/>
              <a:t>William Moore</a:t>
            </a:r>
          </a:p>
          <a:p>
            <a:r>
              <a:rPr lang="en-US" dirty="0" smtClean="0"/>
              <a:t>william.moore@viu.ca</a:t>
            </a:r>
          </a:p>
        </p:txBody>
      </p:sp>
      <p:pic>
        <p:nvPicPr>
          <p:cNvPr id="9" name="Picture 8" descr="TESL_logo.png"/>
          <p:cNvPicPr>
            <a:picLocks noChangeAspect="1"/>
          </p:cNvPicPr>
          <p:nvPr/>
        </p:nvPicPr>
        <p:blipFill>
          <a:blip r:embed="rId3" cstate="print"/>
          <a:stretch>
            <a:fillRect/>
          </a:stretch>
        </p:blipFill>
        <p:spPr>
          <a:xfrm>
            <a:off x="8138542" y="0"/>
            <a:ext cx="1005458" cy="1323511"/>
          </a:xfrm>
          <a:prstGeom prst="rect">
            <a:avLst/>
          </a:prstGeom>
        </p:spPr>
      </p:pic>
      <p:pic>
        <p:nvPicPr>
          <p:cNvPr id="8" name="Picture 7" descr="VIU-Logo-home.jpg"/>
          <p:cNvPicPr>
            <a:picLocks noChangeAspect="1"/>
          </p:cNvPicPr>
          <p:nvPr/>
        </p:nvPicPr>
        <p:blipFill>
          <a:blip r:embed="rId4" cstate="print"/>
          <a:stretch>
            <a:fillRect/>
          </a:stretch>
        </p:blipFill>
        <p:spPr>
          <a:xfrm>
            <a:off x="0" y="6000750"/>
            <a:ext cx="2647950" cy="857250"/>
          </a:xfrm>
          <a:prstGeom prst="rect">
            <a:avLst/>
          </a:prstGeom>
        </p:spPr>
      </p:pic>
    </p:spTree>
    <p:extLst>
      <p:ext uri="{BB962C8B-B14F-4D97-AF65-F5344CB8AC3E}">
        <p14:creationId xmlns="" xmlns:p14="http://schemas.microsoft.com/office/powerpoint/2010/main" val="60960502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8" name="TextBox 7"/>
          <p:cNvSpPr txBox="1"/>
          <p:nvPr/>
        </p:nvSpPr>
        <p:spPr>
          <a:xfrm>
            <a:off x="467544" y="476672"/>
            <a:ext cx="8136904" cy="5563767"/>
          </a:xfrm>
          <a:prstGeom prst="rect">
            <a:avLst/>
          </a:prstGeom>
          <a:noFill/>
        </p:spPr>
        <p:txBody>
          <a:bodyPr wrap="square" rtlCol="0">
            <a:spAutoFit/>
          </a:bodyPr>
          <a:lstStyle/>
          <a:p>
            <a:pPr>
              <a:lnSpc>
                <a:spcPct val="150000"/>
              </a:lnSpc>
            </a:pPr>
            <a:r>
              <a:rPr lang="en-GB" sz="2400" i="1" dirty="0" smtClean="0">
                <a:latin typeface="Cambria" pitchFamily="18" charset="0"/>
              </a:rPr>
              <a:t>Bluenose </a:t>
            </a:r>
            <a:r>
              <a:rPr lang="en-GB" sz="2400" dirty="0" smtClean="0">
                <a:latin typeface="Cambria" pitchFamily="18" charset="0"/>
              </a:rPr>
              <a:t>put in a full fishing season in the spring and summer of 1921. This was a condition for entrance into the International Fisherman's Race against the Americans - which was the real reason for building the </a:t>
            </a:r>
            <a:r>
              <a:rPr lang="en-GB" sz="2400" i="1" dirty="0" smtClean="0">
                <a:latin typeface="Cambria" pitchFamily="18" charset="0"/>
              </a:rPr>
              <a:t>Bluenose. </a:t>
            </a:r>
            <a:r>
              <a:rPr lang="en-GB" sz="2400" dirty="0" smtClean="0">
                <a:latin typeface="Cambria" pitchFamily="18" charset="0"/>
              </a:rPr>
              <a:t>Captain Angus Walters had been fishing ever since he was 13 years old. He learned how to sail on his father's fishing schooner. When he became captain of the </a:t>
            </a:r>
            <a:r>
              <a:rPr lang="en-GB" sz="2400" i="1" dirty="0" smtClean="0">
                <a:latin typeface="Cambria" pitchFamily="18" charset="0"/>
              </a:rPr>
              <a:t>Bluenose, </a:t>
            </a:r>
            <a:r>
              <a:rPr lang="en-GB" sz="2400" dirty="0" smtClean="0">
                <a:latin typeface="Cambria" pitchFamily="18" charset="0"/>
              </a:rPr>
              <a:t>people said he was a difficult man to get along with, but he was very intelligent and knew how to handle his ship. He could bring her through any kind of water or poor weather conditions. </a:t>
            </a:r>
            <a:endParaRPr lang="en-CA" sz="2400" dirty="0">
              <a:latin typeface="Cambria" pitchFamily="18" charset="0"/>
            </a:endParaRPr>
          </a:p>
        </p:txBody>
      </p:sp>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sp>
        <p:nvSpPr>
          <p:cNvPr id="3" name="TextBox 2"/>
          <p:cNvSpPr txBox="1"/>
          <p:nvPr/>
        </p:nvSpPr>
        <p:spPr>
          <a:xfrm>
            <a:off x="4139952" y="6040439"/>
            <a:ext cx="4680520" cy="307777"/>
          </a:xfrm>
          <a:prstGeom prst="rect">
            <a:avLst/>
          </a:prstGeom>
          <a:noFill/>
        </p:spPr>
        <p:txBody>
          <a:bodyPr wrap="square" rtlCol="0">
            <a:spAutoFit/>
          </a:bodyPr>
          <a:lstStyle/>
          <a:p>
            <a:pPr algn="r"/>
            <a:r>
              <a:rPr lang="en-US" sz="1400" dirty="0" smtClean="0"/>
              <a:t>White, Joan. (1997). Listen to the Loon. Oxford. Toronto, Can.</a:t>
            </a:r>
            <a:endParaRPr lang="en-CA" sz="1400" dirty="0"/>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7" name="TextBox 6"/>
          <p:cNvSpPr txBox="1"/>
          <p:nvPr/>
        </p:nvSpPr>
        <p:spPr>
          <a:xfrm>
            <a:off x="467544" y="692696"/>
            <a:ext cx="8280920" cy="5632311"/>
          </a:xfrm>
          <a:prstGeom prst="rect">
            <a:avLst/>
          </a:prstGeom>
          <a:noFill/>
        </p:spPr>
        <p:txBody>
          <a:bodyPr wrap="square" rtlCol="0">
            <a:spAutoFit/>
          </a:bodyPr>
          <a:lstStyle/>
          <a:p>
            <a:pPr>
              <a:lnSpc>
                <a:spcPct val="150000"/>
              </a:lnSpc>
            </a:pPr>
            <a:r>
              <a:rPr lang="en-GB" sz="2400" i="1" dirty="0" smtClean="0">
                <a:latin typeface="Cambria" pitchFamily="18" charset="0"/>
              </a:rPr>
              <a:t>Bluenose </a:t>
            </a:r>
            <a:r>
              <a:rPr lang="en-GB" sz="2400" b="1" dirty="0" smtClean="0">
                <a:solidFill>
                  <a:srgbClr val="FF0000"/>
                </a:solidFill>
                <a:latin typeface="Cambria" pitchFamily="18" charset="0"/>
              </a:rPr>
              <a:t>put</a:t>
            </a:r>
            <a:r>
              <a:rPr lang="en-GB" sz="2400" dirty="0" smtClean="0">
                <a:solidFill>
                  <a:srgbClr val="FF0000"/>
                </a:solidFill>
                <a:latin typeface="Cambria" pitchFamily="18" charset="0"/>
              </a:rPr>
              <a:t> </a:t>
            </a:r>
            <a:r>
              <a:rPr lang="en-GB" sz="2400" dirty="0" smtClean="0">
                <a:latin typeface="Cambria" pitchFamily="18" charset="0"/>
              </a:rPr>
              <a:t>in a full fishing season in the spring and summer of 1921. This </a:t>
            </a:r>
            <a:r>
              <a:rPr lang="en-GB" sz="2400" b="1" dirty="0" smtClean="0">
                <a:solidFill>
                  <a:srgbClr val="FF0000"/>
                </a:solidFill>
                <a:latin typeface="Cambria" pitchFamily="18" charset="0"/>
              </a:rPr>
              <a:t>was</a:t>
            </a:r>
            <a:r>
              <a:rPr lang="en-GB" sz="2400" dirty="0" smtClean="0">
                <a:solidFill>
                  <a:srgbClr val="FF0000"/>
                </a:solidFill>
                <a:latin typeface="Cambria" pitchFamily="18" charset="0"/>
              </a:rPr>
              <a:t> </a:t>
            </a:r>
            <a:r>
              <a:rPr lang="en-GB" sz="2400" dirty="0" smtClean="0">
                <a:latin typeface="Cambria" pitchFamily="18" charset="0"/>
              </a:rPr>
              <a:t>a condition for entrance</a:t>
            </a:r>
            <a:r>
              <a:rPr lang="en-GB" sz="2400" dirty="0" smtClean="0">
                <a:solidFill>
                  <a:srgbClr val="FF0000"/>
                </a:solidFill>
                <a:latin typeface="Cambria" pitchFamily="18" charset="0"/>
              </a:rPr>
              <a:t> </a:t>
            </a:r>
            <a:r>
              <a:rPr lang="en-GB" sz="2400" dirty="0" smtClean="0">
                <a:latin typeface="Cambria" pitchFamily="18" charset="0"/>
              </a:rPr>
              <a:t>into the International Fisherman's Race against the Americans - which </a:t>
            </a:r>
            <a:r>
              <a:rPr lang="en-GB" sz="2400" b="1" dirty="0" smtClean="0">
                <a:solidFill>
                  <a:srgbClr val="FF0000"/>
                </a:solidFill>
                <a:latin typeface="Cambria" pitchFamily="18" charset="0"/>
              </a:rPr>
              <a:t>was</a:t>
            </a:r>
            <a:r>
              <a:rPr lang="en-GB" sz="2400" dirty="0" smtClean="0">
                <a:solidFill>
                  <a:srgbClr val="FF0000"/>
                </a:solidFill>
                <a:latin typeface="Cambria" pitchFamily="18" charset="0"/>
              </a:rPr>
              <a:t> </a:t>
            </a:r>
            <a:r>
              <a:rPr lang="en-GB" sz="2400" dirty="0" smtClean="0">
                <a:latin typeface="Cambria" pitchFamily="18" charset="0"/>
              </a:rPr>
              <a:t>the real reason for </a:t>
            </a:r>
            <a:r>
              <a:rPr lang="en-GB" sz="2400" b="1" dirty="0" smtClean="0">
                <a:solidFill>
                  <a:srgbClr val="FF0000"/>
                </a:solidFill>
                <a:latin typeface="Cambria" pitchFamily="18" charset="0"/>
              </a:rPr>
              <a:t>building</a:t>
            </a:r>
            <a:r>
              <a:rPr lang="en-GB" sz="2400" dirty="0" smtClean="0">
                <a:solidFill>
                  <a:srgbClr val="FF0000"/>
                </a:solidFill>
                <a:latin typeface="Cambria" pitchFamily="18" charset="0"/>
              </a:rPr>
              <a:t> </a:t>
            </a:r>
            <a:r>
              <a:rPr lang="en-GB" sz="2400" dirty="0" smtClean="0">
                <a:latin typeface="Cambria" pitchFamily="18" charset="0"/>
              </a:rPr>
              <a:t>the </a:t>
            </a:r>
            <a:r>
              <a:rPr lang="en-GB" sz="2400" i="1" dirty="0" smtClean="0">
                <a:latin typeface="Cambria" pitchFamily="18" charset="0"/>
              </a:rPr>
              <a:t>Bluenose. </a:t>
            </a:r>
            <a:r>
              <a:rPr lang="en-GB" sz="2400" dirty="0" smtClean="0">
                <a:latin typeface="Cambria" pitchFamily="18" charset="0"/>
              </a:rPr>
              <a:t>Captain Angus Walters </a:t>
            </a:r>
            <a:r>
              <a:rPr lang="en-GB" sz="2400" b="1" dirty="0" smtClean="0">
                <a:solidFill>
                  <a:srgbClr val="FF0000"/>
                </a:solidFill>
                <a:latin typeface="Cambria" pitchFamily="18" charset="0"/>
              </a:rPr>
              <a:t>had been fishing </a:t>
            </a:r>
            <a:r>
              <a:rPr lang="en-GB" sz="2400" dirty="0" smtClean="0">
                <a:latin typeface="Cambria" pitchFamily="18" charset="0"/>
              </a:rPr>
              <a:t>ever since he </a:t>
            </a:r>
            <a:r>
              <a:rPr lang="en-GB" sz="2400" b="1" dirty="0" smtClean="0">
                <a:solidFill>
                  <a:srgbClr val="FF0000"/>
                </a:solidFill>
                <a:latin typeface="Cambria" pitchFamily="18" charset="0"/>
              </a:rPr>
              <a:t>was</a:t>
            </a:r>
            <a:r>
              <a:rPr lang="en-GB" sz="2400" dirty="0" smtClean="0">
                <a:solidFill>
                  <a:srgbClr val="FF0000"/>
                </a:solidFill>
                <a:latin typeface="Cambria" pitchFamily="18" charset="0"/>
              </a:rPr>
              <a:t> </a:t>
            </a:r>
            <a:r>
              <a:rPr lang="en-GB" sz="2400" dirty="0" smtClean="0">
                <a:latin typeface="Cambria" pitchFamily="18" charset="0"/>
              </a:rPr>
              <a:t>13 years old. He </a:t>
            </a:r>
            <a:r>
              <a:rPr lang="en-GB" sz="2400" b="1" dirty="0" smtClean="0">
                <a:solidFill>
                  <a:srgbClr val="FF0000"/>
                </a:solidFill>
                <a:latin typeface="Cambria" pitchFamily="18" charset="0"/>
              </a:rPr>
              <a:t>learned</a:t>
            </a:r>
            <a:r>
              <a:rPr lang="en-GB" sz="2400" dirty="0" smtClean="0">
                <a:solidFill>
                  <a:srgbClr val="FF0000"/>
                </a:solidFill>
                <a:latin typeface="Cambria" pitchFamily="18" charset="0"/>
              </a:rPr>
              <a:t> </a:t>
            </a:r>
            <a:r>
              <a:rPr lang="en-GB" sz="2400" dirty="0" smtClean="0">
                <a:latin typeface="Cambria" pitchFamily="18" charset="0"/>
              </a:rPr>
              <a:t>how </a:t>
            </a:r>
            <a:r>
              <a:rPr lang="en-GB" sz="2400" b="1" u="sng" dirty="0" smtClean="0">
                <a:latin typeface="Cambria" pitchFamily="18" charset="0"/>
              </a:rPr>
              <a:t>to sail </a:t>
            </a:r>
            <a:r>
              <a:rPr lang="en-GB" sz="2400" dirty="0" smtClean="0">
                <a:latin typeface="Cambria" pitchFamily="18" charset="0"/>
              </a:rPr>
              <a:t>on his father's fishing schooner. When he </a:t>
            </a:r>
            <a:r>
              <a:rPr lang="en-GB" sz="2400" b="1" dirty="0" smtClean="0">
                <a:solidFill>
                  <a:srgbClr val="FF0000"/>
                </a:solidFill>
                <a:latin typeface="Cambria" pitchFamily="18" charset="0"/>
              </a:rPr>
              <a:t>became</a:t>
            </a:r>
            <a:r>
              <a:rPr lang="en-GB" sz="2400" dirty="0" smtClean="0">
                <a:solidFill>
                  <a:srgbClr val="FF0000"/>
                </a:solidFill>
                <a:latin typeface="Cambria" pitchFamily="18" charset="0"/>
              </a:rPr>
              <a:t> </a:t>
            </a:r>
            <a:r>
              <a:rPr lang="en-GB" sz="2400" dirty="0" smtClean="0">
                <a:latin typeface="Cambria" pitchFamily="18" charset="0"/>
              </a:rPr>
              <a:t>captain of the </a:t>
            </a:r>
            <a:r>
              <a:rPr lang="en-GB" sz="2400" i="1" dirty="0" smtClean="0">
                <a:latin typeface="Cambria" pitchFamily="18" charset="0"/>
              </a:rPr>
              <a:t>Bluenose, </a:t>
            </a:r>
            <a:r>
              <a:rPr lang="en-GB" sz="2400" dirty="0" smtClean="0">
                <a:latin typeface="Cambria" pitchFamily="18" charset="0"/>
              </a:rPr>
              <a:t>people </a:t>
            </a:r>
            <a:r>
              <a:rPr lang="en-GB" sz="2400" b="1" dirty="0" smtClean="0">
                <a:solidFill>
                  <a:srgbClr val="FF0000"/>
                </a:solidFill>
                <a:latin typeface="Cambria" pitchFamily="18" charset="0"/>
              </a:rPr>
              <a:t>said</a:t>
            </a:r>
            <a:r>
              <a:rPr lang="en-GB" sz="2400" dirty="0" smtClean="0">
                <a:solidFill>
                  <a:srgbClr val="FF0000"/>
                </a:solidFill>
                <a:latin typeface="Cambria" pitchFamily="18" charset="0"/>
              </a:rPr>
              <a:t> </a:t>
            </a:r>
            <a:r>
              <a:rPr lang="en-GB" sz="2400" dirty="0" smtClean="0">
                <a:latin typeface="Cambria" pitchFamily="18" charset="0"/>
              </a:rPr>
              <a:t>he </a:t>
            </a:r>
            <a:r>
              <a:rPr lang="en-GB" sz="2400" b="1" dirty="0" smtClean="0">
                <a:solidFill>
                  <a:srgbClr val="FF0000"/>
                </a:solidFill>
                <a:latin typeface="Cambria" pitchFamily="18" charset="0"/>
              </a:rPr>
              <a:t>was</a:t>
            </a:r>
            <a:r>
              <a:rPr lang="en-GB" sz="2400" dirty="0" smtClean="0">
                <a:latin typeface="Cambria" pitchFamily="18" charset="0"/>
              </a:rPr>
              <a:t> a difficult man to</a:t>
            </a:r>
            <a:r>
              <a:rPr lang="en-GB" sz="2400" b="1" dirty="0" smtClean="0">
                <a:solidFill>
                  <a:srgbClr val="FF0000"/>
                </a:solidFill>
                <a:latin typeface="Cambria" pitchFamily="18" charset="0"/>
              </a:rPr>
              <a:t> get along </a:t>
            </a:r>
            <a:r>
              <a:rPr lang="en-GB" sz="2400" dirty="0" smtClean="0">
                <a:latin typeface="Cambria" pitchFamily="18" charset="0"/>
              </a:rPr>
              <a:t>with, but he </a:t>
            </a:r>
            <a:r>
              <a:rPr lang="en-GB" sz="2400" b="1" dirty="0" smtClean="0">
                <a:solidFill>
                  <a:srgbClr val="FF0000"/>
                </a:solidFill>
                <a:latin typeface="Cambria" pitchFamily="18" charset="0"/>
              </a:rPr>
              <a:t>was</a:t>
            </a:r>
            <a:r>
              <a:rPr lang="en-GB" sz="2400" dirty="0" smtClean="0">
                <a:solidFill>
                  <a:srgbClr val="FF0000"/>
                </a:solidFill>
                <a:latin typeface="Cambria" pitchFamily="18" charset="0"/>
              </a:rPr>
              <a:t> </a:t>
            </a:r>
            <a:r>
              <a:rPr lang="en-GB" sz="2400" dirty="0" smtClean="0">
                <a:latin typeface="Cambria" pitchFamily="18" charset="0"/>
              </a:rPr>
              <a:t>very intelligent and </a:t>
            </a:r>
            <a:r>
              <a:rPr lang="en-GB" sz="2400" b="1" dirty="0" smtClean="0">
                <a:solidFill>
                  <a:srgbClr val="FF0000"/>
                </a:solidFill>
                <a:latin typeface="Cambria" pitchFamily="18" charset="0"/>
              </a:rPr>
              <a:t>knew</a:t>
            </a:r>
            <a:r>
              <a:rPr lang="en-GB" sz="2400" dirty="0" smtClean="0">
                <a:solidFill>
                  <a:srgbClr val="FF0000"/>
                </a:solidFill>
                <a:latin typeface="Cambria" pitchFamily="18" charset="0"/>
              </a:rPr>
              <a:t> </a:t>
            </a:r>
            <a:r>
              <a:rPr lang="en-GB" sz="2400" dirty="0" smtClean="0">
                <a:latin typeface="Cambria" pitchFamily="18" charset="0"/>
              </a:rPr>
              <a:t>how </a:t>
            </a:r>
            <a:r>
              <a:rPr lang="en-GB" sz="2400" b="1" u="sng" dirty="0" smtClean="0">
                <a:latin typeface="Cambria" pitchFamily="18" charset="0"/>
              </a:rPr>
              <a:t>to handle </a:t>
            </a:r>
            <a:r>
              <a:rPr lang="en-GB" sz="2400" dirty="0" smtClean="0">
                <a:latin typeface="Cambria" pitchFamily="18" charset="0"/>
              </a:rPr>
              <a:t>his ship. He </a:t>
            </a:r>
            <a:r>
              <a:rPr lang="en-GB" sz="2400" b="1" dirty="0" smtClean="0">
                <a:solidFill>
                  <a:srgbClr val="FF0000"/>
                </a:solidFill>
                <a:latin typeface="Cambria" pitchFamily="18" charset="0"/>
              </a:rPr>
              <a:t>could bring</a:t>
            </a:r>
            <a:r>
              <a:rPr lang="en-GB" sz="2400" dirty="0" smtClean="0">
                <a:latin typeface="Cambria" pitchFamily="18" charset="0"/>
              </a:rPr>
              <a:t> her through any kind of water or poor weather conditions.                             </a:t>
            </a:r>
            <a:r>
              <a:rPr lang="en-GB" sz="2400" b="1" dirty="0" smtClean="0">
                <a:solidFill>
                  <a:srgbClr val="FF0000"/>
                </a:solidFill>
                <a:latin typeface="Cambria" pitchFamily="18" charset="0"/>
              </a:rPr>
              <a:t>14 verbs</a:t>
            </a:r>
            <a:endParaRPr lang="en-CA" sz="2400" b="1" dirty="0">
              <a:solidFill>
                <a:srgbClr val="FF0000"/>
              </a:solidFill>
              <a:latin typeface="Cambria" pitchFamily="18" charset="0"/>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7" name="TextBox 6"/>
          <p:cNvSpPr txBox="1"/>
          <p:nvPr/>
        </p:nvSpPr>
        <p:spPr>
          <a:xfrm>
            <a:off x="467544" y="692696"/>
            <a:ext cx="8208912" cy="5632311"/>
          </a:xfrm>
          <a:prstGeom prst="rect">
            <a:avLst/>
          </a:prstGeom>
          <a:noFill/>
        </p:spPr>
        <p:txBody>
          <a:bodyPr wrap="square" rtlCol="0">
            <a:spAutoFit/>
          </a:bodyPr>
          <a:lstStyle/>
          <a:p>
            <a:pPr>
              <a:lnSpc>
                <a:spcPct val="150000"/>
              </a:lnSpc>
            </a:pPr>
            <a:r>
              <a:rPr lang="en-GB" sz="2400" i="1" dirty="0" smtClean="0">
                <a:latin typeface="Cambria" pitchFamily="18" charset="0"/>
              </a:rPr>
              <a:t>Bluenose </a:t>
            </a:r>
            <a:r>
              <a:rPr lang="en-GB" sz="2400" dirty="0" smtClean="0">
                <a:latin typeface="Cambria" pitchFamily="18" charset="0"/>
              </a:rPr>
              <a:t>put </a:t>
            </a:r>
            <a:r>
              <a:rPr lang="en-GB" sz="2400" b="1" u="sng" dirty="0" smtClean="0">
                <a:latin typeface="Cambria" pitchFamily="18" charset="0"/>
              </a:rPr>
              <a:t>in</a:t>
            </a:r>
            <a:r>
              <a:rPr lang="en-GB" sz="2400" dirty="0" smtClean="0">
                <a:latin typeface="Cambria" pitchFamily="18" charset="0"/>
              </a:rPr>
              <a:t> a full fishing season </a:t>
            </a:r>
            <a:r>
              <a:rPr lang="en-GB" sz="2400" b="1" dirty="0" smtClean="0">
                <a:solidFill>
                  <a:srgbClr val="6600FF"/>
                </a:solidFill>
                <a:latin typeface="Cambria" pitchFamily="18" charset="0"/>
              </a:rPr>
              <a:t>in</a:t>
            </a:r>
            <a:r>
              <a:rPr lang="en-GB" sz="2400" dirty="0" smtClean="0">
                <a:latin typeface="Cambria" pitchFamily="18" charset="0"/>
              </a:rPr>
              <a:t> the spring and summer </a:t>
            </a:r>
            <a:r>
              <a:rPr lang="en-GB" sz="2400" b="1" dirty="0" smtClean="0">
                <a:solidFill>
                  <a:srgbClr val="6600FF"/>
                </a:solidFill>
                <a:latin typeface="Cambria" pitchFamily="18" charset="0"/>
              </a:rPr>
              <a:t>of</a:t>
            </a:r>
            <a:r>
              <a:rPr lang="en-GB" sz="2400" dirty="0" smtClean="0">
                <a:latin typeface="Cambria" pitchFamily="18" charset="0"/>
              </a:rPr>
              <a:t> 1921. This was a condition </a:t>
            </a:r>
            <a:r>
              <a:rPr lang="en-GB" sz="2400" b="1" dirty="0" smtClean="0">
                <a:solidFill>
                  <a:srgbClr val="6600FF"/>
                </a:solidFill>
                <a:latin typeface="Cambria" pitchFamily="18" charset="0"/>
              </a:rPr>
              <a:t>for</a:t>
            </a:r>
            <a:r>
              <a:rPr lang="en-GB" sz="2400" dirty="0" smtClean="0">
                <a:latin typeface="Cambria" pitchFamily="18" charset="0"/>
              </a:rPr>
              <a:t> entrance </a:t>
            </a:r>
            <a:r>
              <a:rPr lang="en-GB" sz="2400" b="1" dirty="0" smtClean="0">
                <a:solidFill>
                  <a:srgbClr val="6600FF"/>
                </a:solidFill>
                <a:latin typeface="Cambria" pitchFamily="18" charset="0"/>
              </a:rPr>
              <a:t>into</a:t>
            </a:r>
            <a:r>
              <a:rPr lang="en-GB" sz="2400" dirty="0" smtClean="0">
                <a:latin typeface="Cambria" pitchFamily="18" charset="0"/>
              </a:rPr>
              <a:t> the International Fisherman's Race </a:t>
            </a:r>
            <a:r>
              <a:rPr lang="en-GB" sz="2400" b="1" dirty="0" smtClean="0">
                <a:solidFill>
                  <a:srgbClr val="6600FF"/>
                </a:solidFill>
                <a:latin typeface="Cambria" pitchFamily="18" charset="0"/>
              </a:rPr>
              <a:t>against</a:t>
            </a:r>
            <a:r>
              <a:rPr lang="en-GB" sz="2400" dirty="0" smtClean="0">
                <a:latin typeface="Cambria" pitchFamily="18" charset="0"/>
              </a:rPr>
              <a:t> the Americans - which was the real reason </a:t>
            </a:r>
            <a:r>
              <a:rPr lang="en-GB" sz="2400" b="1" dirty="0" smtClean="0">
                <a:solidFill>
                  <a:srgbClr val="6600FF"/>
                </a:solidFill>
                <a:latin typeface="Cambria" pitchFamily="18" charset="0"/>
              </a:rPr>
              <a:t>for</a:t>
            </a:r>
            <a:r>
              <a:rPr lang="en-GB" sz="2400" dirty="0" smtClean="0">
                <a:latin typeface="Cambria" pitchFamily="18" charset="0"/>
              </a:rPr>
              <a:t> building the </a:t>
            </a:r>
            <a:r>
              <a:rPr lang="en-GB" sz="2400" i="1" dirty="0" smtClean="0">
                <a:latin typeface="Cambria" pitchFamily="18" charset="0"/>
              </a:rPr>
              <a:t>Bluenose. </a:t>
            </a:r>
            <a:r>
              <a:rPr lang="en-GB" sz="2400" dirty="0" smtClean="0">
                <a:latin typeface="Cambria" pitchFamily="18" charset="0"/>
              </a:rPr>
              <a:t>Captain Angus Walters had been fishing ever </a:t>
            </a:r>
            <a:r>
              <a:rPr lang="en-GB" sz="2400" b="1" u="sng" dirty="0" smtClean="0">
                <a:latin typeface="Cambria" pitchFamily="18" charset="0"/>
              </a:rPr>
              <a:t>since</a:t>
            </a:r>
            <a:r>
              <a:rPr lang="en-GB" sz="2400" dirty="0" smtClean="0">
                <a:latin typeface="Cambria" pitchFamily="18" charset="0"/>
              </a:rPr>
              <a:t> he was 13 years old. He learned how </a:t>
            </a:r>
            <a:r>
              <a:rPr lang="en-GB" sz="2400" b="1" u="sng" dirty="0" smtClean="0">
                <a:latin typeface="Cambria" pitchFamily="18" charset="0"/>
              </a:rPr>
              <a:t>to</a:t>
            </a:r>
            <a:r>
              <a:rPr lang="en-GB" sz="2400" dirty="0" smtClean="0">
                <a:latin typeface="Cambria" pitchFamily="18" charset="0"/>
              </a:rPr>
              <a:t> sail </a:t>
            </a:r>
            <a:r>
              <a:rPr lang="en-GB" sz="2400" b="1" dirty="0" smtClean="0">
                <a:solidFill>
                  <a:srgbClr val="6600FF"/>
                </a:solidFill>
                <a:latin typeface="Cambria" pitchFamily="18" charset="0"/>
              </a:rPr>
              <a:t>on</a:t>
            </a:r>
            <a:r>
              <a:rPr lang="en-GB" sz="2400" dirty="0" smtClean="0">
                <a:latin typeface="Cambria" pitchFamily="18" charset="0"/>
              </a:rPr>
              <a:t> his father's fishing schooner. When he became captain </a:t>
            </a:r>
            <a:r>
              <a:rPr lang="en-GB" sz="2400" b="1" dirty="0" smtClean="0">
                <a:solidFill>
                  <a:srgbClr val="6600FF"/>
                </a:solidFill>
                <a:latin typeface="Cambria" pitchFamily="18" charset="0"/>
              </a:rPr>
              <a:t>of</a:t>
            </a:r>
            <a:r>
              <a:rPr lang="en-GB" sz="2400" dirty="0" smtClean="0">
                <a:latin typeface="Cambria" pitchFamily="18" charset="0"/>
              </a:rPr>
              <a:t> the </a:t>
            </a:r>
            <a:r>
              <a:rPr lang="en-GB" sz="2400" i="1" dirty="0" smtClean="0">
                <a:latin typeface="Cambria" pitchFamily="18" charset="0"/>
              </a:rPr>
              <a:t>Bluenose, </a:t>
            </a:r>
            <a:r>
              <a:rPr lang="en-GB" sz="2400" dirty="0" smtClean="0">
                <a:latin typeface="Cambria" pitchFamily="18" charset="0"/>
              </a:rPr>
              <a:t>people said he was a difficult man </a:t>
            </a:r>
            <a:r>
              <a:rPr lang="en-GB" sz="2400" b="1" u="sng" dirty="0" smtClean="0">
                <a:latin typeface="Cambria" pitchFamily="18" charset="0"/>
              </a:rPr>
              <a:t>to</a:t>
            </a:r>
            <a:r>
              <a:rPr lang="en-GB" sz="2400" dirty="0" smtClean="0">
                <a:latin typeface="Cambria" pitchFamily="18" charset="0"/>
              </a:rPr>
              <a:t> get along </a:t>
            </a:r>
            <a:r>
              <a:rPr lang="en-GB" sz="2400" b="1" dirty="0" smtClean="0">
                <a:solidFill>
                  <a:srgbClr val="6600FF"/>
                </a:solidFill>
                <a:latin typeface="Cambria" pitchFamily="18" charset="0"/>
              </a:rPr>
              <a:t>with</a:t>
            </a:r>
            <a:r>
              <a:rPr lang="en-GB" sz="2400" dirty="0" smtClean="0">
                <a:latin typeface="Cambria" pitchFamily="18" charset="0"/>
              </a:rPr>
              <a:t>, but he was very intelligent and knew how </a:t>
            </a:r>
            <a:r>
              <a:rPr lang="en-GB" sz="2400" b="1" u="sng" dirty="0" smtClean="0">
                <a:latin typeface="Cambria" pitchFamily="18" charset="0"/>
              </a:rPr>
              <a:t>to</a:t>
            </a:r>
            <a:r>
              <a:rPr lang="en-GB" sz="2400" dirty="0" smtClean="0">
                <a:latin typeface="Cambria" pitchFamily="18" charset="0"/>
              </a:rPr>
              <a:t> handle his ship. He could bring her </a:t>
            </a:r>
            <a:r>
              <a:rPr lang="en-GB" sz="2400" b="1" dirty="0" smtClean="0">
                <a:solidFill>
                  <a:srgbClr val="6600FF"/>
                </a:solidFill>
                <a:latin typeface="Cambria" pitchFamily="18" charset="0"/>
              </a:rPr>
              <a:t>through</a:t>
            </a:r>
            <a:r>
              <a:rPr lang="en-GB" sz="2400" dirty="0" smtClean="0">
                <a:latin typeface="Cambria" pitchFamily="18" charset="0"/>
              </a:rPr>
              <a:t> any kind </a:t>
            </a:r>
            <a:r>
              <a:rPr lang="en-GB" sz="2400" b="1" dirty="0" smtClean="0">
                <a:solidFill>
                  <a:srgbClr val="6600FF"/>
                </a:solidFill>
                <a:latin typeface="Cambria" pitchFamily="18" charset="0"/>
              </a:rPr>
              <a:t>of</a:t>
            </a:r>
            <a:r>
              <a:rPr lang="en-GB" sz="2400" dirty="0" smtClean="0">
                <a:latin typeface="Cambria" pitchFamily="18" charset="0"/>
              </a:rPr>
              <a:t> water or poor weather conditions.           </a:t>
            </a:r>
            <a:r>
              <a:rPr lang="en-GB" sz="2400" b="1" smtClean="0">
                <a:solidFill>
                  <a:srgbClr val="6600FF"/>
                </a:solidFill>
                <a:latin typeface="Cambria" pitchFamily="18" charset="0"/>
              </a:rPr>
              <a:t>12 </a:t>
            </a:r>
            <a:r>
              <a:rPr lang="en-GB" sz="2400" b="1" dirty="0" smtClean="0">
                <a:solidFill>
                  <a:srgbClr val="6600FF"/>
                </a:solidFill>
                <a:latin typeface="Cambria" pitchFamily="18" charset="0"/>
              </a:rPr>
              <a:t>preps</a:t>
            </a:r>
            <a:endParaRPr lang="en-CA" sz="2400" b="1" dirty="0">
              <a:solidFill>
                <a:srgbClr val="6600FF"/>
              </a:solidFill>
              <a:latin typeface="Cambria" pitchFamily="18" charset="0"/>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3698" y="620688"/>
            <a:ext cx="8576604" cy="5168317"/>
          </a:xfrm>
          <a:prstGeom prst="rect">
            <a:avLst/>
          </a:prstGeom>
        </p:spPr>
      </p:pic>
      <p:sp>
        <p:nvSpPr>
          <p:cNvPr id="7" name="TextBox 6"/>
          <p:cNvSpPr txBox="1"/>
          <p:nvPr/>
        </p:nvSpPr>
        <p:spPr>
          <a:xfrm>
            <a:off x="5652120" y="5733256"/>
            <a:ext cx="3168352" cy="646331"/>
          </a:xfrm>
          <a:prstGeom prst="rect">
            <a:avLst/>
          </a:prstGeom>
          <a:noFill/>
        </p:spPr>
        <p:txBody>
          <a:bodyPr wrap="square" rtlCol="0">
            <a:spAutoFit/>
          </a:bodyPr>
          <a:lstStyle/>
          <a:p>
            <a:r>
              <a:rPr lang="en-US" sz="3600" dirty="0" smtClean="0"/>
              <a:t>74 / 3438 = 2%</a:t>
            </a:r>
            <a:endParaRPr lang="en-CA" sz="3600" dirty="0"/>
          </a:p>
        </p:txBody>
      </p:sp>
      <p:sp>
        <p:nvSpPr>
          <p:cNvPr id="6" name="TextBox 5"/>
          <p:cNvSpPr txBox="1"/>
          <p:nvPr/>
        </p:nvSpPr>
        <p:spPr>
          <a:xfrm>
            <a:off x="683568" y="5795972"/>
            <a:ext cx="3384376" cy="369332"/>
          </a:xfrm>
          <a:prstGeom prst="rect">
            <a:avLst/>
          </a:prstGeom>
          <a:noFill/>
        </p:spPr>
        <p:txBody>
          <a:bodyPr wrap="square" rtlCol="0">
            <a:spAutoFit/>
          </a:bodyPr>
          <a:lstStyle/>
          <a:p>
            <a:r>
              <a:rPr lang="en-CA" b="1" dirty="0" smtClean="0"/>
              <a:t>Pages focused on prepositions</a:t>
            </a:r>
            <a:endParaRPr lang="en-CA" b="1" dirty="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puse 1.jpg"/>
          <p:cNvPicPr>
            <a:picLocks noChangeAspect="1"/>
          </p:cNvPicPr>
          <p:nvPr/>
        </p:nvPicPr>
        <p:blipFill>
          <a:blip r:embed="rId3" cstate="print"/>
          <a:stretch>
            <a:fillRect/>
          </a:stretch>
        </p:blipFill>
        <p:spPr>
          <a:xfrm>
            <a:off x="0" y="476672"/>
            <a:ext cx="9144000" cy="6381328"/>
          </a:xfrm>
          <a:prstGeom prst="rect">
            <a:avLst/>
          </a:prstGeom>
        </p:spPr>
      </p:pic>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sp>
        <p:nvSpPr>
          <p:cNvPr id="6" name="TextBox 5"/>
          <p:cNvSpPr txBox="1"/>
          <p:nvPr/>
        </p:nvSpPr>
        <p:spPr>
          <a:xfrm>
            <a:off x="3491880" y="4437112"/>
            <a:ext cx="2952328" cy="707886"/>
          </a:xfrm>
          <a:prstGeom prst="rect">
            <a:avLst/>
          </a:prstGeom>
          <a:noFill/>
        </p:spPr>
        <p:txBody>
          <a:bodyPr wrap="square" rtlCol="0">
            <a:spAutoFit/>
          </a:bodyPr>
          <a:lstStyle/>
          <a:p>
            <a:r>
              <a:rPr lang="en-CA" sz="2000" dirty="0" smtClean="0"/>
              <a:t>15   Location prepositions</a:t>
            </a:r>
          </a:p>
          <a:p>
            <a:r>
              <a:rPr lang="en-CA" sz="2000" smtClean="0"/>
              <a:t>  6     </a:t>
            </a:r>
            <a:r>
              <a:rPr lang="en-CA" sz="2000" dirty="0" smtClean="0"/>
              <a:t>other prepositions</a:t>
            </a:r>
            <a:endParaRPr lang="en-CA" sz="2000" dirty="0"/>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88640"/>
            <a:ext cx="4176464" cy="338554"/>
          </a:xfrm>
          <a:prstGeom prst="rect">
            <a:avLst/>
          </a:prstGeom>
          <a:noFill/>
        </p:spPr>
        <p:txBody>
          <a:bodyPr wrap="square" rtlCol="0">
            <a:spAutoFit/>
          </a:bodyPr>
          <a:lstStyle/>
          <a:p>
            <a:pPr algn="ctr"/>
            <a:r>
              <a:rPr lang="en-CA" sz="1600" dirty="0" smtClean="0"/>
              <a:t>Preposterous Prepositions! Practice with English</a:t>
            </a:r>
            <a:endParaRPr lang="en-CA" sz="16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47864" y="6453336"/>
            <a:ext cx="2332856" cy="315908"/>
          </a:xfrm>
          <a:prstGeom prst="rect">
            <a:avLst/>
          </a:prstGeom>
        </p:spPr>
      </p:pic>
      <p:pic>
        <p:nvPicPr>
          <p:cNvPr id="6" name="Picture 5" descr="153 opd playground d.jpg"/>
          <p:cNvPicPr>
            <a:picLocks noChangeAspect="1"/>
          </p:cNvPicPr>
          <p:nvPr/>
        </p:nvPicPr>
        <p:blipFill>
          <a:blip r:embed="rId4" cstate="print"/>
          <a:stretch>
            <a:fillRect/>
          </a:stretch>
        </p:blipFill>
        <p:spPr>
          <a:xfrm>
            <a:off x="467544" y="519114"/>
            <a:ext cx="8496944" cy="5934222"/>
          </a:xfrm>
          <a:prstGeom prst="rect">
            <a:avLst/>
          </a:prstGeom>
        </p:spPr>
      </p:pic>
    </p:spTree>
  </p:cSld>
  <p:clrMapOvr>
    <a:masterClrMapping/>
  </p:clrMapOvr>
  <p:transition spd="slow">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8|120.9"/>
</p:tagLst>
</file>

<file path=ppt/tags/tag2.xml><?xml version="1.0" encoding="utf-8"?>
<p:tagLst xmlns:a="http://schemas.openxmlformats.org/drawingml/2006/main" xmlns:r="http://schemas.openxmlformats.org/officeDocument/2006/relationships" xmlns:p="http://schemas.openxmlformats.org/presentationml/2006/main">
  <p:tag name="TIMING" val="|39.8|120.9"/>
</p:tagLst>
</file>

<file path=ppt/tags/tag3.xml><?xml version="1.0" encoding="utf-8"?>
<p:tagLst xmlns:a="http://schemas.openxmlformats.org/drawingml/2006/main" xmlns:r="http://schemas.openxmlformats.org/officeDocument/2006/relationships" xmlns:p="http://schemas.openxmlformats.org/presentationml/2006/main">
  <p:tag name="TIMING" val="|39.8|120.9"/>
</p:tagLst>
</file>

<file path=ppt/tags/tag4.xml><?xml version="1.0" encoding="utf-8"?>
<p:tagLst xmlns:a="http://schemas.openxmlformats.org/drawingml/2006/main" xmlns:r="http://schemas.openxmlformats.org/officeDocument/2006/relationships" xmlns:p="http://schemas.openxmlformats.org/presentationml/2006/main">
  <p:tag name="TIMING" val="|39.8|120.9"/>
</p:tagLst>
</file>

<file path=ppt/tags/tag5.xml><?xml version="1.0" encoding="utf-8"?>
<p:tagLst xmlns:a="http://schemas.openxmlformats.org/drawingml/2006/main" xmlns:r="http://schemas.openxmlformats.org/officeDocument/2006/relationships" xmlns:p="http://schemas.openxmlformats.org/presentationml/2006/main">
  <p:tag name="TIMING" val="|39.8|1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6032</TotalTime>
  <Words>2679</Words>
  <Application>Microsoft Office PowerPoint</Application>
  <PresentationFormat>On-screen Show (4:3)</PresentationFormat>
  <Paragraphs>467</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thefalconers</dc:creator>
  <cp:lastModifiedBy>William</cp:lastModifiedBy>
  <cp:revision>473</cp:revision>
  <cp:lastPrinted>2015-08-03T18:42:58Z</cp:lastPrinted>
  <dcterms:created xsi:type="dcterms:W3CDTF">2012-03-12T17:08:26Z</dcterms:created>
  <dcterms:modified xsi:type="dcterms:W3CDTF">2015-11-03T05:12:38Z</dcterms:modified>
</cp:coreProperties>
</file>