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77" r:id="rId4"/>
    <p:sldId id="297" r:id="rId5"/>
    <p:sldId id="278" r:id="rId6"/>
    <p:sldId id="294" r:id="rId7"/>
    <p:sldId id="295" r:id="rId8"/>
    <p:sldId id="296" r:id="rId9"/>
    <p:sldId id="279" r:id="rId10"/>
    <p:sldId id="273" r:id="rId11"/>
    <p:sldId id="293" r:id="rId12"/>
    <p:sldId id="292" r:id="rId13"/>
    <p:sldId id="259" r:id="rId14"/>
    <p:sldId id="260" r:id="rId15"/>
    <p:sldId id="258" r:id="rId16"/>
    <p:sldId id="265" r:id="rId17"/>
    <p:sldId id="276" r:id="rId18"/>
    <p:sldId id="284" r:id="rId19"/>
    <p:sldId id="275" r:id="rId20"/>
    <p:sldId id="282" r:id="rId21"/>
    <p:sldId id="283" r:id="rId22"/>
    <p:sldId id="257" r:id="rId23"/>
    <p:sldId id="285" r:id="rId24"/>
    <p:sldId id="286" r:id="rId25"/>
    <p:sldId id="298" r:id="rId26"/>
    <p:sldId id="299" r:id="rId27"/>
    <p:sldId id="300" r:id="rId28"/>
    <p:sldId id="301" r:id="rId29"/>
    <p:sldId id="302" r:id="rId30"/>
    <p:sldId id="304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F7E1E-49EB-4BF6-949C-ED58FEBF7463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19CF-15EA-419A-BF5E-36DDF542818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9943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EC81-7CEA-4191-99C0-838C744FEA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8FDC-B5BC-4D64-9049-2F4E0ACF7ECB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8FDC-B5BC-4D64-9049-2F4E0ACF7ECB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8FDC-B5BC-4D64-9049-2F4E0ACF7ECB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619CF-15EA-419A-BF5E-36DDF5428187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619CF-15EA-419A-BF5E-36DDF5428187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6283-30A7-4572-9FFF-736487D0B01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EC81-7CEA-4191-99C0-838C744FEA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convention,</a:t>
            </a:r>
            <a:r>
              <a:rPr lang="en-US" baseline="0" dirty="0" smtClean="0"/>
              <a:t> English Subjects are organized this way – by simple agreement – Arabic Subjects – by way of contrast are </a:t>
            </a:r>
            <a:r>
              <a:rPr lang="en-US" baseline="0" dirty="0" err="1" smtClean="0"/>
              <a:t>organised</a:t>
            </a:r>
            <a:r>
              <a:rPr lang="en-US" baseline="0" dirty="0" smtClean="0"/>
              <a:t> quite differently.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EC81-7CEA-4191-99C0-838C744FEA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8AD7F-5A42-47DB-BE37-A5CF9DFB86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1B58D-EB10-4BE8-B898-7DB02327531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1B58D-EB10-4BE8-B898-7DB02327531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286225-E0E6-4C1A-B689-6E9D3D196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231E26-8B05-4465-A2BC-44C4A5144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89F9-AF6D-4653-86BD-553A361E1BB9}" type="datetimeFigureOut">
              <a:rPr lang="en-CA" smtClean="0"/>
              <a:pPr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B7B6-2CB8-4C0B-875A-0FCADD90830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FILES\PFILES\MSOFFICE\MEDIA\CNTCD1\Photo1\j0308959.jp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635171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mbria" pitchFamily="18" charset="0"/>
              </a:rPr>
              <a:t>TESL CANADA CONFERENCE  MAY 8 - 10, 2014 REGINA, SK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819150" cy="542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530294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800" dirty="0" smtClean="0">
                <a:solidFill>
                  <a:schemeClr val="tx2"/>
                </a:solidFill>
                <a:latin typeface="Bookman Old Style" pitchFamily="18" charset="0"/>
              </a:rPr>
              <a:t>Land of Living Languages</a:t>
            </a:r>
            <a:endParaRPr lang="en-US" sz="3600" spc="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443711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English Grammar Uncloaked</a:t>
            </a:r>
          </a:p>
          <a:p>
            <a:pPr algn="r"/>
            <a:r>
              <a:rPr lang="en-US" sz="1200" dirty="0" smtClean="0">
                <a:latin typeface="Baskerville Old Face" pitchFamily="18" charset="0"/>
              </a:rPr>
              <a:t>William Moore</a:t>
            </a:r>
            <a:endParaRPr lang="en-US" sz="12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nut 11"/>
          <p:cNvSpPr/>
          <p:nvPr/>
        </p:nvSpPr>
        <p:spPr>
          <a:xfrm rot="20075174">
            <a:off x="3187700" y="2309813"/>
            <a:ext cx="2514600" cy="1219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53400" y="762000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fornian FB" pitchFamily="18" charset="0"/>
              </a:rPr>
              <a:t>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4953000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fornian FB" pitchFamily="18" charset="0"/>
              </a:rPr>
              <a:t>P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0" y="29337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4032176" y="1847032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Californian FB" pitchFamily="18" charset="0"/>
              </a:rPr>
              <a:t>N</a:t>
            </a:r>
          </a:p>
        </p:txBody>
      </p:sp>
      <p:sp>
        <p:nvSpPr>
          <p:cNvPr id="13" name="Left Arrow 12"/>
          <p:cNvSpPr/>
          <p:nvPr/>
        </p:nvSpPr>
        <p:spPr>
          <a:xfrm rot="19647133">
            <a:off x="5060950" y="2411413"/>
            <a:ext cx="239713" cy="18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eft Arrow 13"/>
          <p:cNvSpPr/>
          <p:nvPr/>
        </p:nvSpPr>
        <p:spPr>
          <a:xfrm rot="8948465">
            <a:off x="3616325" y="3176588"/>
            <a:ext cx="258763" cy="2079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4180495">
            <a:off x="4222751" y="2636837"/>
            <a:ext cx="209550" cy="187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Left Arrow 15"/>
          <p:cNvSpPr/>
          <p:nvPr/>
        </p:nvSpPr>
        <p:spPr>
          <a:xfrm rot="3207891">
            <a:off x="4454525" y="3016251"/>
            <a:ext cx="206375" cy="190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5576" y="1412776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I am hungry.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43000" y="2438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He is my father.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76600" y="457128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atmosphere is about 11 km thick.</a:t>
            </a:r>
          </a:p>
        </p:txBody>
      </p:sp>
      <p:sp>
        <p:nvSpPr>
          <p:cNvPr id="10257" name="TextBox 20"/>
          <p:cNvSpPr txBox="1">
            <a:spLocks noChangeArrowheads="1"/>
          </p:cNvSpPr>
          <p:nvPr/>
        </p:nvSpPr>
        <p:spPr bwMode="auto">
          <a:xfrm>
            <a:off x="152400" y="51054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When we use the BE verbs, ‘am, is, &amp; are’ we are not concerned with the measurement of time – we simply acknowledge that both ‘time’ and ‘space’  exist. Together these form ‘CONTEXT.’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02432" y="908720"/>
            <a:ext cx="639390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BE – with a single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“context”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verb in the sentence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79576" y="1412776"/>
            <a:ext cx="350594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true for a short time - until I eat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4800" y="28194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true while both my father and I are alive.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15000" y="3657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true for a very long time</a:t>
            </a:r>
          </a:p>
        </p:txBody>
      </p:sp>
      <p:cxnSp>
        <p:nvCxnSpPr>
          <p:cNvPr id="21" name="Curved Connector 20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" name="Picture 27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2000" y="1066800"/>
            <a:ext cx="7162800" cy="3810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985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938 0.025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3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01267 -0.0240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2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0434 0.0321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16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4375 -0.0333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8869E-6 L 0.10677 -0.0751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38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4041E-6 L -0.10642 0.0846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42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2521 L 0.02518 0.0566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6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02406 L -0.03628 -0.0555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8869E-6 L -0.37361 0.26047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130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4966E-6 L -0.11649 -0.195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98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9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8068E-6 L 0.11024 0.1994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00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4041E-6 L 0.36614 -0.2509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3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11" grpId="0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/>
      <p:bldP spid="18" grpId="0"/>
      <p:bldP spid="20" grpId="0"/>
      <p:bldP spid="10257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09600" y="1524818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800" b="1" dirty="0">
                <a:latin typeface="Garamond" pitchFamily="18" charset="0"/>
              </a:rPr>
              <a:t>A duration of time is considered</a:t>
            </a:r>
          </a:p>
          <a:p>
            <a:pPr algn="ctr">
              <a:spcBef>
                <a:spcPct val="30000"/>
              </a:spcBef>
            </a:pPr>
            <a:r>
              <a:rPr lang="en-US" sz="2400" b="1" dirty="0">
                <a:latin typeface="Garamond" pitchFamily="18" charset="0"/>
              </a:rPr>
              <a:t>Time is looked at from the side</a:t>
            </a:r>
          </a:p>
          <a:p>
            <a:pPr algn="ctr">
              <a:spcBef>
                <a:spcPct val="30000"/>
              </a:spcBef>
            </a:pPr>
            <a:r>
              <a:rPr lang="en-US" sz="2800" b="1" dirty="0">
                <a:latin typeface="Garamond" pitchFamily="18" charset="0"/>
              </a:rPr>
              <a:t>The </a:t>
            </a:r>
            <a:r>
              <a:rPr lang="en-US" sz="2800" b="1" dirty="0" smtClean="0">
                <a:latin typeface="Garamond" pitchFamily="18" charset="0"/>
              </a:rPr>
              <a:t>‘Tense’ </a:t>
            </a:r>
            <a:r>
              <a:rPr lang="en-US" sz="2800" b="1" dirty="0">
                <a:latin typeface="Garamond" pitchFamily="18" charset="0"/>
              </a:rPr>
              <a:t>is shown by the </a:t>
            </a:r>
            <a:r>
              <a:rPr lang="en-US" sz="2800" b="1" dirty="0" smtClean="0">
                <a:latin typeface="Garamond" pitchFamily="18" charset="0"/>
              </a:rPr>
              <a:t>‘Primary’ verb</a:t>
            </a:r>
            <a:endParaRPr lang="en-US" sz="2800" b="1" dirty="0">
              <a:latin typeface="Garamond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sz="2800" b="1" dirty="0">
                <a:latin typeface="Garamond" pitchFamily="18" charset="0"/>
              </a:rPr>
              <a:t>The </a:t>
            </a:r>
            <a:r>
              <a:rPr lang="en-US" sz="2800" b="1" dirty="0" smtClean="0">
                <a:latin typeface="Garamond" pitchFamily="18" charset="0"/>
              </a:rPr>
              <a:t>‘Aspect’ </a:t>
            </a:r>
            <a:r>
              <a:rPr lang="en-US" sz="2800" b="1" dirty="0">
                <a:latin typeface="Garamond" pitchFamily="18" charset="0"/>
              </a:rPr>
              <a:t>is indicated by the “</a:t>
            </a:r>
            <a:r>
              <a:rPr lang="en-US" sz="2800" b="1" dirty="0" err="1">
                <a:latin typeface="Garamond" pitchFamily="18" charset="0"/>
              </a:rPr>
              <a:t>ing</a:t>
            </a:r>
            <a:r>
              <a:rPr lang="en-US" sz="2800" b="1" dirty="0">
                <a:latin typeface="Garamond" pitchFamily="18" charset="0"/>
              </a:rPr>
              <a:t>” suffix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590800" y="3840087"/>
            <a:ext cx="4495800" cy="381000"/>
          </a:xfrm>
          <a:prstGeom prst="leftArrow">
            <a:avLst>
              <a:gd name="adj1" fmla="val 50000"/>
              <a:gd name="adj2" fmla="val 29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10800000">
            <a:off x="1905000" y="3840087"/>
            <a:ext cx="4191000" cy="381000"/>
          </a:xfrm>
          <a:prstGeom prst="leftArrow">
            <a:avLst>
              <a:gd name="adj1" fmla="val 50000"/>
              <a:gd name="adj2" fmla="val 2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8600" y="3277418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305800" y="3353618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F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114800" y="3277418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N</a:t>
            </a:r>
          </a:p>
        </p:txBody>
      </p:sp>
      <p:pic>
        <p:nvPicPr>
          <p:cNvPr id="3082" name="Picture 10" descr="MCj023818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80728"/>
            <a:ext cx="838200" cy="530225"/>
          </a:xfrm>
          <a:prstGeom prst="rect">
            <a:avLst/>
          </a:prstGeom>
          <a:noFill/>
        </p:spPr>
      </p:pic>
      <p:pic>
        <p:nvPicPr>
          <p:cNvPr id="3083" name="Picture 11" descr="MCj023818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14800" y="6019800"/>
            <a:ext cx="838200" cy="530225"/>
          </a:xfrm>
          <a:prstGeom prst="rect">
            <a:avLst/>
          </a:prstGeom>
          <a:noFill/>
        </p:spPr>
      </p:pic>
      <p:sp>
        <p:nvSpPr>
          <p:cNvPr id="3096" name="Line 24"/>
          <p:cNvSpPr>
            <a:spLocks noChangeShapeType="1"/>
          </p:cNvSpPr>
          <p:nvPr/>
        </p:nvSpPr>
        <p:spPr bwMode="auto">
          <a:xfrm flipH="1" flipV="1">
            <a:off x="1259632" y="4365104"/>
            <a:ext cx="2855168" cy="1730896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 flipV="1">
            <a:off x="3203848" y="4365104"/>
            <a:ext cx="1215752" cy="1730896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4724400" y="4437112"/>
            <a:ext cx="783704" cy="15064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V="1">
            <a:off x="4953000" y="4293096"/>
            <a:ext cx="2859360" cy="180290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 flipV="1">
            <a:off x="4572000" y="1628800"/>
            <a:ext cx="762000" cy="20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3276600" y="1628800"/>
            <a:ext cx="719336" cy="20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815280" y="961564"/>
            <a:ext cx="7717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Garamond" pitchFamily="18" charset="0"/>
              </a:rPr>
              <a:t>The “Ongoing” or </a:t>
            </a:r>
            <a:r>
              <a:rPr lang="en-US" sz="2800" b="1" dirty="0" smtClean="0">
                <a:latin typeface="Garamond" pitchFamily="18" charset="0"/>
              </a:rPr>
              <a:t>               Continuous </a:t>
            </a:r>
            <a:r>
              <a:rPr lang="en-US" sz="2800" b="1" dirty="0">
                <a:latin typeface="Garamond" pitchFamily="18" charset="0"/>
              </a:rPr>
              <a:t>Aspect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219200" y="427632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Past continuous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28600" y="5502175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 dirty="0">
                <a:cs typeface="Arial" charset="0"/>
              </a:rPr>
              <a:t>My horse was eating.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015208" y="2820218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 dirty="0">
                <a:cs typeface="Arial" charset="0"/>
              </a:rPr>
              <a:t>My horse is eating.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5380856" y="5805264"/>
            <a:ext cx="37996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 dirty="0">
                <a:cs typeface="Arial" charset="0"/>
              </a:rPr>
              <a:t>My horse will be eating.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3276600" y="4276328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Present continuous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5791200" y="4276328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>
                <a:latin typeface="Comic Sans MS" pitchFamily="66" charset="0"/>
                <a:cs typeface="Arial" charset="0"/>
              </a:rPr>
              <a:t>future continuous</a:t>
            </a:r>
          </a:p>
        </p:txBody>
      </p:sp>
      <p:pic>
        <p:nvPicPr>
          <p:cNvPr id="23" name="Picture 22" descr="SELLessons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6569918"/>
            <a:ext cx="1743075" cy="171450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183632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7606E-6 L 0.25833 -0.005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7856E-6 L -0.2625 -0.005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300"/>
                            </p:stCondLst>
                            <p:childTnLst>
                              <p:par>
                                <p:cTn id="9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600"/>
                            </p:stCondLst>
                            <p:childTnLst>
                              <p:par>
                                <p:cTn id="1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build="p"/>
      <p:bldP spid="3103" grpId="1" build="allAtOnce"/>
      <p:bldP spid="3077" grpId="0" animBg="1"/>
      <p:bldP spid="3077" grpId="1" animBg="1"/>
      <p:bldP spid="3078" grpId="0" animBg="1"/>
      <p:bldP spid="3078" grpId="1" animBg="1"/>
      <p:bldP spid="3079" grpId="0"/>
      <p:bldP spid="3080" grpId="0"/>
      <p:bldP spid="3081" grpId="0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/>
      <p:bldP spid="3104" grpId="0" build="p"/>
      <p:bldP spid="3105" grpId="0" build="p"/>
      <p:bldP spid="3106" grpId="0" build="p"/>
      <p:bldP spid="3107" grpId="0" build="p"/>
      <p:bldP spid="3108" grpId="0" build="p"/>
      <p:bldP spid="310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urved Connector 3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Picture 5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pic>
        <p:nvPicPr>
          <p:cNvPr id="9" name="Picture 8" descr="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80728"/>
            <a:ext cx="4037048" cy="1879464"/>
          </a:xfrm>
          <a:prstGeom prst="rect">
            <a:avLst/>
          </a:prstGeom>
        </p:spPr>
      </p:pic>
      <p:pic>
        <p:nvPicPr>
          <p:cNvPr id="12" name="Picture 11" descr="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4037048" cy="1879464"/>
          </a:xfrm>
          <a:prstGeom prst="rect">
            <a:avLst/>
          </a:prstGeom>
        </p:spPr>
      </p:pic>
      <p:pic>
        <p:nvPicPr>
          <p:cNvPr id="11" name="Picture 10" descr="skydi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628800"/>
            <a:ext cx="1110739" cy="899170"/>
          </a:xfrm>
          <a:prstGeom prst="rect">
            <a:avLst/>
          </a:prstGeom>
        </p:spPr>
      </p:pic>
      <p:pic>
        <p:nvPicPr>
          <p:cNvPr id="10" name="Picture 9" descr="skydi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00808"/>
            <a:ext cx="1110739" cy="89917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1387E-6 L -0.24427 -0.0006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231 L 0.39826 0.5197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1387E-6 L -0.24427 -0.00069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5607E-6 L 0.44097 0.60832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orrell Laird 358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9575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3733800"/>
            <a:ext cx="4419600" cy="1219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1219200"/>
            <a:ext cx="4267200" cy="99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ELLessons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6477000"/>
            <a:ext cx="1743075" cy="171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219200"/>
            <a:ext cx="19812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733800"/>
            <a:ext cx="30480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1772816"/>
            <a:ext cx="3816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92080" y="4437112"/>
            <a:ext cx="31683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4653136"/>
            <a:ext cx="3816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4869160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568" y="597076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mbria" pitchFamily="18" charset="0"/>
              </a:rPr>
              <a:t>Gorrell</a:t>
            </a:r>
            <a:r>
              <a:rPr lang="en-US" sz="1600" dirty="0" smtClean="0">
                <a:latin typeface="Cambria" pitchFamily="18" charset="0"/>
              </a:rPr>
              <a:t> and Laird. (1956). </a:t>
            </a:r>
            <a:r>
              <a:rPr lang="en-US" sz="1600" i="1" dirty="0" smtClean="0">
                <a:latin typeface="Cambria" pitchFamily="18" charset="0"/>
              </a:rPr>
              <a:t>Modern English Handbook</a:t>
            </a:r>
            <a:r>
              <a:rPr lang="en-US" sz="1600" dirty="0" smtClean="0">
                <a:latin typeface="Cambria" pitchFamily="18" charset="0"/>
              </a:rPr>
              <a:t>. Prentice-Hall. Englewood Cliffs, N.J. </a:t>
            </a:r>
            <a:endParaRPr lang="en-CA" sz="16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88504" y="4229943"/>
            <a:ext cx="3657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I  </a:t>
            </a:r>
            <a:r>
              <a:rPr lang="en-US" sz="3600" b="1" dirty="0" smtClean="0"/>
              <a:t>cook steak now.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1995" name="Picture 11" descr="j021295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087488"/>
            <a:ext cx="1600200" cy="1721045"/>
          </a:xfrm>
          <a:noFill/>
          <a:ln/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88504" y="1346919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300 odd years ago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12304" y="5127575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The </a:t>
            </a:r>
            <a:r>
              <a:rPr lang="en-US" sz="2400" b="1" dirty="0" smtClean="0"/>
              <a:t>Simple Present Tense</a:t>
            </a:r>
            <a:endParaRPr lang="en-US" sz="2400" b="1" dirty="0"/>
          </a:p>
        </p:txBody>
      </p:sp>
      <p:pic>
        <p:nvPicPr>
          <p:cNvPr id="9" name="Picture 11" descr="j0212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087488"/>
            <a:ext cx="1629540" cy="1752600"/>
          </a:xfrm>
          <a:prstGeom prst="rect">
            <a:avLst/>
          </a:prstGeom>
          <a:noFill/>
          <a:ln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74704" y="4229943"/>
            <a:ext cx="472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ym typeface="Wingdings" pitchFamily="2" charset="2"/>
              </a:rPr>
              <a:t>I </a:t>
            </a:r>
            <a:r>
              <a:rPr lang="en-US" sz="3600" b="1" dirty="0" smtClean="0"/>
              <a:t>am cooking steak now.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427984" y="1346919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250 not so odd years </a:t>
            </a:r>
            <a:r>
              <a:rPr lang="en-US" sz="3200" b="1" dirty="0"/>
              <a:t>ago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648200" y="5127575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The </a:t>
            </a:r>
            <a:r>
              <a:rPr lang="en-US" sz="2400" b="1" dirty="0" smtClean="0"/>
              <a:t>Present Progressive Tense</a:t>
            </a:r>
            <a:endParaRPr lang="en-US" sz="2400" b="1" dirty="0"/>
          </a:p>
        </p:txBody>
      </p:sp>
      <p:pic>
        <p:nvPicPr>
          <p:cNvPr id="14" name="Picture 13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038600" y="5279975"/>
            <a:ext cx="609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7" grpId="0"/>
      <p:bldP spid="41999" grpId="0"/>
      <p:bldP spid="10" grpId="0"/>
      <p:bldP spid="11" grpId="0"/>
      <p:bldP spid="1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33600" y="1382960"/>
          <a:ext cx="5791200" cy="609600"/>
        </p:xfrm>
        <a:graphic>
          <a:graphicData uri="http://schemas.openxmlformats.org/drawingml/2006/table">
            <a:tbl>
              <a:tblPr/>
              <a:tblGrid>
                <a:gridCol w="838200"/>
                <a:gridCol w="1587843"/>
                <a:gridCol w="1688757"/>
                <a:gridCol w="1676400"/>
              </a:tblGrid>
              <a:tr h="609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mbria" pitchFamily="18" charset="0"/>
                          <a:ea typeface="Calibri"/>
                          <a:cs typeface="Arial"/>
                        </a:rPr>
                        <a:t>TIME   </a:t>
                      </a:r>
                      <a:r>
                        <a:rPr lang="en-US" sz="1400" dirty="0" smtClean="0">
                          <a:latin typeface="Cambria" pitchFamily="18" charset="0"/>
                          <a:ea typeface="Calibri"/>
                          <a:cs typeface="Arial"/>
                          <a:sym typeface="Wingdings"/>
                        </a:rPr>
                        <a:t>⇒</a:t>
                      </a:r>
                      <a:endParaRPr lang="en-US" sz="1400" dirty="0" smtClean="0"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  <a:ea typeface="Calibri"/>
                          <a:cs typeface="Arial"/>
                        </a:rPr>
                        <a:t>Past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  <a:ea typeface="Calibri"/>
                          <a:cs typeface="Arial"/>
                        </a:rPr>
                        <a:t>Present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  <a:ea typeface="Calibri"/>
                          <a:cs typeface="Arial"/>
                        </a:rPr>
                        <a:t>Future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87066" y="1382960"/>
          <a:ext cx="1884734" cy="4926360"/>
        </p:xfrm>
        <a:graphic>
          <a:graphicData uri="http://schemas.openxmlformats.org/drawingml/2006/table">
            <a:tbl>
              <a:tblPr/>
              <a:tblGrid>
                <a:gridCol w="1884734"/>
              </a:tblGrid>
              <a:tr h="609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 smtClean="0">
                        <a:latin typeface="Cambria" pitchFamily="18" charset="0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mbria" pitchFamily="18" charset="0"/>
                          <a:ea typeface="Calibri"/>
                          <a:cs typeface="Arial"/>
                        </a:rPr>
                        <a:t>ASPECT   </a:t>
                      </a:r>
                      <a:r>
                        <a:rPr lang="en-US" sz="1400" dirty="0" smtClean="0">
                          <a:latin typeface="Cambria" pitchFamily="18" charset="0"/>
                          <a:ea typeface="Calibri"/>
                          <a:cs typeface="Arial"/>
                          <a:sym typeface="Wingdings"/>
                        </a:rPr>
                        <a:t></a:t>
                      </a:r>
                      <a:endParaRPr lang="en-US" sz="1400" dirty="0" smtClean="0"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mbria" pitchFamily="18" charset="0"/>
                          <a:ea typeface="Calibri"/>
                          <a:cs typeface="Arial"/>
                        </a:rPr>
                        <a:t>Simple</a:t>
                      </a:r>
                      <a:endParaRPr lang="en-US" sz="2000" b="1" dirty="0"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  <a:ea typeface="Calibri"/>
                          <a:cs typeface="Arial"/>
                        </a:rPr>
                        <a:t>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  <a:ea typeface="Calibri"/>
                          <a:cs typeface="Arial"/>
                        </a:rPr>
                        <a:t>Perfect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  <a:ea typeface="Calibri"/>
                          <a:cs typeface="Arial"/>
                        </a:rPr>
                        <a:t>Perfect 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1992560"/>
          <a:ext cx="4953000" cy="4308632"/>
        </p:xfrm>
        <a:graphic>
          <a:graphicData uri="http://schemas.openxmlformats.org/drawingml/2006/table">
            <a:tbl>
              <a:tblPr/>
              <a:tblGrid>
                <a:gridCol w="1600200"/>
                <a:gridCol w="1676400"/>
                <a:gridCol w="1676400"/>
              </a:tblGrid>
              <a:tr h="957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Simple </a:t>
                      </a:r>
                      <a:endParaRPr lang="en-US" sz="2000" dirty="0" smtClean="0">
                        <a:latin typeface="Cambria" pitchFamily="18" charset="0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mbria" pitchFamily="18" charset="0"/>
                          <a:ea typeface="Calibri"/>
                          <a:cs typeface="Arial"/>
                        </a:rPr>
                        <a:t>Past </a:t>
                      </a:r>
                      <a:endParaRPr lang="en-US" sz="2000" dirty="0"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Simple </a:t>
                      </a:r>
                      <a:endParaRPr lang="en-US" sz="2000" dirty="0" smtClean="0">
                        <a:latin typeface="Cambria" pitchFamily="18" charset="0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mbria" pitchFamily="18" charset="0"/>
                          <a:ea typeface="Calibri"/>
                          <a:cs typeface="Arial"/>
                        </a:rPr>
                        <a:t>Present </a:t>
                      </a:r>
                      <a:endParaRPr lang="en-US" sz="2000" dirty="0"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Simple </a:t>
                      </a:r>
                      <a:endParaRPr lang="en-US" sz="2000" dirty="0" smtClean="0">
                        <a:latin typeface="Cambria" pitchFamily="18" charset="0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mbria" pitchFamily="18" charset="0"/>
                          <a:ea typeface="Calibri"/>
                          <a:cs typeface="Arial"/>
                        </a:rPr>
                        <a:t>Future </a:t>
                      </a:r>
                      <a:endParaRPr lang="en-US" sz="2000" dirty="0"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Past 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Present 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Future 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Past Perfect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Present Perfect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Future Perfect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Past Perfect 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Present Perfect 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mbria" pitchFamily="18" charset="0"/>
                          <a:ea typeface="Calibri"/>
                          <a:cs typeface="Arial"/>
                        </a:rPr>
                        <a:t>Future Perfect Continuous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95621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2000" spc="200" dirty="0" smtClean="0">
                <a:latin typeface="+mj-lt"/>
              </a:rPr>
              <a:t>The Current Explanation of the English Verb System </a:t>
            </a:r>
            <a:endParaRPr lang="en-US" sz="2000" b="1" kern="2000" spc="200" dirty="0">
              <a:latin typeface="+mj-lt"/>
            </a:endParaRPr>
          </a:p>
        </p:txBody>
      </p:sp>
      <p:pic>
        <p:nvPicPr>
          <p:cNvPr id="7" name="Picture 6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996485"/>
            <a:ext cx="1676400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mbria" pitchFamily="18" charset="0"/>
                <a:ea typeface="Calibri"/>
                <a:cs typeface="Arial"/>
              </a:rPr>
              <a:t>Simple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mbria" pitchFamily="18" charset="0"/>
                <a:ea typeface="Calibri"/>
                <a:cs typeface="Arial"/>
              </a:rPr>
              <a:t>Present 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1257300"/>
            <a:ext cx="2590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You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He</a:t>
            </a:r>
          </a:p>
          <a:p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She</a:t>
            </a:r>
          </a:p>
          <a:p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It</a:t>
            </a:r>
          </a:p>
          <a:p>
            <a:r>
              <a:rPr lang="en-US" sz="2400" b="1" dirty="0" smtClean="0">
                <a:solidFill>
                  <a:srgbClr val="CC00FF"/>
                </a:solidFill>
                <a:latin typeface="Georgia" pitchFamily="18" charset="0"/>
              </a:rPr>
              <a:t>Alfred</a:t>
            </a:r>
            <a:endParaRPr lang="en-US" sz="2400" b="1" dirty="0">
              <a:solidFill>
                <a:srgbClr val="CC00FF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rgbClr val="0066FF"/>
                </a:solidFill>
                <a:latin typeface="Georgia" pitchFamily="18" charset="0"/>
              </a:rPr>
              <a:t>The teacher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We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You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They</a:t>
            </a:r>
            <a:r>
              <a:rPr lang="en-US" sz="2400" b="1" dirty="0">
                <a:latin typeface="Georgia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CC00FF"/>
                </a:solidFill>
                <a:latin typeface="Georgia" pitchFamily="18" charset="0"/>
              </a:rPr>
              <a:t>Art </a:t>
            </a:r>
            <a:r>
              <a:rPr lang="en-US" sz="2400" b="1" dirty="0">
                <a:latin typeface="Georgia" pitchFamily="18" charset="0"/>
              </a:rPr>
              <a:t>and</a:t>
            </a:r>
            <a:r>
              <a:rPr lang="en-US" sz="2400" b="1" dirty="0">
                <a:solidFill>
                  <a:srgbClr val="CC00FF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solidFill>
                  <a:srgbClr val="CC00FF"/>
                </a:solidFill>
                <a:latin typeface="Georgia" pitchFamily="18" charset="0"/>
              </a:rPr>
              <a:t>Alfred</a:t>
            </a:r>
            <a:endParaRPr lang="en-US" sz="2400" b="1" dirty="0">
              <a:solidFill>
                <a:srgbClr val="CC00FF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rgbClr val="0066FF"/>
                </a:solidFill>
                <a:latin typeface="Georgia" pitchFamily="18" charset="0"/>
              </a:rPr>
              <a:t>The teachers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4572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SUBJECTS </a:t>
            </a:r>
            <a:r>
              <a:rPr lang="en-US" b="1" dirty="0">
                <a:latin typeface="Calibri" pitchFamily="34" charset="0"/>
              </a:rPr>
              <a:t>:  </a:t>
            </a:r>
            <a:r>
              <a:rPr lang="en-US" b="1" dirty="0">
                <a:solidFill>
                  <a:srgbClr val="CC3399"/>
                </a:solidFill>
                <a:latin typeface="Calibri" pitchFamily="34" charset="0"/>
              </a:rPr>
              <a:t>Proper Nouns</a:t>
            </a:r>
            <a:r>
              <a:rPr lang="en-US" b="1" dirty="0">
                <a:latin typeface="Calibri" pitchFamily="34" charset="0"/>
              </a:rPr>
              <a:t>,  </a:t>
            </a:r>
            <a:r>
              <a:rPr lang="en-US" b="1" dirty="0">
                <a:solidFill>
                  <a:srgbClr val="0099FF"/>
                </a:solidFill>
                <a:latin typeface="Calibri" pitchFamily="34" charset="0"/>
              </a:rPr>
              <a:t>Common Nouns</a:t>
            </a:r>
            <a:r>
              <a:rPr lang="en-US" b="1" dirty="0">
                <a:latin typeface="Calibri" pitchFamily="34" charset="0"/>
              </a:rPr>
              <a:t>,  &amp; 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Pronouns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13335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  <a:r>
              <a:rPr lang="en-US" baseline="30000" dirty="0">
                <a:latin typeface="Calibri" pitchFamily="34" charset="0"/>
              </a:rPr>
              <a:t>st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18669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  <a:r>
              <a:rPr lang="en-US" baseline="30000">
                <a:latin typeface="Calibri" pitchFamily="34" charset="0"/>
              </a:rPr>
              <a:t>nd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30861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3</a:t>
            </a:r>
            <a:r>
              <a:rPr lang="en-US" baseline="30000" dirty="0">
                <a:latin typeface="Calibri" pitchFamily="34" charset="0"/>
              </a:rPr>
              <a:t>rd</a:t>
            </a:r>
            <a:r>
              <a:rPr lang="en-US" dirty="0">
                <a:latin typeface="Calibri" pitchFamily="34" charset="0"/>
              </a:rPr>
              <a:t>  </a:t>
            </a:r>
          </a:p>
        </p:txBody>
      </p:sp>
      <p:sp>
        <p:nvSpPr>
          <p:cNvPr id="10" name="Freeform 9"/>
          <p:cNvSpPr/>
          <p:nvPr/>
        </p:nvSpPr>
        <p:spPr>
          <a:xfrm>
            <a:off x="1217735" y="2487613"/>
            <a:ext cx="1072662" cy="1720850"/>
          </a:xfrm>
          <a:custGeom>
            <a:avLst/>
            <a:gdLst>
              <a:gd name="connsiteX0" fmla="*/ 1074144 w 1074144"/>
              <a:gd name="connsiteY0" fmla="*/ 5508 h 1720468"/>
              <a:gd name="connsiteX1" fmla="*/ 831773 w 1074144"/>
              <a:gd name="connsiteY1" fmla="*/ 16525 h 1720468"/>
              <a:gd name="connsiteX2" fmla="*/ 644487 w 1074144"/>
              <a:gd name="connsiteY2" fmla="*/ 104660 h 1720468"/>
              <a:gd name="connsiteX3" fmla="*/ 490250 w 1074144"/>
              <a:gd name="connsiteY3" fmla="*/ 347031 h 1720468"/>
              <a:gd name="connsiteX4" fmla="*/ 402116 w 1074144"/>
              <a:gd name="connsiteY4" fmla="*/ 666520 h 1720468"/>
              <a:gd name="connsiteX5" fmla="*/ 247879 w 1074144"/>
              <a:gd name="connsiteY5" fmla="*/ 809740 h 1720468"/>
              <a:gd name="connsiteX6" fmla="*/ 5508 w 1074144"/>
              <a:gd name="connsiteY6" fmla="*/ 809740 h 1720468"/>
              <a:gd name="connsiteX7" fmla="*/ 214829 w 1074144"/>
              <a:gd name="connsiteY7" fmla="*/ 831773 h 1720468"/>
              <a:gd name="connsiteX8" fmla="*/ 391099 w 1074144"/>
              <a:gd name="connsiteY8" fmla="*/ 919908 h 1720468"/>
              <a:gd name="connsiteX9" fmla="*/ 435166 w 1074144"/>
              <a:gd name="connsiteY9" fmla="*/ 1272448 h 1720468"/>
              <a:gd name="connsiteX10" fmla="*/ 545335 w 1074144"/>
              <a:gd name="connsiteY10" fmla="*/ 1647022 h 1720468"/>
              <a:gd name="connsiteX11" fmla="*/ 1074144 w 1074144"/>
              <a:gd name="connsiteY11" fmla="*/ 1713123 h 17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4144" h="1720468">
                <a:moveTo>
                  <a:pt x="1074144" y="5508"/>
                </a:moveTo>
                <a:cubicBezTo>
                  <a:pt x="988763" y="2754"/>
                  <a:pt x="903383" y="0"/>
                  <a:pt x="831773" y="16525"/>
                </a:cubicBezTo>
                <a:cubicBezTo>
                  <a:pt x="760164" y="33050"/>
                  <a:pt x="701407" y="49576"/>
                  <a:pt x="644487" y="104660"/>
                </a:cubicBezTo>
                <a:cubicBezTo>
                  <a:pt x="587567" y="159744"/>
                  <a:pt x="530645" y="253388"/>
                  <a:pt x="490250" y="347031"/>
                </a:cubicBezTo>
                <a:cubicBezTo>
                  <a:pt x="449855" y="440674"/>
                  <a:pt x="442511" y="589402"/>
                  <a:pt x="402116" y="666520"/>
                </a:cubicBezTo>
                <a:cubicBezTo>
                  <a:pt x="361721" y="743638"/>
                  <a:pt x="313980" y="785870"/>
                  <a:pt x="247879" y="809740"/>
                </a:cubicBezTo>
                <a:cubicBezTo>
                  <a:pt x="181778" y="833610"/>
                  <a:pt x="11016" y="806068"/>
                  <a:pt x="5508" y="809740"/>
                </a:cubicBezTo>
                <a:cubicBezTo>
                  <a:pt x="0" y="813412"/>
                  <a:pt x="150564" y="813412"/>
                  <a:pt x="214829" y="831773"/>
                </a:cubicBezTo>
                <a:cubicBezTo>
                  <a:pt x="279094" y="850134"/>
                  <a:pt x="354376" y="846462"/>
                  <a:pt x="391099" y="919908"/>
                </a:cubicBezTo>
                <a:cubicBezTo>
                  <a:pt x="427822" y="993354"/>
                  <a:pt x="409460" y="1151262"/>
                  <a:pt x="435166" y="1272448"/>
                </a:cubicBezTo>
                <a:cubicBezTo>
                  <a:pt x="460872" y="1393634"/>
                  <a:pt x="438839" y="1573576"/>
                  <a:pt x="545335" y="1647022"/>
                </a:cubicBezTo>
                <a:cubicBezTo>
                  <a:pt x="651831" y="1720468"/>
                  <a:pt x="1074144" y="1713123"/>
                  <a:pt x="1074144" y="1713123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13335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Person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8763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Singular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44577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en-US" baseline="30000">
                <a:latin typeface="Calibri" pitchFamily="34" charset="0"/>
              </a:rPr>
              <a:t>st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49911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  <a:r>
              <a:rPr lang="en-US" baseline="30000">
                <a:latin typeface="Calibri" pitchFamily="34" charset="0"/>
              </a:rPr>
              <a:t>nd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" y="59055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r>
              <a:rPr lang="en-US" baseline="30000">
                <a:latin typeface="Calibri" pitchFamily="34" charset="0"/>
              </a:rPr>
              <a:t>rd</a:t>
            </a:r>
            <a:r>
              <a:rPr lang="en-US">
                <a:latin typeface="Calibri" pitchFamily="34" charset="0"/>
              </a:rPr>
              <a:t>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44577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Person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0" y="38481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Plural</a:t>
            </a:r>
          </a:p>
        </p:txBody>
      </p:sp>
      <p:sp>
        <p:nvSpPr>
          <p:cNvPr id="18" name="Freeform 17"/>
          <p:cNvSpPr/>
          <p:nvPr/>
        </p:nvSpPr>
        <p:spPr>
          <a:xfrm>
            <a:off x="1493228" y="5603876"/>
            <a:ext cx="797169" cy="1006475"/>
          </a:xfrm>
          <a:custGeom>
            <a:avLst/>
            <a:gdLst>
              <a:gd name="connsiteX0" fmla="*/ 796886 w 796886"/>
              <a:gd name="connsiteY0" fmla="*/ 18361 h 1006206"/>
              <a:gd name="connsiteX1" fmla="*/ 576549 w 796886"/>
              <a:gd name="connsiteY1" fmla="*/ 18361 h 1006206"/>
              <a:gd name="connsiteX2" fmla="*/ 378245 w 796886"/>
              <a:gd name="connsiteY2" fmla="*/ 128529 h 1006206"/>
              <a:gd name="connsiteX3" fmla="*/ 312144 w 796886"/>
              <a:gd name="connsiteY3" fmla="*/ 304799 h 1006206"/>
              <a:gd name="connsiteX4" fmla="*/ 224009 w 796886"/>
              <a:gd name="connsiteY4" fmla="*/ 459035 h 1006206"/>
              <a:gd name="connsiteX5" fmla="*/ 3672 w 796886"/>
              <a:gd name="connsiteY5" fmla="*/ 470052 h 1006206"/>
              <a:gd name="connsiteX6" fmla="*/ 201976 w 796886"/>
              <a:gd name="connsiteY6" fmla="*/ 470052 h 1006206"/>
              <a:gd name="connsiteX7" fmla="*/ 301127 w 796886"/>
              <a:gd name="connsiteY7" fmla="*/ 602255 h 1006206"/>
              <a:gd name="connsiteX8" fmla="*/ 323161 w 796886"/>
              <a:gd name="connsiteY8" fmla="*/ 811575 h 1006206"/>
              <a:gd name="connsiteX9" fmla="*/ 499431 w 796886"/>
              <a:gd name="connsiteY9" fmla="*/ 976828 h 1006206"/>
              <a:gd name="connsiteX10" fmla="*/ 741802 w 796886"/>
              <a:gd name="connsiteY10" fmla="*/ 987845 h 100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6886" h="1006206">
                <a:moveTo>
                  <a:pt x="796886" y="18361"/>
                </a:moveTo>
                <a:cubicBezTo>
                  <a:pt x="721604" y="9180"/>
                  <a:pt x="646322" y="0"/>
                  <a:pt x="576549" y="18361"/>
                </a:cubicBezTo>
                <a:cubicBezTo>
                  <a:pt x="506776" y="36722"/>
                  <a:pt x="422312" y="80789"/>
                  <a:pt x="378245" y="128529"/>
                </a:cubicBezTo>
                <a:cubicBezTo>
                  <a:pt x="334178" y="176269"/>
                  <a:pt x="337850" y="249715"/>
                  <a:pt x="312144" y="304799"/>
                </a:cubicBezTo>
                <a:cubicBezTo>
                  <a:pt x="286438" y="359883"/>
                  <a:pt x="275421" y="431493"/>
                  <a:pt x="224009" y="459035"/>
                </a:cubicBezTo>
                <a:cubicBezTo>
                  <a:pt x="172597" y="486577"/>
                  <a:pt x="7344" y="468216"/>
                  <a:pt x="3672" y="470052"/>
                </a:cubicBezTo>
                <a:cubicBezTo>
                  <a:pt x="0" y="471888"/>
                  <a:pt x="152400" y="448018"/>
                  <a:pt x="201976" y="470052"/>
                </a:cubicBezTo>
                <a:cubicBezTo>
                  <a:pt x="251552" y="492086"/>
                  <a:pt x="280930" y="545335"/>
                  <a:pt x="301127" y="602255"/>
                </a:cubicBezTo>
                <a:cubicBezTo>
                  <a:pt x="321324" y="659175"/>
                  <a:pt x="290110" y="749146"/>
                  <a:pt x="323161" y="811575"/>
                </a:cubicBezTo>
                <a:cubicBezTo>
                  <a:pt x="356212" y="874004"/>
                  <a:pt x="429658" y="947450"/>
                  <a:pt x="499431" y="976828"/>
                </a:cubicBezTo>
                <a:cubicBezTo>
                  <a:pt x="569205" y="1006206"/>
                  <a:pt x="655503" y="997025"/>
                  <a:pt x="741802" y="987845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400800" y="1330514"/>
            <a:ext cx="1066800" cy="529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3700"/>
              </a:lnSpc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he</a:t>
            </a:r>
          </a:p>
          <a:p>
            <a:pPr algn="r">
              <a:lnSpc>
                <a:spcPts val="37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she</a:t>
            </a:r>
          </a:p>
          <a:p>
            <a:pPr algn="r">
              <a:lnSpc>
                <a:spcPts val="3700"/>
              </a:lnSpc>
            </a:pPr>
            <a:r>
              <a:rPr lang="en-US" sz="2400" b="1" dirty="0" smtClean="0">
                <a:solidFill>
                  <a:srgbClr val="009900"/>
                </a:solidFill>
                <a:latin typeface="Georgia" pitchFamily="18" charset="0"/>
              </a:rPr>
              <a:t>they</a:t>
            </a:r>
            <a:endParaRPr lang="en-US" sz="2400" b="1" dirty="0">
              <a:solidFill>
                <a:srgbClr val="009900"/>
              </a:solidFill>
              <a:latin typeface="Georgia" pitchFamily="18" charset="0"/>
            </a:endParaRPr>
          </a:p>
          <a:p>
            <a:pPr algn="r">
              <a:lnSpc>
                <a:spcPts val="37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Georgia" pitchFamily="18" charset="0"/>
              </a:rPr>
              <a:t>they</a:t>
            </a:r>
            <a:endParaRPr lang="en-US" sz="2400" b="1" dirty="0">
              <a:solidFill>
                <a:srgbClr val="009900"/>
              </a:solidFill>
              <a:latin typeface="Georgia" pitchFamily="18" charset="0"/>
            </a:endParaRPr>
          </a:p>
          <a:p>
            <a:pPr algn="r">
              <a:lnSpc>
                <a:spcPts val="3700"/>
              </a:lnSpc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you </a:t>
            </a:r>
            <a:endParaRPr lang="en-US" sz="2400" b="1" dirty="0" smtClean="0">
              <a:solidFill>
                <a:srgbClr val="009900"/>
              </a:solidFill>
              <a:latin typeface="Georgia" pitchFamily="18" charset="0"/>
            </a:endParaRPr>
          </a:p>
          <a:p>
            <a:pPr algn="r">
              <a:lnSpc>
                <a:spcPts val="3700"/>
              </a:lnSpc>
            </a:pPr>
            <a:r>
              <a:rPr lang="en-US" sz="2400" b="1" dirty="0" smtClean="0">
                <a:solidFill>
                  <a:srgbClr val="009900"/>
                </a:solidFill>
                <a:latin typeface="Georgia" pitchFamily="18" charset="0"/>
              </a:rPr>
              <a:t> you</a:t>
            </a:r>
            <a:endParaRPr lang="en-US" sz="2400" b="1" dirty="0">
              <a:solidFill>
                <a:srgbClr val="009900"/>
              </a:solidFill>
              <a:latin typeface="Georgia" pitchFamily="18" charset="0"/>
            </a:endParaRPr>
          </a:p>
          <a:p>
            <a:pPr algn="r">
              <a:lnSpc>
                <a:spcPts val="3700"/>
              </a:lnSpc>
            </a:pPr>
            <a:r>
              <a:rPr lang="en-US" sz="2400" b="1" dirty="0" smtClean="0">
                <a:solidFill>
                  <a:srgbClr val="009900"/>
                </a:solidFill>
                <a:latin typeface="Georgia" pitchFamily="18" charset="0"/>
              </a:rPr>
              <a:t>you</a:t>
            </a:r>
            <a:endParaRPr lang="en-US" sz="2400" b="1" dirty="0">
              <a:solidFill>
                <a:srgbClr val="009900"/>
              </a:solidFill>
              <a:latin typeface="Georgia" pitchFamily="18" charset="0"/>
            </a:endParaRPr>
          </a:p>
          <a:p>
            <a:pPr algn="r">
              <a:lnSpc>
                <a:spcPts val="37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Georgia" pitchFamily="18" charset="0"/>
              </a:rPr>
              <a:t>you</a:t>
            </a:r>
            <a:endParaRPr lang="en-US" sz="2400" b="1" dirty="0">
              <a:solidFill>
                <a:srgbClr val="009900"/>
              </a:solidFill>
              <a:latin typeface="Georgia" pitchFamily="18" charset="0"/>
            </a:endParaRPr>
          </a:p>
          <a:p>
            <a:pPr algn="r">
              <a:lnSpc>
                <a:spcPts val="37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I</a:t>
            </a:r>
          </a:p>
          <a:p>
            <a:pPr algn="r">
              <a:lnSpc>
                <a:spcPts val="3700"/>
              </a:lnSpc>
            </a:pPr>
            <a:r>
              <a:rPr lang="en-US" sz="2400" b="1" dirty="0">
                <a:solidFill>
                  <a:srgbClr val="009900"/>
                </a:solidFill>
                <a:latin typeface="Georgia" pitchFamily="18" charset="0"/>
              </a:rPr>
              <a:t>we</a:t>
            </a:r>
            <a:r>
              <a:rPr lang="en-US" sz="2400" b="1" dirty="0">
                <a:latin typeface="Georgia" pitchFamily="18" charset="0"/>
              </a:rPr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43800" y="1074892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  <a:r>
              <a:rPr lang="en-US" b="1" baseline="30000" dirty="0">
                <a:latin typeface="Calibri" pitchFamily="34" charset="0"/>
              </a:rPr>
              <a:t>rd</a:t>
            </a:r>
            <a:r>
              <a:rPr lang="en-US" b="1" dirty="0">
                <a:latin typeface="Calibri" pitchFamily="34" charset="0"/>
              </a:rPr>
              <a:t>  </a:t>
            </a:r>
            <a:r>
              <a:rPr lang="en-US" b="1" dirty="0" smtClean="0">
                <a:latin typeface="Calibri" pitchFamily="34" charset="0"/>
              </a:rPr>
              <a:t>Person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43800" y="3132292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</a:t>
            </a:r>
            <a:r>
              <a:rPr lang="en-US" b="1" baseline="30000" dirty="0" smtClean="0">
                <a:latin typeface="Calibri" pitchFamily="34" charset="0"/>
              </a:rPr>
              <a:t>nd</a:t>
            </a:r>
            <a:r>
              <a:rPr lang="en-US" b="1" dirty="0" smtClean="0">
                <a:latin typeface="Calibri" pitchFamily="34" charset="0"/>
              </a:rPr>
              <a:t>   Person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43800" y="5189692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</a:t>
            </a:r>
            <a:r>
              <a:rPr lang="en-US" b="1" baseline="30000" dirty="0" smtClean="0">
                <a:latin typeface="Calibri" pitchFamily="34" charset="0"/>
              </a:rPr>
              <a:t>st</a:t>
            </a:r>
            <a:r>
              <a:rPr lang="en-US" b="1" dirty="0" smtClean="0">
                <a:latin typeface="Calibri" pitchFamily="34" charset="0"/>
              </a:rPr>
              <a:t>   Person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96200" y="1314604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Singular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96200" y="3360892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Singular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20000" y="5418292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Singular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96200" y="2152804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Plural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96200" y="4210204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Plural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96200" y="5886604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Plural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848600" y="1532092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</a:t>
            </a:r>
            <a:r>
              <a:rPr lang="en-US" b="1" dirty="0" err="1" smtClean="0">
                <a:latin typeface="Calibri" pitchFamily="34" charset="0"/>
              </a:rPr>
              <a:t>masc</a:t>
            </a:r>
            <a:r>
              <a:rPr lang="en-US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24800" y="183689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(fem)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848600" y="238196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</a:t>
            </a:r>
            <a:r>
              <a:rPr lang="en-US" b="1" dirty="0" err="1" smtClean="0">
                <a:latin typeface="Calibri" pitchFamily="34" charset="0"/>
              </a:rPr>
              <a:t>masc</a:t>
            </a:r>
            <a:r>
              <a:rPr lang="en-US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848600" y="360116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</a:t>
            </a:r>
            <a:r>
              <a:rPr lang="en-US" b="1" dirty="0" err="1" smtClean="0">
                <a:latin typeface="Calibri" pitchFamily="34" charset="0"/>
              </a:rPr>
              <a:t>masc</a:t>
            </a:r>
            <a:r>
              <a:rPr lang="en-US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848600" y="451556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</a:t>
            </a:r>
            <a:r>
              <a:rPr lang="en-US" b="1" dirty="0" err="1" smtClean="0">
                <a:latin typeface="Calibri" pitchFamily="34" charset="0"/>
              </a:rPr>
              <a:t>masc</a:t>
            </a:r>
            <a:r>
              <a:rPr lang="en-US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848600" y="2762404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(fem)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48600" y="397049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(fem)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48600" y="488489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(fem)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90800" y="838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English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77000" y="838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Arabic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1384786"/>
            <a:ext cx="1219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>
                <a:latin typeface="Cambria" pitchFamily="18" charset="0"/>
              </a:rPr>
              <a:t>هو</a:t>
            </a:r>
          </a:p>
          <a:p>
            <a:pPr algn="r" rtl="1">
              <a:spcAft>
                <a:spcPts val="1200"/>
              </a:spcAft>
            </a:pPr>
            <a:r>
              <a:rPr lang="ar-AE" sz="2800" dirty="0" smtClean="0">
                <a:latin typeface="Cambria" pitchFamily="18" charset="0"/>
              </a:rPr>
              <a:t>هي</a:t>
            </a:r>
          </a:p>
          <a:p>
            <a:pPr algn="r" rtl="1"/>
            <a:r>
              <a:rPr lang="ar-AE" sz="2800" dirty="0" smtClean="0">
                <a:latin typeface="Cambria" pitchFamily="18" charset="0"/>
              </a:rPr>
              <a:t>هم</a:t>
            </a:r>
          </a:p>
          <a:p>
            <a:pPr algn="r" rtl="1">
              <a:spcAft>
                <a:spcPts val="1800"/>
              </a:spcAft>
            </a:pPr>
            <a:r>
              <a:rPr lang="ar-AE" sz="2800" dirty="0" smtClean="0">
                <a:latin typeface="Cambria" pitchFamily="18" charset="0"/>
              </a:rPr>
              <a:t>هن</a:t>
            </a:r>
          </a:p>
          <a:p>
            <a:pPr algn="r" rtl="1"/>
            <a:r>
              <a:rPr lang="ar-AE" sz="2800" dirty="0" smtClean="0">
                <a:latin typeface="Cambria" pitchFamily="18" charset="0"/>
              </a:rPr>
              <a:t>أنت</a:t>
            </a:r>
          </a:p>
          <a:p>
            <a:pPr algn="r" rtl="1">
              <a:spcAft>
                <a:spcPts val="600"/>
              </a:spcAft>
            </a:pPr>
            <a:r>
              <a:rPr lang="ar-AE" sz="2800" dirty="0" smtClean="0">
                <a:latin typeface="Cambria" pitchFamily="18" charset="0"/>
              </a:rPr>
              <a:t>أنتي</a:t>
            </a:r>
          </a:p>
          <a:p>
            <a:pPr algn="r" rtl="1"/>
            <a:r>
              <a:rPr lang="ar-AE" sz="2800" dirty="0" smtClean="0">
                <a:latin typeface="Cambria" pitchFamily="18" charset="0"/>
              </a:rPr>
              <a:t>أنتم</a:t>
            </a:r>
          </a:p>
          <a:p>
            <a:pPr algn="r" rtl="1">
              <a:spcAft>
                <a:spcPts val="1800"/>
              </a:spcAft>
            </a:pPr>
            <a:r>
              <a:rPr lang="ar-AE" sz="2800" dirty="0" smtClean="0">
                <a:latin typeface="Cambria" pitchFamily="18" charset="0"/>
              </a:rPr>
              <a:t>أنتن</a:t>
            </a:r>
          </a:p>
          <a:p>
            <a:pPr algn="r" rtl="1">
              <a:spcAft>
                <a:spcPts val="600"/>
              </a:spcAft>
            </a:pPr>
            <a:r>
              <a:rPr lang="ar-AE" sz="2800" dirty="0" smtClean="0">
                <a:latin typeface="Cambria" pitchFamily="18" charset="0"/>
              </a:rPr>
              <a:t>أنا</a:t>
            </a:r>
          </a:p>
          <a:p>
            <a:pPr algn="r" rtl="1"/>
            <a:r>
              <a:rPr lang="ar-AE" sz="2800" dirty="0" smtClean="0">
                <a:latin typeface="Cambria" pitchFamily="18" charset="0"/>
              </a:rPr>
              <a:t>نحنِ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2" name="Picture 41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5725" y="6610350"/>
            <a:ext cx="1743075" cy="171450"/>
          </a:xfrm>
          <a:prstGeom prst="rect">
            <a:avLst/>
          </a:prstGeom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44" name="Curved Connector 43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4800599"/>
          <a:ext cx="3243580" cy="1524001"/>
        </p:xfrm>
        <a:graphic>
          <a:graphicData uri="http://schemas.openxmlformats.org/drawingml/2006/table">
            <a:tbl>
              <a:tblPr/>
              <a:tblGrid>
                <a:gridCol w="971550"/>
                <a:gridCol w="685800"/>
                <a:gridCol w="742950"/>
                <a:gridCol w="843280"/>
              </a:tblGrid>
              <a:tr h="2689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mbria"/>
                          <a:ea typeface="Calibri"/>
                          <a:cs typeface="Arial"/>
                        </a:rPr>
                        <a:t>IRREGULAR</a:t>
                      </a:r>
                      <a:r>
                        <a:rPr lang="en-US" sz="1200" b="1" baseline="0" dirty="0" smtClean="0">
                          <a:latin typeface="Cambria"/>
                          <a:ea typeface="Calibri"/>
                          <a:cs typeface="Arial"/>
                        </a:rPr>
                        <a:t>  VERBS</a:t>
                      </a:r>
                      <a:endParaRPr lang="en-US" sz="1200" b="1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baseline="0" dirty="0">
                          <a:latin typeface="Cambria"/>
                          <a:ea typeface="Calibri"/>
                          <a:cs typeface="Arial"/>
                        </a:rPr>
                        <a:t>Past</a:t>
                      </a:r>
                      <a:endParaRPr lang="en-US" sz="1200" baseline="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ate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put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came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latin typeface="Cambria"/>
                          <a:ea typeface="Calibri"/>
                          <a:cs typeface="Arial"/>
                        </a:rPr>
                        <a:t>Root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eat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put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come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baseline="0" dirty="0" smtClean="0">
                          <a:latin typeface="Cambria"/>
                          <a:ea typeface="Calibri"/>
                          <a:cs typeface="Arial"/>
                        </a:rPr>
                        <a:t>ongoing</a:t>
                      </a:r>
                      <a:endParaRPr lang="en-US" sz="1400" b="1" cap="small" baseline="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eating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putting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coming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mtClean="0">
                          <a:latin typeface="Cambria"/>
                          <a:ea typeface="Calibri"/>
                          <a:cs typeface="Arial"/>
                        </a:rPr>
                        <a:t>Past Part.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eaten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put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come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5000" y="4800600"/>
          <a:ext cx="3276600" cy="1524000"/>
        </p:xfrm>
        <a:graphic>
          <a:graphicData uri="http://schemas.openxmlformats.org/drawingml/2006/table">
            <a:tbl>
              <a:tblPr/>
              <a:tblGrid>
                <a:gridCol w="803099"/>
                <a:gridCol w="797101"/>
                <a:gridCol w="838200"/>
                <a:gridCol w="838200"/>
              </a:tblGrid>
              <a:tr h="28328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mbria"/>
                          <a:ea typeface="Calibri"/>
                          <a:cs typeface="Arial"/>
                        </a:rPr>
                        <a:t> </a:t>
                      </a:r>
                      <a:r>
                        <a:rPr lang="en-US" sz="1200" b="1" dirty="0" smtClean="0">
                          <a:latin typeface="Cambria"/>
                          <a:ea typeface="Calibri"/>
                          <a:cs typeface="Arial"/>
                        </a:rPr>
                        <a:t>REGULAR  VERBS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walked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played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stopped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laughed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walk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play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stop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laugh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walking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playing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stopping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laughing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walked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played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stopped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laughed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3690727"/>
              </p:ext>
            </p:extLst>
          </p:nvPr>
        </p:nvGraphicFramePr>
        <p:xfrm>
          <a:off x="4901126" y="2118382"/>
          <a:ext cx="750994" cy="2072618"/>
        </p:xfrm>
        <a:graphic>
          <a:graphicData uri="http://schemas.openxmlformats.org/drawingml/2006/table">
            <a:tbl>
              <a:tblPr/>
              <a:tblGrid>
                <a:gridCol w="750994"/>
              </a:tblGrid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has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had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05200" y="5069540"/>
          <a:ext cx="2186305" cy="1255060"/>
        </p:xfrm>
        <a:graphic>
          <a:graphicData uri="http://schemas.openxmlformats.org/drawingml/2006/table">
            <a:tbl>
              <a:tblPr/>
              <a:tblGrid>
                <a:gridCol w="696595"/>
                <a:gridCol w="695325"/>
                <a:gridCol w="794385"/>
              </a:tblGrid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be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do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have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being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doing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having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been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done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05200" y="2118382"/>
          <a:ext cx="685800" cy="2072618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am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is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are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was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were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0231492"/>
              </p:ext>
            </p:extLst>
          </p:nvPr>
        </p:nvGraphicFramePr>
        <p:xfrm>
          <a:off x="4191000" y="2118382"/>
          <a:ext cx="685800" cy="2072618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does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did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did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362200" y="4373880"/>
          <a:ext cx="4343400" cy="27432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mbria"/>
                          <a:ea typeface="Calibri"/>
                          <a:cs typeface="Arial"/>
                        </a:rPr>
                        <a:t>S  E  C  O  N  D  A  R  Y       V  E  R  B  S</a:t>
                      </a:r>
                      <a:endParaRPr lang="en-US" sz="1600" b="1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124200" y="1783080"/>
          <a:ext cx="2895600" cy="27432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mbria"/>
                          <a:ea typeface="Calibri"/>
                          <a:cs typeface="Arial"/>
                        </a:rPr>
                        <a:t>P  R  I  M  A  R  Y       V  E  R  B  S</a:t>
                      </a:r>
                      <a:endParaRPr lang="en-US" sz="1600" b="1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" name="Picture 37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87910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A Simple Way of Organizing English Verbs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886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/>
              <a:t>←     100 + Irregular verbs</a:t>
            </a:r>
            <a:endParaRPr lang="en-C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886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1000s of Regular verbs     →</a:t>
            </a:r>
            <a:endParaRPr lang="en-CA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6822798"/>
              </p:ext>
            </p:extLst>
          </p:nvPr>
        </p:nvGraphicFramePr>
        <p:xfrm>
          <a:off x="3494405" y="1438835"/>
          <a:ext cx="696595" cy="313765"/>
        </p:xfrm>
        <a:graphic>
          <a:graphicData uri="http://schemas.openxmlformats.org/drawingml/2006/table">
            <a:tbl>
              <a:tblPr/>
              <a:tblGrid>
                <a:gridCol w="696595"/>
              </a:tblGrid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Calibri"/>
                          <a:cs typeface="Arial"/>
                        </a:rPr>
                        <a:t>BE</a:t>
                      </a:r>
                      <a:endParaRPr lang="en-US" sz="20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3346704"/>
              </p:ext>
            </p:extLst>
          </p:nvPr>
        </p:nvGraphicFramePr>
        <p:xfrm>
          <a:off x="4191001" y="1438835"/>
          <a:ext cx="685800" cy="313765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Calibri"/>
                          <a:cs typeface="Arial"/>
                        </a:rPr>
                        <a:t>DO</a:t>
                      </a:r>
                      <a:endParaRPr lang="en-US" sz="20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358392"/>
              </p:ext>
            </p:extLst>
          </p:nvPr>
        </p:nvGraphicFramePr>
        <p:xfrm>
          <a:off x="4866005" y="1438835"/>
          <a:ext cx="786115" cy="313765"/>
        </p:xfrm>
        <a:graphic>
          <a:graphicData uri="http://schemas.openxmlformats.org/drawingml/2006/table">
            <a:tbl>
              <a:tblPr/>
              <a:tblGrid>
                <a:gridCol w="786115"/>
              </a:tblGrid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Calibri"/>
                          <a:cs typeface="Arial"/>
                        </a:rPr>
                        <a:t>HAVE</a:t>
                      </a:r>
                      <a:endParaRPr lang="en-US" sz="20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4814572"/>
              </p:ext>
            </p:extLst>
          </p:nvPr>
        </p:nvGraphicFramePr>
        <p:xfrm>
          <a:off x="201488" y="4797152"/>
          <a:ext cx="3243580" cy="1524001"/>
        </p:xfrm>
        <a:graphic>
          <a:graphicData uri="http://schemas.openxmlformats.org/drawingml/2006/table">
            <a:tbl>
              <a:tblPr/>
              <a:tblGrid>
                <a:gridCol w="971550"/>
                <a:gridCol w="685800"/>
                <a:gridCol w="742950"/>
                <a:gridCol w="843280"/>
              </a:tblGrid>
              <a:tr h="2689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mbria"/>
                          <a:ea typeface="Calibri"/>
                          <a:cs typeface="Arial"/>
                        </a:rPr>
                        <a:t>IRREGULAR</a:t>
                      </a:r>
                      <a:r>
                        <a:rPr lang="en-US" sz="1200" b="1" baseline="0" dirty="0" smtClean="0">
                          <a:latin typeface="Cambria"/>
                          <a:ea typeface="Calibri"/>
                          <a:cs typeface="Arial"/>
                        </a:rPr>
                        <a:t>  VERBS</a:t>
                      </a:r>
                      <a:endParaRPr lang="en-US" sz="1200" b="1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baseline="0" dirty="0">
                          <a:latin typeface="Cambria"/>
                          <a:ea typeface="Calibri"/>
                          <a:cs typeface="Arial"/>
                        </a:rPr>
                        <a:t>Past</a:t>
                      </a:r>
                      <a:endParaRPr lang="en-US" sz="1200" baseline="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ate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put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came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latin typeface="Cambria"/>
                          <a:ea typeface="Calibri"/>
                          <a:cs typeface="Arial"/>
                        </a:rPr>
                        <a:t>Root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eat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put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come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cap="small" baseline="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mtClean="0">
                          <a:latin typeface="Cambria"/>
                          <a:ea typeface="Calibri"/>
                          <a:cs typeface="Arial"/>
                        </a:rPr>
                        <a:t>Past Part.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eaten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put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come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5055636"/>
              </p:ext>
            </p:extLst>
          </p:nvPr>
        </p:nvGraphicFramePr>
        <p:xfrm>
          <a:off x="5687888" y="4797153"/>
          <a:ext cx="3276600" cy="1524000"/>
        </p:xfrm>
        <a:graphic>
          <a:graphicData uri="http://schemas.openxmlformats.org/drawingml/2006/table">
            <a:tbl>
              <a:tblPr/>
              <a:tblGrid>
                <a:gridCol w="803099"/>
                <a:gridCol w="797101"/>
                <a:gridCol w="838200"/>
                <a:gridCol w="838200"/>
              </a:tblGrid>
              <a:tr h="28328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mbria"/>
                          <a:ea typeface="Calibri"/>
                          <a:cs typeface="Arial"/>
                        </a:rPr>
                        <a:t> </a:t>
                      </a:r>
                      <a:r>
                        <a:rPr lang="en-US" sz="1200" b="1" dirty="0" smtClean="0">
                          <a:latin typeface="Cambria"/>
                          <a:ea typeface="Calibri"/>
                          <a:cs typeface="Arial"/>
                        </a:rPr>
                        <a:t>REGULAR  VERBS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walked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played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stopped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laughed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walk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play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stop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laugh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walked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played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Calibri"/>
                          <a:cs typeface="Arial"/>
                        </a:rPr>
                        <a:t>stopped</a:t>
                      </a: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laughed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3203832"/>
              </p:ext>
            </p:extLst>
          </p:nvPr>
        </p:nvGraphicFramePr>
        <p:xfrm>
          <a:off x="3478088" y="5066093"/>
          <a:ext cx="2186305" cy="1255060"/>
        </p:xfrm>
        <a:graphic>
          <a:graphicData uri="http://schemas.openxmlformats.org/drawingml/2006/table">
            <a:tbl>
              <a:tblPr/>
              <a:tblGrid>
                <a:gridCol w="696595"/>
                <a:gridCol w="695325"/>
                <a:gridCol w="794385"/>
              </a:tblGrid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be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do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have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been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Calibri"/>
                          <a:cs typeface="Arial"/>
                        </a:rPr>
                        <a:t>done</a:t>
                      </a:r>
                      <a:endParaRPr lang="en-US" sz="120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Arial"/>
                        </a:rPr>
                        <a:t>had</a:t>
                      </a:r>
                      <a:endParaRPr lang="en-US" sz="1200" dirty="0">
                        <a:latin typeface="Cambria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29" name="Curved Connector 28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91880" y="1412776"/>
            <a:ext cx="0" cy="4896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11960" y="1412776"/>
            <a:ext cx="0" cy="48713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68127" y="1412776"/>
            <a:ext cx="0" cy="4896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52120" y="1412776"/>
            <a:ext cx="0" cy="4896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27784" y="5085184"/>
            <a:ext cx="0" cy="1260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54495" y="5085184"/>
            <a:ext cx="0" cy="1224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7624" y="5085184"/>
            <a:ext cx="0" cy="1260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16216" y="5085184"/>
            <a:ext cx="0" cy="1260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08304" y="5085184"/>
            <a:ext cx="0" cy="1260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172400" y="5085184"/>
            <a:ext cx="0" cy="1260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991600" y="5085184"/>
            <a:ext cx="0" cy="1260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9552" y="1628800"/>
            <a:ext cx="1656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Verb Families</a:t>
            </a:r>
            <a:endParaRPr lang="en-US" sz="20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1408" y="1628800"/>
            <a:ext cx="1656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Verb Families</a:t>
            </a:r>
            <a:endParaRPr lang="en-US" sz="20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128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35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264" y="1504683"/>
            <a:ext cx="7882136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I am a teacher.   →   I am not a teacher.   →   Am I a teacher?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He is a teacher    →   He is not a teacher.   →   Is he a teacher?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He was a teacher.  →   He was not a teacher. →   Was he a teacher?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87910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Positive, Negative, Question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08" y="3160867"/>
            <a:ext cx="8591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I work at HCT.     →   I do not work at HCT.     →   Do I work at HCT?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He works at HCT. →   He does not work at HCT →   Does he work at HCT?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mbria" pitchFamily="18" charset="0"/>
              </a:rPr>
              <a:t>He worked at HCT. →  He did not work at HCT. →  Did he work at HCT?</a:t>
            </a:r>
            <a:endParaRPr lang="en-US" sz="2000" b="1" dirty="0">
              <a:latin typeface="Cambria" pitchFamily="18" charset="0"/>
            </a:endParaRPr>
          </a:p>
        </p:txBody>
      </p:sp>
      <p:pic>
        <p:nvPicPr>
          <p:cNvPr id="9" name="Picture 8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5504" y="4949844"/>
            <a:ext cx="8763000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ambria" pitchFamily="18" charset="0"/>
              </a:rPr>
              <a:t>I have worked at HCT.   →   I have not worked at HCT.   →   Have I worked at HCT?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mbria" pitchFamily="18" charset="0"/>
              </a:rPr>
              <a:t>He has worked at HCT. →   He has not worked at HCT →   Has he worked at HCT?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mbria" pitchFamily="18" charset="0"/>
              </a:rPr>
              <a:t>He  had worked at HCT. →  He had not worked at HCT. →  Had he worked at HCT?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26876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BE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99695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DO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85074"/>
            <a:ext cx="78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HAVE</a:t>
            </a:r>
            <a:endParaRPr lang="en-C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  <p:bldP spid="13" grpId="0" uiExpand="1" build="p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3 d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68785"/>
            <a:ext cx="8244409" cy="47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6453336"/>
            <a:ext cx="1743075" cy="17145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105273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ambria" pitchFamily="18" charset="0"/>
              </a:rPr>
              <a:t>The Three Dimensions of English</a:t>
            </a:r>
            <a:endParaRPr lang="en-CA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268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10431" y="846385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Grammar is made up of two major parts: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1) A set of agreements or conventions about how words will be organized.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2031" y="1190654"/>
            <a:ext cx="495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man Old Style" pitchFamily="18" charset="0"/>
              </a:rPr>
              <a:t>What is ‘grammar’ ?</a:t>
            </a:r>
            <a:endParaRPr lang="en-US" sz="34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031" y="130358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82631" y="282758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44631" y="92258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44231" y="2446585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5631" y="374198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r'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272431" y="54158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87231" y="5342185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67831" y="526598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631" y="549458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mbria" pitchFamily="18" charset="0"/>
              </a:rPr>
              <a:t>I am.</a:t>
            </a:r>
            <a:endParaRPr lang="en-CA" sz="3600" dirty="0"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2631" y="545785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mbria" pitchFamily="18" charset="0"/>
              </a:rPr>
              <a:t>I am not.</a:t>
            </a:r>
            <a:endParaRPr lang="en-CA" sz="3600" dirty="0"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3031" y="551897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mbria" pitchFamily="18" charset="0"/>
              </a:rPr>
              <a:t>Am I ?</a:t>
            </a:r>
            <a:endParaRPr lang="en-CA" sz="3600" dirty="0">
              <a:latin typeface="Cambria" pitchFamily="18" charset="0"/>
            </a:endParaRPr>
          </a:p>
        </p:txBody>
      </p:sp>
      <p:pic>
        <p:nvPicPr>
          <p:cNvPr id="24" name="Picture 23" descr="prep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150108"/>
            <a:ext cx="2043684" cy="1193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5831" y="524762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20031" y="608582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8380" y="1524000"/>
            <a:ext cx="42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‘g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53631" y="2979985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7831" y="570482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51460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431" y="4190255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2) a set of visible changes to words and word order that change the meaning of the ‘standard’ sentence/question.</a:t>
            </a:r>
            <a:endParaRPr lang="en-US" sz="2400" dirty="0"/>
          </a:p>
        </p:txBody>
      </p:sp>
      <p:pic>
        <p:nvPicPr>
          <p:cNvPr id="22" name="Picture 21" descr="SELLessons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226 0.05273 -0.10469 0.10546 -0.17014 0.12905 C -0.23577 0.15263 -0.33629 0.1642 -0.3941 0.14107 C -0.45191 0.11794 -0.48785 0.04995 -0.5165 -0.00995 C -0.54514 -0.06984 -0.55538 -0.14431 -0.56563 -0.21878 " pathEditMode="relative" ptsTypes="aaa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882 -0.03076 -0.05747 -0.06152 -0.11493 -0.08765 C -0.1724 -0.11379 -0.27657 -0.15287 -0.3448 -0.15704 C -0.41302 -0.1612 -0.47813 -0.14802 -0.52396 -0.11333 C -0.5698 -0.07864 -0.59462 -0.01365 -0.61945 0.05157 " pathEditMode="relative" ptsTypes="aaa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0278 C 0.04184 0.00208 0.07378 0.00717 0.10642 -0.01388 C 0.13923 -0.03492 0.17691 -0.06221 0.2059 -0.12836 C 0.23489 -0.19473 0.28802 -0.34505 0.28073 -0.41212 C 0.27361 -0.47896 0.20399 -0.50185 0.16267 -0.52914 C 0.12118 -0.55643 0.07708 -0.56614 0.03298 -0.57563 " pathEditMode="relative" rAng="0" ptsTypes="aaaa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28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684 -0.06245 0.13368 -0.12466 0.11945 -0.17692 C 0.10521 -0.22919 -0.07014 -0.25949 -0.08507 -0.31406 C -0.1 -0.36864 0.06598 -0.45838 0.02986 -0.50486 C -0.00625 -0.55134 -0.15382 -0.57193 -0.30139 -0.59251 " pathEditMode="relative" ptsTypes="aaa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5976E-6 C 0.07674 -0.00069 0.154 -0.00092 0.27344 -0.0962 C 0.39254 -0.19172 0.72847 -0.47039 0.71545 -0.57261 C 0.70243 -0.67483 0.44844 -0.69195 0.19479 -0.7090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-35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4 0.05805 -0.00052 0.1161 -0.01944 0.18872 C -0.03837 0.26133 -0.0743 0.40518 -0.11337 0.43525 C -0.15243 0.46531 -0.22778 0.42877 -0.25382 0.3698 C -0.27986 0.31082 -0.27066 0.14662 -0.27014 0.08141 C -0.26962 0.01619 -0.26024 -0.00301 -0.25069 -0.02197 " pathEditMode="relative" ptsTypes="aaaa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434 0.034 0.10885 0.06799 0.15382 0.0976 C 0.19879 0.1272 0.21076 0.16582 0.27014 0.17715 C 0.32951 0.18848 0.46441 0.21254 0.51042 0.16513 C 0.55642 0.11772 0.58646 -0.01133 0.54635 -0.10731 C 0.50625 -0.20328 0.35017 -0.3883 0.27014 -0.41142 C 0.1901 -0.43455 0.12795 -0.34066 0.0658 -0.24653 " pathEditMode="relative" ptsTypes="aaaaa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91 0.03978 -0.04566 0.07956 -0.06267 0.13714 C -0.07968 0.19473 -0.10208 0.26688 -0.10156 0.34598 C -0.10104 0.42507 -0.1177 0.54741 -0.05972 0.6124 C -0.00173 0.67738 0.14271 0.72086 0.24636 0.73566 C 0.35 0.75046 0.48403 0.76596 0.56268 0.70167 C 0.64132 0.63738 0.6915 0.45768 0.71789 0.34991 C 0.74428 0.24214 0.74514 0.12234 0.72084 0.05551 C 0.69653 -0.01133 0.64011 -0.06036 0.57171 -0.0518 C 0.50313 -0.04324 0.4066 0.03192 0.31042 0.10731 " pathEditMode="relative" ptsTypes="aaaaaaaa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7 0.04186 -0.06875 0.08372 -0.07899 0.14501 C -0.08923 0.20629 -0.10017 0.30574 -0.06111 0.36772 C -0.02205 0.4297 0.07118 0.50925 0.15521 0.51689 C 0.23924 0.52452 0.39566 0.49931 0.44341 0.41351 C 0.49115 0.32771 0.45313 0.12072 0.44184 0.00185 C 0.43056 -0.11702 0.43733 -0.26249 0.37622 -0.30018 C 0.31511 -0.33788 0.13264 -0.2456 0.07466 -0.22479 C 0.01667 -0.20397 0.02257 -0.18964 0.02848 -0.17507 " pathEditMode="relative" ptsTypes="aaaaaaa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 -0.00532 -0.03472 -0.00532 -0.05052 -0.00648 C -0.06302 -0.01249 -0.07726 -0.01087 -0.0901 -0.0118 C -0.12778 -0.02406 -0.16597 -0.03377 -0.20365 -0.04603 C -0.2118 -0.0488 -0.22066 -0.05135 -0.2283 -0.05597 C -0.23837 -0.06245 -0.24948 -0.07031 -0.26042 -0.07401 C -0.26962 -0.0821 -0.27934 -0.08442 -0.28889 -0.09043 C -0.29358 -0.09667 -0.29705 -0.09691 -0.30365 -0.09876 C -0.30885 -0.10569 -0.31458 -0.10569 -0.32101 -0.11009 C -0.33351 -0.11841 -0.3467 -0.12489 -0.3592 -0.13321 C -0.37535 -0.14385 -0.38733 -0.16212 -0.40365 -0.17114 C -0.4059 -0.17554 -0.41146 -0.18132 -0.41476 -0.18409 C -0.41875 -0.18733 -0.42708 -0.19242 -0.42708 -0.19242 C -0.43316 -0.20283 -0.4434 -0.21115 -0.45174 -0.21878 C -0.45486 -0.22179 -0.46163 -0.22688 -0.46163 -0.22688 C -0.46649 -0.23567 -0.47326 -0.23913 -0.47899 -0.24677 C -0.48003 -0.24815 -0.48038 -0.25024 -0.48142 -0.25162 C -0.48663 -0.25833 -0.48611 -0.25394 -0.4901 -0.26157 C -0.49236 -0.26573 -0.49375 -0.27082 -0.49618 -0.27475 C -0.50069 -0.28192 -0.50503 -0.28793 -0.50868 -0.29603 C -0.51267 -0.30528 -0.5191 -0.31198 -0.52344 -0.32077 C -0.52448 -0.32285 -0.52483 -0.32517 -0.52587 -0.32725 C -0.52778 -0.33118 -0.53212 -0.33881 -0.53212 -0.33881 C -0.5342 -0.34691 -0.53802 -0.35407 -0.54062 -0.36171 C -0.54479 -0.37396 -0.54722 -0.38715 -0.55312 -0.39802 C -0.55365 -0.40172 -0.55434 -0.40773 -0.55555 -0.4112 C -0.55712 -0.41559 -0.56042 -0.42438 -0.56042 -0.42438 C -0.56076 -0.42739 -0.56076 -0.42993 -0.56163 -0.43271 C -0.56215 -0.43409 -0.56371 -0.43432 -0.56424 -0.43571 C -0.5651 -0.43849 -0.56476 -0.44149 -0.56545 -0.44427 C -0.56597 -0.44635 -0.56701 -0.44866 -0.56788 -0.45051 C -0.56962 -0.46023 -0.57309 -0.46786 -0.57535 -0.47688 C -0.57795 -0.48705 -0.57934 -0.49746 -0.58385 -0.50648 C -0.58524 -0.51249 -0.58628 -0.51781 -0.58889 -0.5229 C -0.59288 -0.53932 -0.5974 -0.55505 -0.60243 -0.571 C -0.60417 -0.57609 -0.60555 -0.58187 -0.60729 -0.58742 C -0.60816 -0.58997 -0.6099 -0.59529 -0.6099 -0.59529 C -0.6151 -0.63067 -0.60677 -0.65935 -0.60486 -0.69242 C -0.60434 -0.70167 -0.60434 -0.71115 -0.60365 -0.7204 C -0.6033 -0.72618 -0.6 -0.73682 -0.6 -0.73682 C -0.59948 -0.75394 -0.60226 -0.78238 -0.59375 -0.79926 C -0.59184 -0.80967 -0.57917 -0.8321 -0.57153 -0.83534 C -0.55712 -0.85546 -0.53594 -0.86171 -0.51597 -0.86679 C -0.51354 -0.86749 -0.51111 -0.86772 -0.50868 -0.86841 C -0.50451 -0.86934 -0.50035 -0.87049 -0.49618 -0.87165 C -0.4941 -0.87211 -0.4901 -0.87327 -0.4901 -0.87327 C -0.46337 -0.87258 -0.43594 -0.87859 -0.4099 -0.87026 C -0.40521 -0.86864 -0.40104 -0.86494 -0.39618 -0.86356 C -0.38299 -0.85454 -0.36927 -0.84876 -0.35555 -0.84205 C -0.34896 -0.83881 -0.34392 -0.83465 -0.33698 -0.8321 C -0.33281 -0.82933 -0.32917 -0.82609 -0.32465 -0.82401 C -0.31823 -0.8173 -0.31233 -0.81407 -0.30486 -0.80921 C -0.29965 -0.80181 -0.29184 -0.79718 -0.28507 -0.79279 C -0.2816 -0.7877 -0.27292 -0.78192 -0.26788 -0.77961 C -0.25955 -0.76874 -0.26371 -0.77128 -0.25677 -0.76804 C -0.25087 -0.76018 -0.23455 -0.74353 -0.22708 -0.73844 C -0.22153 -0.73081 -0.21649 -0.72642 -0.2099 -0.7204 C -0.2033 -0.71439 -0.19913 -0.70606 -0.19132 -0.70213 C -0.1816 -0.68964 -0.18125 -0.68964 -0.16667 -0.68733 C -0.16476 -0.66698 -0.16406 -0.66351 -0.1493 -0.65796 C -0.14774 -0.65195 -0.14757 -0.65472 -0.1493 -0.64987 " pathEditMode="relative" ptsTypes="ffffffffffffffffffffffffffffffffffffffffffffffffffffffffffffA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15226 -0.29926 0.30452 -0.59852 " pathEditMode="relative" ptsTypes="aA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889 0.02475 -0.17778 0.04972 -0.25208 0.0259 C -0.32639 0.00208 -0.40764 -0.05527 -0.44618 -0.14315 C -0.48472 -0.23103 -0.5243 -0.44195 -0.48351 -0.50115 C -0.44271 -0.56036 -0.24288 -0.52058 -0.20139 -0.49907 C -0.15989 -0.47757 -0.19705 -0.42484 -0.2342 -0.37188 " pathEditMode="relative" ptsTypes="aaaaaA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4 0.04001 0.03698 0.08002 0.08663 0.14107 C 0.13628 0.20213 0.23854 0.30064 0.29843 0.36586 C 0.35833 0.43108 0.38125 0.52613 0.446 0.53284 C 0.51111 0.53954 0.62934 0.48612 0.68802 0.40564 C 0.7467 0.32516 0.8184 0.13344 0.79843 0.04972 C 0.77829 -0.034 0.6059 -0.05597 0.56718 -0.09737 C 0.52847 -0.13876 0.54687 -0.16883 0.56562 -0.19889 " pathEditMode="relative" ptsTypes="aaaaaa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2461E-6 L 0.05 -0.1135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48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48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2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55 L 0.12916 0.00855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2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387 L 0.12917 0.0138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62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56 L 0.09584 0.00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9" grpId="1"/>
      <p:bldP spid="4" grpId="0"/>
      <p:bldP spid="4" grpId="1"/>
      <p:bldP spid="4" grpId="2"/>
      <p:bldP spid="6" grpId="0"/>
      <p:bldP spid="6" grpId="1"/>
      <p:bldP spid="6" grpId="2"/>
      <p:bldP spid="6" grpId="3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7" grpId="0"/>
      <p:bldP spid="17" grpId="1"/>
      <p:bldP spid="17" grpId="2"/>
      <p:bldP spid="17" grpId="3"/>
      <p:bldP spid="25" grpId="0"/>
      <p:bldP spid="25" grpId="1"/>
      <p:bldP spid="25" grpId="2"/>
      <p:bldP spid="25" grpId="3"/>
      <p:bldP spid="9" grpId="0"/>
      <p:bldP spid="9" grpId="1"/>
      <p:bldP spid="9" grpId="2"/>
      <p:bldP spid="9" grpId="3"/>
      <p:bldP spid="16" grpId="0"/>
      <p:bldP spid="16" grpId="1"/>
      <p:bldP spid="16" grpId="2"/>
      <p:bldP spid="16" grpId="3"/>
      <p:bldP spid="26" grpId="0"/>
      <p:bldP spid="26" grpId="1"/>
      <p:bldP spid="27" grpId="0"/>
      <p:bldP spid="27" grpId="1"/>
      <p:bldP spid="28" grpId="0"/>
      <p:bldP spid="28" grpId="1"/>
      <p:bldP spid="8" grpId="0"/>
      <p:bldP spid="8" grpId="1"/>
      <p:bldP spid="8" grpId="2"/>
      <p:bldP spid="8" grpId="3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5" grpId="0"/>
      <p:bldP spid="15" grpId="1"/>
      <p:bldP spid="15" grpId="3"/>
      <p:bldP spid="15" grpId="4"/>
      <p:bldP spid="18" grpId="0"/>
      <p:bldP spid="18" grpId="1"/>
      <p:bldP spid="18" grpId="2"/>
      <p:bldP spid="18" grpId="3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1433736"/>
            <a:ext cx="19050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I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She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It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Arthur</a:t>
            </a:r>
            <a:endParaRPr lang="en-US" dirty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66FF"/>
                </a:solidFill>
                <a:latin typeface="Georgia" pitchFamily="18" charset="0"/>
              </a:rPr>
              <a:t>The teacher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We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They</a:t>
            </a:r>
            <a:r>
              <a:rPr lang="en-US" dirty="0">
                <a:latin typeface="Georgia" pitchFamily="18" charset="0"/>
              </a:rPr>
              <a:t> 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Ali </a:t>
            </a:r>
            <a:r>
              <a:rPr lang="en-US" dirty="0">
                <a:latin typeface="Georgia" pitchFamily="18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Sally</a:t>
            </a:r>
            <a:endParaRPr lang="en-US" dirty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66FF"/>
                </a:solidFill>
                <a:latin typeface="Georgia" pitchFamily="18" charset="0"/>
              </a:rPr>
              <a:t>The teachers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096000" y="1428884"/>
            <a:ext cx="16002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play.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come.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work.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dance.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go.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fly.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think.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run.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jump.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have 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want.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talk.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124200" y="1433736"/>
            <a:ext cx="7620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d</a:t>
            </a:r>
            <a:r>
              <a:rPr lang="en-US" b="0" dirty="0" smtClean="0">
                <a:latin typeface="Georgia" pitchFamily="18" charset="0"/>
              </a:rPr>
              <a:t>o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does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does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does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does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does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d</a:t>
            </a:r>
            <a:r>
              <a:rPr lang="en-US" b="0" dirty="0" smtClean="0">
                <a:latin typeface="Georgia" pitchFamily="18" charset="0"/>
              </a:rPr>
              <a:t>o 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do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d</a:t>
            </a:r>
            <a:r>
              <a:rPr lang="en-US" b="0" dirty="0" smtClean="0">
                <a:latin typeface="Georgia" pitchFamily="18" charset="0"/>
              </a:rPr>
              <a:t>o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2280" y="476672"/>
            <a:ext cx="2801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 Grammar of </a:t>
            </a:r>
            <a:r>
              <a:rPr lang="en-US" sz="2400" b="0" dirty="0" smtClean="0"/>
              <a:t>DO </a:t>
            </a:r>
            <a:endParaRPr lang="en-US" sz="2400" b="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3200" y="1052736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Primary verb</a:t>
            </a:r>
            <a:endParaRPr lang="en-US" b="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" y="1052736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Subject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24128" y="1052736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/>
              <a:t>Secondary Verb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2209800"/>
            <a:ext cx="45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096000" y="1433736"/>
            <a:ext cx="16002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play.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come.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work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dance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go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es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fl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ies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think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run.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jump.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have 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want.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talk.</a:t>
            </a:r>
            <a:endParaRPr lang="en-US" b="0" dirty="0">
              <a:latin typeface="Georgia" pitchFamily="18" charset="0"/>
            </a:endParaRPr>
          </a:p>
        </p:txBody>
      </p:sp>
      <p:pic>
        <p:nvPicPr>
          <p:cNvPr id="12" name="Picture 11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-0.03333 0.02517 -0.06667 0.05 -0.08958 C 0.07483 -0.1125 0.11285 -0.14051 0.14861 -0.13704 C 0.18438 -0.13357 0.23403 -0.09259 0.26424 -0.06852 C 0.29444 -0.04445 0.31215 -0.01852 0.33003 0.00764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5" grpId="1"/>
      <p:bldP spid="15" grpId="2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9050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I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She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It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Ahmed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66FF"/>
                </a:solidFill>
                <a:latin typeface="Georgia" pitchFamily="18" charset="0"/>
              </a:rPr>
              <a:t>The teacher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We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9900"/>
                </a:solidFill>
                <a:latin typeface="Georgia" pitchFamily="18" charset="0"/>
              </a:rPr>
              <a:t>They</a:t>
            </a:r>
            <a:r>
              <a:rPr lang="en-US" dirty="0">
                <a:latin typeface="Georgia" pitchFamily="18" charset="0"/>
              </a:rPr>
              <a:t> 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Ali </a:t>
            </a:r>
            <a:r>
              <a:rPr lang="en-US" dirty="0">
                <a:latin typeface="Georgia" pitchFamily="18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 Ahmed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solidFill>
                  <a:srgbClr val="0066FF"/>
                </a:solidFill>
                <a:latin typeface="Georgia" pitchFamily="18" charset="0"/>
              </a:rPr>
              <a:t>The teachers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096000" y="1371600"/>
            <a:ext cx="16002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play.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come.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work.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dance.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go.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fly.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think.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run.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jump.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have 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want.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talk.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124200" y="1371600"/>
            <a:ext cx="7620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did</a:t>
            </a:r>
            <a:r>
              <a:rPr lang="en-US" b="0" dirty="0" smtClean="0">
                <a:latin typeface="Georgia" pitchFamily="18" charset="0"/>
              </a:rPr>
              <a:t> 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did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94248" y="476672"/>
            <a:ext cx="3737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 Grammar of </a:t>
            </a:r>
            <a:r>
              <a:rPr lang="en-US" sz="2400" b="0" dirty="0" smtClean="0"/>
              <a:t>DO - Past</a:t>
            </a:r>
            <a:endParaRPr lang="en-US" sz="2400" b="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3200" y="990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Primary verb</a:t>
            </a:r>
            <a:endParaRPr lang="en-US" b="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" y="990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Subject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172200" y="99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/>
              <a:t>Secondary Verb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1371600"/>
            <a:ext cx="685800" cy="4968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096000" y="1371600"/>
            <a:ext cx="16002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play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came.</a:t>
            </a:r>
            <a:endParaRPr lang="en-US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work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danc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went.</a:t>
            </a:r>
            <a:endParaRPr lang="en-US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flew.</a:t>
            </a:r>
            <a:endParaRPr lang="en-US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thought.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ran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jump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had 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want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0" dirty="0" smtClean="0">
                <a:latin typeface="Georgia" pitchFamily="18" charset="0"/>
              </a:rPr>
              <a:t>talk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ed</a:t>
            </a:r>
            <a:r>
              <a:rPr lang="en-US" b="0" dirty="0" smtClean="0">
                <a:latin typeface="Georgia" pitchFamily="18" charset="0"/>
              </a:rPr>
              <a:t>.</a:t>
            </a:r>
            <a:endParaRPr lang="en-US" b="0" dirty="0">
              <a:latin typeface="Georgia" pitchFamily="18" charset="0"/>
            </a:endParaRPr>
          </a:p>
        </p:txBody>
      </p:sp>
      <p:pic>
        <p:nvPicPr>
          <p:cNvPr id="12" name="Picture 11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-0.03333 0.02517 -0.06667 0.05 -0.08958 C 0.07483 -0.1125 0.11285 -0.14051 0.14861 -0.13704 C 0.18438 -0.13357 0.23403 -0.09259 0.26424 -0.06852 C 0.29444 -0.04445 0.31215 -0.01852 0.33003 0.00764 " pathEditMode="relative" ptsTypes="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5" grpId="1"/>
      <p:bldP spid="15" grpId="2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004535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Contrary to popular belief – TIME in English grammar is not grammatically divided into past, present and future through a single system.</a:t>
            </a:r>
            <a:endParaRPr lang="en-US" sz="2400" dirty="0"/>
          </a:p>
        </p:txBody>
      </p:sp>
      <p:pic>
        <p:nvPicPr>
          <p:cNvPr id="7" name="Picture 6" descr="00_VF Primary verb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51826"/>
            <a:ext cx="3733917" cy="309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985426"/>
            <a:ext cx="312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PRIMARY VERBS</a:t>
            </a:r>
          </a:p>
          <a:p>
            <a:pPr algn="ctr"/>
            <a:r>
              <a:rPr lang="en-US" sz="2400" dirty="0" smtClean="0"/>
              <a:t> refer to the </a:t>
            </a:r>
            <a:r>
              <a:rPr lang="en-US" sz="2800" dirty="0" smtClean="0"/>
              <a:t>PAST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38200" y="4833026"/>
            <a:ext cx="4267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2775626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 these PRIMARY VERBS </a:t>
            </a:r>
          </a:p>
          <a:p>
            <a:pPr algn="ctr"/>
            <a:r>
              <a:rPr lang="en-US" sz="2400" dirty="0" smtClean="0"/>
              <a:t> refer to the </a:t>
            </a:r>
            <a:r>
              <a:rPr lang="en-US" sz="2400" b="1" dirty="0" smtClean="0"/>
              <a:t>PRESENT</a:t>
            </a:r>
          </a:p>
          <a:p>
            <a:pPr algn="ctr"/>
            <a:r>
              <a:rPr lang="en-US" sz="2400" smtClean="0"/>
              <a:t>by  </a:t>
            </a:r>
            <a:r>
              <a:rPr lang="en-US" sz="2400" dirty="0" smtClean="0"/>
              <a:t>CONVENTION.</a:t>
            </a:r>
          </a:p>
          <a:p>
            <a:pPr algn="ctr"/>
            <a:r>
              <a:rPr lang="en-US" sz="2400" dirty="0" smtClean="0"/>
              <a:t>They can also refer to the </a:t>
            </a:r>
            <a:r>
              <a:rPr lang="en-US" sz="2400" b="1" dirty="0" smtClean="0"/>
              <a:t>FUTURE</a:t>
            </a:r>
            <a:endParaRPr lang="en-US" sz="2400" b="1" dirty="0"/>
          </a:p>
        </p:txBody>
      </p:sp>
      <p:pic>
        <p:nvPicPr>
          <p:cNvPr id="12" name="Picture 11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5725" y="6610350"/>
            <a:ext cx="1743075" cy="17145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1800" y="447055"/>
            <a:ext cx="42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Conditionals  with BE and HAVE</a:t>
            </a:r>
            <a:endParaRPr lang="en-US" sz="24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5800" y="1754916"/>
            <a:ext cx="17526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I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She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It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Arthur</a:t>
            </a:r>
            <a:endParaRPr lang="en-US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The teacher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We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They 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Ali and </a:t>
            </a:r>
            <a:r>
              <a:rPr lang="en-US" dirty="0" smtClean="0">
                <a:latin typeface="Georgia" pitchFamily="18" charset="0"/>
              </a:rPr>
              <a:t>Sally</a:t>
            </a:r>
            <a:endParaRPr lang="en-US" dirty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The teachers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71800" y="2593116"/>
            <a:ext cx="1066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shall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should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will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would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can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could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may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must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might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445496" y="3365411"/>
            <a:ext cx="9906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am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 is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are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516216" y="1221516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Completion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57200" y="122151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9900"/>
                </a:solidFill>
                <a:latin typeface="Georgia" pitchFamily="18" charset="0"/>
              </a:rPr>
              <a:t>Subjects</a:t>
            </a:r>
            <a:endParaRPr lang="en-US" sz="2400" dirty="0">
              <a:solidFill>
                <a:srgbClr val="0066FF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438400" y="1221516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Conditionals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72000" y="1268760"/>
            <a:ext cx="732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9900"/>
                </a:solidFill>
                <a:latin typeface="Georgia" pitchFamily="18" charset="0"/>
              </a:rPr>
              <a:t>BE </a:t>
            </a:r>
            <a:endParaRPr lang="en-US" sz="2400" dirty="0">
              <a:solidFill>
                <a:srgbClr val="0066FF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553200" y="2212116"/>
            <a:ext cx="22860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a teacher.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happy.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in Paris.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working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worked to death.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endParaRPr lang="en-US" dirty="0" smtClean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endParaRPr lang="en-US" dirty="0" smtClean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strict.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on it.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with Patrick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72000" y="3789040"/>
            <a:ext cx="66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 be </a:t>
            </a:r>
            <a:endParaRPr lang="en-US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3" name="Picture 12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5725" y="6525344"/>
            <a:ext cx="1743075" cy="17145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99992" y="1268760"/>
            <a:ext cx="123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9900"/>
                </a:solidFill>
                <a:latin typeface="Georgia" pitchFamily="18" charset="0"/>
              </a:rPr>
              <a:t>HAVE </a:t>
            </a:r>
            <a:endParaRPr lang="en-US" sz="2400" dirty="0">
              <a:solidFill>
                <a:srgbClr val="0066FF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419600" y="3572579"/>
            <a:ext cx="9906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have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 has</a:t>
            </a:r>
            <a:endParaRPr lang="en-US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419600" y="3851756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have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516216" y="2204864"/>
            <a:ext cx="22860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been careful.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worked harder.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gone to Paris.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been working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played golf.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endParaRPr lang="en-US" dirty="0" smtClean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endParaRPr lang="en-US" dirty="0" smtClean="0">
              <a:latin typeface="Georgia" pitchFamily="18" charset="0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been a teacher.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done my duty.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worked here before.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8" grpId="2"/>
      <p:bldP spid="21" grpId="0"/>
      <p:bldP spid="21" grpId="1"/>
      <p:bldP spid="22" grpId="0"/>
      <p:bldP spid="23" grpId="0"/>
      <p:bldP spid="24" grpId="0"/>
      <p:bldP spid="24" grpId="1"/>
      <p:bldP spid="24" grpId="2"/>
      <p:bldP spid="25" grpId="0"/>
      <p:bldP spid="25" grpId="1"/>
      <p:bldP spid="27" grpId="0"/>
      <p:bldP spid="27" grpId="1"/>
      <p:bldP spid="15" grpId="0"/>
      <p:bldP spid="15" grpId="1"/>
      <p:bldP spid="28" grpId="0"/>
      <p:bldP spid="29" grpId="0"/>
      <p:bldP spid="29" grpId="1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72408" y="533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Conditionals with DO</a:t>
            </a:r>
            <a:endParaRPr lang="en-US" sz="24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1752600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I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She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It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Ahmed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The teacher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We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You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They 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Ali and Ahmed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>
                <a:latin typeface="Georgia" pitchFamily="18" charset="0"/>
              </a:rPr>
              <a:t>The teachers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71800" y="2362200"/>
            <a:ext cx="1066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shall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should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will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would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can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could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may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must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might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553200" y="1447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Completion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9900"/>
                </a:solidFill>
                <a:latin typeface="Georgia" pitchFamily="18" charset="0"/>
              </a:rPr>
              <a:t>Subjects</a:t>
            </a:r>
            <a:endParaRPr lang="en-US" sz="2400" dirty="0">
              <a:solidFill>
                <a:srgbClr val="0066FF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438400" y="990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Conditionals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48000" y="15240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Georgia" pitchFamily="18" charset="0"/>
              </a:rPr>
              <a:t>DO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934200" y="3048000"/>
            <a:ext cx="18288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my job.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cooking.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his homework.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24200" y="3048000"/>
            <a:ext cx="9906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do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does</a:t>
            </a:r>
            <a:endParaRPr lang="en-US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486400" y="3200400"/>
            <a:ext cx="2209800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work at FMC.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work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 quickly.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play the violin.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play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 football.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53000" y="3657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do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486400" y="3200400"/>
            <a:ext cx="2209800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work at FMC.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work  quickly.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play the violin.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7030A0"/>
                </a:solidFill>
                <a:latin typeface="Georgia" pitchFamily="18" charset="0"/>
              </a:rPr>
              <a:t>play  football.</a:t>
            </a:r>
          </a:p>
        </p:txBody>
      </p:sp>
      <p:pic>
        <p:nvPicPr>
          <p:cNvPr id="15" name="Picture 14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453336"/>
            <a:ext cx="1743075" cy="171450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8" grpId="2"/>
      <p:bldP spid="22" grpId="0"/>
      <p:bldP spid="23" grpId="0"/>
      <p:bldP spid="24" grpId="0"/>
      <p:bldP spid="24" grpId="1"/>
      <p:bldP spid="26" grpId="0"/>
      <p:bldP spid="27" grpId="0"/>
      <p:bldP spid="27" grpId="1"/>
      <p:bldP spid="28" grpId="0"/>
      <p:bldP spid="28" grpId="1"/>
      <p:bldP spid="29" grpId="0"/>
      <p:bldP spid="29" grpId="1"/>
      <p:bldP spid="16" grpId="0"/>
      <p:bldP spid="16" grpId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559095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>
                <a:latin typeface="Cambria" pitchFamily="18" charset="0"/>
              </a:rPr>
              <a:t>1)  (__</a:t>
            </a:r>
            <a:r>
              <a:rPr lang="en-CA" sz="2400" dirty="0" err="1" smtClean="0">
                <a:latin typeface="Cambria" pitchFamily="18" charset="0"/>
              </a:rPr>
              <a:t>ing</a:t>
            </a:r>
            <a:r>
              <a:rPr lang="en-CA" sz="2400" dirty="0" smtClean="0">
                <a:latin typeface="Cambria" pitchFamily="18" charset="0"/>
              </a:rPr>
              <a:t>) form - indicates that the subject is the actor – the direction of processing these words is from left to right.</a:t>
            </a:r>
          </a:p>
          <a:p>
            <a:pPr algn="ctr">
              <a:lnSpc>
                <a:spcPct val="150000"/>
              </a:lnSpc>
            </a:pPr>
            <a:r>
              <a:rPr lang="en-CA" sz="2000" b="1" dirty="0" smtClean="0">
                <a:latin typeface="Cambria" pitchFamily="18" charset="0"/>
              </a:rPr>
              <a:t>Ex: He was remembering his friends.</a:t>
            </a:r>
            <a:endParaRPr lang="en-CA" sz="2000" dirty="0" smtClean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932527"/>
            <a:ext cx="4032448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en-CA" sz="2400" b="1" dirty="0" smtClean="0">
                <a:latin typeface="Cambria" pitchFamily="18" charset="0"/>
              </a:rPr>
              <a:t>Regular Secondary Verbs</a:t>
            </a:r>
            <a:endParaRPr lang="en-CA" sz="24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65337"/>
            <a:ext cx="8424936" cy="206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>
                <a:latin typeface="Cambria" pitchFamily="18" charset="0"/>
              </a:rPr>
              <a:t>2) (__</a:t>
            </a:r>
            <a:r>
              <a:rPr lang="en-CA" sz="2400" dirty="0" err="1" smtClean="0">
                <a:latin typeface="Cambria" pitchFamily="18" charset="0"/>
              </a:rPr>
              <a:t>ed</a:t>
            </a:r>
            <a:r>
              <a:rPr lang="en-CA" sz="2400" dirty="0" smtClean="0">
                <a:latin typeface="Cambria" pitchFamily="18" charset="0"/>
              </a:rPr>
              <a:t>) form – indicates that the subject is the receiver of the action - the direction of processing these words is from right to </a:t>
            </a:r>
            <a:r>
              <a:rPr lang="en-CA" sz="2000" dirty="0" smtClean="0">
                <a:latin typeface="Cambria" pitchFamily="18" charset="0"/>
              </a:rPr>
              <a:t>left.  </a:t>
            </a:r>
          </a:p>
          <a:p>
            <a:pPr algn="ctr">
              <a:lnSpc>
                <a:spcPct val="150000"/>
              </a:lnSpc>
            </a:pPr>
            <a:r>
              <a:rPr lang="en-CA" sz="2000" b="1" dirty="0" smtClean="0">
                <a:latin typeface="Cambria" pitchFamily="18" charset="0"/>
              </a:rPr>
              <a:t>Ex: He was remembered by his friends.</a:t>
            </a:r>
            <a:endParaRPr lang="en-CA" sz="20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6457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>
                <a:latin typeface="Cambria" pitchFamily="18" charset="0"/>
              </a:rPr>
              <a:t>When BE Primary verbs precede a regular secondary verb, the secondary verb can only be in one of two forms: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1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1096283"/>
            <a:ext cx="2520280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en-CA" sz="2400" b="1" dirty="0" smtClean="0">
                <a:latin typeface="Cambria" pitchFamily="18" charset="0"/>
              </a:rPr>
              <a:t>The ‘__</a:t>
            </a:r>
            <a:r>
              <a:rPr lang="en-CA" sz="2400" b="1" dirty="0" err="1" smtClean="0">
                <a:latin typeface="Cambria" pitchFamily="18" charset="0"/>
              </a:rPr>
              <a:t>ed</a:t>
            </a:r>
            <a:r>
              <a:rPr lang="en-CA" sz="2400" b="1" dirty="0" smtClean="0">
                <a:latin typeface="Cambria" pitchFamily="18" charset="0"/>
              </a:rPr>
              <a:t>’  Suffix</a:t>
            </a:r>
            <a:endParaRPr lang="en-CA" sz="24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28331"/>
            <a:ext cx="8568952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>
                <a:latin typeface="Cambria" pitchFamily="18" charset="0"/>
              </a:rPr>
              <a:t>‘__</a:t>
            </a:r>
            <a:r>
              <a:rPr lang="en-CA" sz="2400" dirty="0" err="1" smtClean="0">
                <a:latin typeface="Cambria" pitchFamily="18" charset="0"/>
              </a:rPr>
              <a:t>ed</a:t>
            </a:r>
            <a:r>
              <a:rPr lang="en-CA" sz="2400" dirty="0" smtClean="0">
                <a:latin typeface="Cambria" pitchFamily="18" charset="0"/>
              </a:rPr>
              <a:t>’ is currently called the ‘Past Tense’ marker. While it does indeed indicate the past tense in sentences in the DO Dimension.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533430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Cambria" pitchFamily="18" charset="0"/>
              </a:rPr>
              <a:t>Could there be a single explanation for these two different situations?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636912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000" dirty="0" smtClean="0">
                <a:latin typeface="Cambria" pitchFamily="18" charset="0"/>
              </a:rPr>
              <a:t>Ex:  “She </a:t>
            </a:r>
            <a:r>
              <a:rPr lang="en-CA" sz="2000" b="1" dirty="0" smtClean="0">
                <a:latin typeface="Cambria" pitchFamily="18" charset="0"/>
              </a:rPr>
              <a:t>did</a:t>
            </a:r>
            <a:r>
              <a:rPr lang="en-CA" sz="2000" dirty="0" smtClean="0">
                <a:latin typeface="Cambria" pitchFamily="18" charset="0"/>
              </a:rPr>
              <a:t> want   a job,”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495199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>
                <a:latin typeface="Cambria" pitchFamily="18" charset="0"/>
              </a:rPr>
              <a:t> It does not always mark the past tense, as can be seen in:</a:t>
            </a:r>
          </a:p>
          <a:p>
            <a:pPr algn="ctr">
              <a:lnSpc>
                <a:spcPct val="150000"/>
              </a:lnSpc>
            </a:pPr>
            <a:r>
              <a:rPr lang="en-CA" sz="2000" dirty="0" smtClean="0">
                <a:latin typeface="Cambria" pitchFamily="18" charset="0"/>
              </a:rPr>
              <a:t>“He </a:t>
            </a:r>
            <a:r>
              <a:rPr lang="en-CA" sz="2000" b="1" dirty="0" smtClean="0">
                <a:latin typeface="Cambria" pitchFamily="18" charset="0"/>
              </a:rPr>
              <a:t>is</a:t>
            </a:r>
            <a:r>
              <a:rPr lang="en-CA" sz="2000" dirty="0" smtClean="0">
                <a:latin typeface="Cambria" pitchFamily="18" charset="0"/>
              </a:rPr>
              <a:t> wanted for murder.”  </a:t>
            </a:r>
          </a:p>
          <a:p>
            <a:pPr algn="ctr">
              <a:lnSpc>
                <a:spcPct val="150000"/>
              </a:lnSpc>
            </a:pPr>
            <a:r>
              <a:rPr lang="en-CA" sz="2400" dirty="0" smtClean="0">
                <a:latin typeface="Cambria" pitchFamily="18" charset="0"/>
              </a:rPr>
              <a:t>which is a statement in the BE dimension.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2924944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000" dirty="0" smtClean="0">
                <a:latin typeface="Cambria" pitchFamily="18" charset="0"/>
              </a:rPr>
              <a:t>Ex:  “She </a:t>
            </a:r>
            <a:r>
              <a:rPr lang="en-CA" sz="2000" b="1" strike="sngStrike" dirty="0" smtClean="0">
                <a:latin typeface="Cambria" pitchFamily="18" charset="0"/>
              </a:rPr>
              <a:t>did</a:t>
            </a:r>
            <a:r>
              <a:rPr lang="en-CA" sz="2000" dirty="0" smtClean="0">
                <a:latin typeface="Cambria" pitchFamily="18" charset="0"/>
              </a:rPr>
              <a:t> want</a:t>
            </a:r>
            <a:r>
              <a:rPr lang="en-CA" sz="2000" b="1" dirty="0" smtClean="0">
                <a:latin typeface="Cambria" pitchFamily="18" charset="0"/>
              </a:rPr>
              <a:t>ed</a:t>
            </a:r>
            <a:r>
              <a:rPr lang="en-CA" sz="2000" dirty="0" smtClean="0">
                <a:latin typeface="Cambria" pitchFamily="18" charset="0"/>
              </a:rPr>
              <a:t>   a job,”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 build="p"/>
      <p:bldP spid="7" grpId="1" build="allAtOnce"/>
      <p:bldP spid="8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Lessons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869811"/>
            <a:ext cx="4032448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en-CA" sz="2400" b="1" dirty="0" smtClean="0">
                <a:latin typeface="Cambria" pitchFamily="18" charset="0"/>
              </a:rPr>
              <a:t>The Reflective Suffix ‘__</a:t>
            </a:r>
            <a:r>
              <a:rPr lang="en-CA" sz="2400" b="1" dirty="0" err="1" smtClean="0">
                <a:latin typeface="Cambria" pitchFamily="18" charset="0"/>
              </a:rPr>
              <a:t>ed</a:t>
            </a:r>
            <a:r>
              <a:rPr lang="en-CA" sz="2400" b="1" dirty="0" smtClean="0">
                <a:latin typeface="Cambria" pitchFamily="18" charset="0"/>
              </a:rPr>
              <a:t>’ </a:t>
            </a:r>
            <a:endParaRPr lang="en-CA" sz="24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4027"/>
            <a:ext cx="8208912" cy="135043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CA" sz="2400" dirty="0" smtClean="0">
                <a:latin typeface="Cambria" pitchFamily="18" charset="0"/>
              </a:rPr>
              <a:t>But the ‘__</a:t>
            </a:r>
            <a:r>
              <a:rPr lang="en-CA" sz="2400" dirty="0" err="1" smtClean="0">
                <a:latin typeface="Cambria" pitchFamily="18" charset="0"/>
              </a:rPr>
              <a:t>ed</a:t>
            </a:r>
            <a:r>
              <a:rPr lang="en-CA" sz="2400" dirty="0" smtClean="0">
                <a:latin typeface="Cambria" pitchFamily="18" charset="0"/>
              </a:rPr>
              <a:t>” suffix in BE Dimension statements such as,</a:t>
            </a:r>
          </a:p>
          <a:p>
            <a:pPr algn="ctr">
              <a:lnSpc>
                <a:spcPts val="3500"/>
              </a:lnSpc>
            </a:pPr>
            <a:r>
              <a:rPr lang="en-CA" sz="2000" b="1" dirty="0" smtClean="0">
                <a:latin typeface="Cambria" pitchFamily="18" charset="0"/>
              </a:rPr>
              <a:t>I am wanted. </a:t>
            </a:r>
          </a:p>
          <a:p>
            <a:pPr algn="ctr">
              <a:lnSpc>
                <a:spcPts val="3500"/>
              </a:lnSpc>
            </a:pPr>
            <a:r>
              <a:rPr lang="en-CA" sz="2400" dirty="0" smtClean="0">
                <a:latin typeface="Cambria" pitchFamily="18" charset="0"/>
              </a:rPr>
              <a:t>causes a reversal in the direction of action.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196064"/>
            <a:ext cx="8352928" cy="139268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CA" sz="2400" dirty="0" smtClean="0">
                <a:latin typeface="Cambria" pitchFamily="18" charset="0"/>
              </a:rPr>
              <a:t>The ‘</a:t>
            </a:r>
            <a:r>
              <a:rPr lang="en-CA" sz="2400" dirty="0" err="1" smtClean="0">
                <a:latin typeface="Cambria" pitchFamily="18" charset="0"/>
              </a:rPr>
              <a:t>ed</a:t>
            </a:r>
            <a:r>
              <a:rPr lang="en-CA" sz="2400" dirty="0" smtClean="0">
                <a:latin typeface="Cambria" pitchFamily="18" charset="0"/>
              </a:rPr>
              <a:t>’ suffix  reflects ‘Time’ backwards in the DO Dimension,  and </a:t>
            </a:r>
          </a:p>
          <a:p>
            <a:pPr algn="ctr">
              <a:lnSpc>
                <a:spcPts val="3500"/>
              </a:lnSpc>
            </a:pPr>
            <a:r>
              <a:rPr lang="en-CA" sz="2400" dirty="0" smtClean="0">
                <a:latin typeface="Cambria" pitchFamily="18" charset="0"/>
              </a:rPr>
              <a:t>the ‘Direction of Action’ backwards in the BE Dimension.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187792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ambria" pitchFamily="18" charset="0"/>
              </a:rPr>
              <a:t>I worked.</a:t>
            </a:r>
            <a:endParaRPr lang="en-CA" sz="2000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917993"/>
            <a:ext cx="1728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000" b="1" dirty="0" smtClean="0">
                <a:latin typeface="Cambria" pitchFamily="18" charset="0"/>
              </a:rPr>
              <a:t>I did work.    =</a:t>
            </a:r>
            <a:endParaRPr lang="en-CA" sz="20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73867"/>
            <a:ext cx="8208912" cy="415498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CA" sz="2400" dirty="0" smtClean="0">
                <a:latin typeface="Cambria" pitchFamily="18" charset="0"/>
              </a:rPr>
              <a:t>The ‘__</a:t>
            </a:r>
            <a:r>
              <a:rPr lang="en-CA" sz="2400" dirty="0" err="1" smtClean="0">
                <a:latin typeface="Cambria" pitchFamily="18" charset="0"/>
              </a:rPr>
              <a:t>ed</a:t>
            </a:r>
            <a:r>
              <a:rPr lang="en-CA" sz="2400" dirty="0" smtClean="0">
                <a:latin typeface="Cambria" pitchFamily="18" charset="0"/>
              </a:rPr>
              <a:t>” suffix in DO Dimension statements such as,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230997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ambria" pitchFamily="18" charset="0"/>
              </a:rPr>
              <a:t>causes a reversal in the direction of time.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569434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ambria" pitchFamily="18" charset="0"/>
              </a:rPr>
              <a:t>The “__</a:t>
            </a:r>
            <a:r>
              <a:rPr lang="en-CA" sz="2400" dirty="0" err="1" smtClean="0">
                <a:latin typeface="Cambria" pitchFamily="18" charset="0"/>
              </a:rPr>
              <a:t>ed</a:t>
            </a:r>
            <a:r>
              <a:rPr lang="en-CA" sz="2400" dirty="0" smtClean="0">
                <a:latin typeface="Cambria" pitchFamily="18" charset="0"/>
              </a:rPr>
              <a:t>” suffix has a reflective property </a:t>
            </a:r>
          </a:p>
          <a:p>
            <a:r>
              <a:rPr lang="en-CA" sz="2400" dirty="0" smtClean="0">
                <a:latin typeface="Cambria" pitchFamily="18" charset="0"/>
              </a:rPr>
              <a:t>specific to the dimension it occurs in.</a:t>
            </a:r>
            <a:endParaRPr lang="en-CA" sz="2400" dirty="0">
              <a:latin typeface="Cambria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4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4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42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42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  <p:bldP spid="11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879103"/>
            <a:ext cx="6408712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en-CA" sz="2400" b="1" dirty="0" smtClean="0">
                <a:latin typeface="Cambria" pitchFamily="18" charset="0"/>
              </a:rPr>
              <a:t>Ongoing and Reflective Suffixes in Adjectives</a:t>
            </a:r>
            <a:endParaRPr lang="en-CA" sz="24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21189"/>
            <a:ext cx="8352928" cy="503214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400" dirty="0" smtClean="0">
                <a:latin typeface="Cambria" pitchFamily="18" charset="0"/>
              </a:rPr>
              <a:t>Also, consider the noun groups: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 wanted man</a:t>
            </a:r>
            <a:r>
              <a:rPr lang="en-CA" sz="2400" dirty="0" smtClean="0">
                <a:latin typeface="Cambria" pitchFamily="18" charset="0"/>
              </a:rPr>
              <a:t>		the action is happening to the man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 dancing man</a:t>
            </a:r>
            <a:r>
              <a:rPr lang="en-CA" sz="2400" dirty="0" smtClean="0">
                <a:latin typeface="Cambria" pitchFamily="18" charset="0"/>
              </a:rPr>
              <a:t>		the man is doing the action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 bored man</a:t>
            </a:r>
            <a:r>
              <a:rPr lang="en-CA" sz="2400" dirty="0" smtClean="0">
                <a:latin typeface="Cambria" pitchFamily="18" charset="0"/>
              </a:rPr>
              <a:t>			the action is happening to the man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 boring man</a:t>
            </a:r>
            <a:r>
              <a:rPr lang="en-CA" sz="2400" dirty="0" smtClean="0">
                <a:latin typeface="Cambria" pitchFamily="18" charset="0"/>
              </a:rPr>
              <a:t>		the man is doing the action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an interested man</a:t>
            </a:r>
            <a:r>
              <a:rPr lang="en-CA" sz="2400" dirty="0" smtClean="0">
                <a:latin typeface="Cambria" pitchFamily="18" charset="0"/>
              </a:rPr>
              <a:t>		the action is happening to the man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an interesting man</a:t>
            </a:r>
            <a:r>
              <a:rPr lang="en-CA" sz="2400" dirty="0" smtClean="0">
                <a:latin typeface="Cambria" pitchFamily="18" charset="0"/>
              </a:rPr>
              <a:t>		the man is doing the action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an excited man</a:t>
            </a:r>
            <a:r>
              <a:rPr lang="en-CA" sz="2400" dirty="0" smtClean="0">
                <a:latin typeface="Cambria" pitchFamily="18" charset="0"/>
              </a:rPr>
              <a:t>		the action is happening to the man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an exciting man</a:t>
            </a:r>
            <a:r>
              <a:rPr lang="en-CA" sz="2400" dirty="0" smtClean="0">
                <a:latin typeface="Cambria" pitchFamily="18" charset="0"/>
              </a:rPr>
              <a:t>		the man is doing the action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95600" y="116632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879103"/>
            <a:ext cx="2520280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en-CA" sz="2400" b="1" dirty="0" smtClean="0">
                <a:latin typeface="Cambria" pitchFamily="18" charset="0"/>
              </a:rPr>
              <a:t>Reflective Form</a:t>
            </a:r>
            <a:endParaRPr lang="en-CA" sz="2400" b="1" dirty="0">
              <a:latin typeface="Cambria" pitchFamily="18" charset="0"/>
            </a:endParaRPr>
          </a:p>
        </p:txBody>
      </p:sp>
      <p:pic>
        <p:nvPicPr>
          <p:cNvPr id="3" name="Picture 2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332924"/>
            <a:ext cx="8640960" cy="213904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CA" sz="2400" dirty="0" smtClean="0">
                <a:latin typeface="Cambria" pitchFamily="18" charset="0"/>
              </a:rPr>
              <a:t>Again we see that the ‘</a:t>
            </a:r>
            <a:r>
              <a:rPr lang="en-CA" sz="2400" dirty="0" err="1" smtClean="0">
                <a:latin typeface="Cambria" pitchFamily="18" charset="0"/>
              </a:rPr>
              <a:t>ed</a:t>
            </a:r>
            <a:r>
              <a:rPr lang="en-CA" sz="2400" dirty="0" smtClean="0">
                <a:latin typeface="Cambria" pitchFamily="18" charset="0"/>
              </a:rPr>
              <a:t>’ suffix causes a reversal of direction in the application of the action implied by the adjective form of the word. </a:t>
            </a:r>
          </a:p>
          <a:p>
            <a:endParaRPr lang="en-CA" sz="800" dirty="0" smtClean="0">
              <a:latin typeface="Cambria" pitchFamily="18" charset="0"/>
            </a:endParaRPr>
          </a:p>
          <a:p>
            <a:pPr algn="ctr"/>
            <a:r>
              <a:rPr lang="en-CA" sz="2400" dirty="0" smtClean="0">
                <a:latin typeface="Cambria" pitchFamily="18" charset="0"/>
              </a:rPr>
              <a:t>This is a re-affirmation of its ‘Reflective’ characteristic. </a:t>
            </a:r>
          </a:p>
          <a:p>
            <a:endParaRPr lang="en-CA" sz="800" dirty="0" smtClean="0">
              <a:latin typeface="Cambria" pitchFamily="18" charset="0"/>
            </a:endParaRPr>
          </a:p>
          <a:p>
            <a:pPr algn="ctr"/>
            <a:r>
              <a:rPr lang="en-CA" sz="2400" dirty="0" smtClean="0">
                <a:latin typeface="Cambria" pitchFamily="18" charset="0"/>
              </a:rPr>
              <a:t>One simple explanation instead of three or four different 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637180"/>
            <a:ext cx="8208912" cy="281615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The ‘</a:t>
            </a:r>
            <a:r>
              <a:rPr lang="en-CA" sz="2400" b="1" dirty="0" err="1" smtClean="0">
                <a:latin typeface="Cambria" pitchFamily="18" charset="0"/>
              </a:rPr>
              <a:t>ed</a:t>
            </a:r>
            <a:r>
              <a:rPr lang="en-CA" sz="2400" b="1" dirty="0" smtClean="0">
                <a:latin typeface="Cambria" pitchFamily="18" charset="0"/>
              </a:rPr>
              <a:t>’ suffix is reflective in nature. </a:t>
            </a:r>
          </a:p>
          <a:p>
            <a:pPr algn="ctr"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It causes a reversal in direction :</a:t>
            </a:r>
          </a:p>
          <a:p>
            <a:pPr algn="ctr"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1) to ‘Time’ in the DO Dimension; </a:t>
            </a:r>
          </a:p>
          <a:p>
            <a:pPr algn="ctr"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2) to the ‘Direction of Action’ in the BE Dimension;</a:t>
            </a:r>
          </a:p>
          <a:p>
            <a:pPr algn="ctr">
              <a:lnSpc>
                <a:spcPct val="150000"/>
              </a:lnSpc>
            </a:pPr>
            <a:r>
              <a:rPr lang="en-CA" sz="2400" b="1" dirty="0" smtClean="0">
                <a:latin typeface="Cambria" pitchFamily="18" charset="0"/>
              </a:rPr>
              <a:t>and 3)  to the ‘Direction of Application’ as an adjective.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95600" y="251356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692696"/>
            <a:ext cx="0" cy="5256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uropean-kid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734592" cy="3566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72514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ambria" pitchFamily="18" charset="0"/>
              </a:rPr>
              <a:t>Speech happens in an information-rich environment.</a:t>
            </a:r>
            <a:endParaRPr lang="en-CA" sz="3200" dirty="0">
              <a:latin typeface="Cambria" pitchFamily="18" charset="0"/>
            </a:endParaRPr>
          </a:p>
        </p:txBody>
      </p:sp>
      <p:pic>
        <p:nvPicPr>
          <p:cNvPr id="10" name="Picture 4" descr="j02337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600400" cy="29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60032" y="4247217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ambria" pitchFamily="18" charset="0"/>
              </a:rPr>
              <a:t>The only information about time and space in a book is put there by the author.</a:t>
            </a:r>
            <a:endParaRPr lang="en-CA" sz="3200" dirty="0">
              <a:latin typeface="Cambria" pitchFamily="18" charset="0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052736"/>
            <a:ext cx="8568952" cy="582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English has 3 Dimensions: BE, DO, &amp; HAVE;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BE invokes ‘Context’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DO invokes ‘Action’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BE + DO = Action in Context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HAVE invokes ‘Relationships through Time’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The Primary verbs indicate two ‘Tenses:’ ‘Past’ &amp; ‘Not Past’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All Positives, Negatives &amp; Questions are formed with Primary verbs 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The DO Primary verbs are elided in the Positive case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with ‘s’ or ‘</a:t>
            </a:r>
            <a:r>
              <a:rPr lang="en-CA" sz="2000" dirty="0" err="1" smtClean="0">
                <a:latin typeface="Cambria" pitchFamily="18" charset="0"/>
              </a:rPr>
              <a:t>es’</a:t>
            </a:r>
            <a:r>
              <a:rPr lang="en-CA" sz="2000" dirty="0" smtClean="0">
                <a:latin typeface="Cambria" pitchFamily="18" charset="0"/>
              </a:rPr>
              <a:t> suffixed onto the 2ndary verb in the ‘Not Past’ Tense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with ‘</a:t>
            </a:r>
            <a:r>
              <a:rPr lang="en-CA" sz="2000" dirty="0" err="1" smtClean="0">
                <a:latin typeface="Cambria" pitchFamily="18" charset="0"/>
              </a:rPr>
              <a:t>ed</a:t>
            </a:r>
            <a:r>
              <a:rPr lang="en-CA" sz="2000" dirty="0" smtClean="0">
                <a:latin typeface="Cambria" pitchFamily="18" charset="0"/>
              </a:rPr>
              <a:t>’ suffixed onto the 2ndary verb in the ‘Past’ Tense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The ‘__</a:t>
            </a:r>
            <a:r>
              <a:rPr lang="en-CA" sz="2000" dirty="0" err="1" smtClean="0">
                <a:latin typeface="Cambria" pitchFamily="18" charset="0"/>
              </a:rPr>
              <a:t>ing</a:t>
            </a:r>
            <a:r>
              <a:rPr lang="en-CA" sz="2000" dirty="0" smtClean="0">
                <a:latin typeface="Cambria" pitchFamily="18" charset="0"/>
              </a:rPr>
              <a:t>’ suffix indicates an ‘Ongoing’ or left-to-right application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The ‘__</a:t>
            </a:r>
            <a:r>
              <a:rPr lang="en-CA" sz="2000" dirty="0" err="1" smtClean="0">
                <a:latin typeface="Cambria" pitchFamily="18" charset="0"/>
              </a:rPr>
              <a:t>ed</a:t>
            </a:r>
            <a:r>
              <a:rPr lang="en-CA" sz="2000" dirty="0" smtClean="0">
                <a:latin typeface="Cambria" pitchFamily="18" charset="0"/>
              </a:rPr>
              <a:t>’ suffix indicates a Reflective’ or right-to-left application, such that: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after a DO primary verb ‘Time’ is reflected ;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sz="2000" dirty="0" smtClean="0">
                <a:latin typeface="Cambria" pitchFamily="18" charset="0"/>
              </a:rPr>
              <a:t>   after a BE Primary verb ‘Direction of Action’ is reflected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endParaRPr lang="en-CA" sz="2000" dirty="0" smtClean="0">
              <a:latin typeface="Cambria" pitchFamily="18" charset="0"/>
            </a:endParaRPr>
          </a:p>
        </p:txBody>
      </p:sp>
      <p:pic>
        <p:nvPicPr>
          <p:cNvPr id="2" name="Picture 1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95600" y="251356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4" name="Curved Connector 3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635171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mbria" pitchFamily="18" charset="0"/>
              </a:rPr>
              <a:t>TESL CANADA CONFERENCE  MAY 8 - 10, 2014 REGINA, SK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819150" cy="542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530294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800" dirty="0" smtClean="0">
                <a:solidFill>
                  <a:schemeClr val="tx2"/>
                </a:solidFill>
                <a:latin typeface="Bookman Old Style" pitchFamily="18" charset="0"/>
              </a:rPr>
              <a:t>Land of Living Languages</a:t>
            </a:r>
            <a:endParaRPr lang="en-US" sz="3600" spc="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43711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English Grammar Uncloaked</a:t>
            </a:r>
          </a:p>
          <a:p>
            <a:pPr algn="r"/>
            <a:r>
              <a:rPr lang="en-US" sz="1200" dirty="0" smtClean="0">
                <a:latin typeface="Baskerville Old Face" pitchFamily="18" charset="0"/>
              </a:rPr>
              <a:t>William Moore</a:t>
            </a:r>
            <a:endParaRPr lang="en-US" sz="1200" dirty="0">
              <a:latin typeface="Baskerville Old Fac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28498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mbria" pitchFamily="18" charset="0"/>
              </a:rPr>
              <a:t>Fin</a:t>
            </a:r>
            <a:endParaRPr lang="en-CA" sz="32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122417"/>
            <a:ext cx="8610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/>
              <a:t>Three Concepts Paramount to Understanding </a:t>
            </a:r>
          </a:p>
          <a:p>
            <a:pPr algn="ctr"/>
            <a:r>
              <a:rPr lang="en-US" b="1" i="1" dirty="0"/>
              <a:t>“Grammar”,  Writing, and Speech</a:t>
            </a:r>
            <a:endParaRPr lang="en-US" dirty="0"/>
          </a:p>
          <a:p>
            <a:r>
              <a:rPr lang="en-US" dirty="0"/>
              <a:t> </a:t>
            </a:r>
            <a:r>
              <a:rPr lang="en-US" sz="4000" b="1" i="1" dirty="0" smtClean="0"/>
              <a:t>elision </a:t>
            </a:r>
            <a:r>
              <a:rPr lang="en-US" dirty="0"/>
              <a:t>– 	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pPr algn="ctr"/>
            <a:r>
              <a:rPr lang="en-US" dirty="0" smtClean="0"/>
              <a:t>  </a:t>
            </a:r>
            <a:r>
              <a:rPr lang="en-US" sz="3200" dirty="0" smtClean="0"/>
              <a:t>“</a:t>
            </a:r>
            <a:r>
              <a:rPr lang="en-US" sz="3200" b="1" i="1" dirty="0">
                <a:solidFill>
                  <a:srgbClr val="FF0000"/>
                </a:solidFill>
                <a:latin typeface="Californian FB" pitchFamily="18" charset="0"/>
              </a:rPr>
              <a:t>I am happy</a:t>
            </a:r>
            <a:r>
              <a:rPr lang="en-US" sz="3200" dirty="0"/>
              <a:t>.”</a:t>
            </a:r>
            <a:r>
              <a:rPr lang="en-US" dirty="0"/>
              <a:t>	    </a:t>
            </a:r>
            <a:r>
              <a:rPr lang="en-US" dirty="0" smtClean="0"/>
              <a:t>=     </a:t>
            </a:r>
            <a:r>
              <a:rPr lang="en-US" sz="3200" dirty="0"/>
              <a:t>“</a:t>
            </a:r>
            <a:r>
              <a:rPr lang="en-US" sz="3200" b="1" i="1" dirty="0">
                <a:solidFill>
                  <a:srgbClr val="FF0000"/>
                </a:solidFill>
                <a:latin typeface="Californian FB" pitchFamily="18" charset="0"/>
              </a:rPr>
              <a:t>I am </a:t>
            </a:r>
            <a:r>
              <a:rPr lang="en-US" sz="3200" b="1" dirty="0">
                <a:latin typeface="Californian FB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alifornian FB" pitchFamily="18" charset="0"/>
              </a:rPr>
              <a:t>happy</a:t>
            </a:r>
            <a:r>
              <a:rPr lang="en-US" sz="32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3200" b="1" dirty="0">
                <a:latin typeface="Californian FB" pitchFamily="18" charset="0"/>
              </a:rPr>
              <a:t>person</a:t>
            </a:r>
            <a:r>
              <a:rPr lang="en-US" sz="3200" dirty="0"/>
              <a:t>.”</a:t>
            </a:r>
            <a:r>
              <a:rPr lang="en-US" dirty="0"/>
              <a:t>  </a:t>
            </a:r>
          </a:p>
          <a:p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That  </a:t>
            </a:r>
            <a:r>
              <a:rPr lang="en-US" sz="2000" dirty="0">
                <a:solidFill>
                  <a:srgbClr val="FF0000"/>
                </a:solidFill>
              </a:rPr>
              <a:t>“I”  =  a  “person”  is obvious</a:t>
            </a:r>
            <a:r>
              <a:rPr lang="en-US" sz="2000" dirty="0"/>
              <a:t>. This information can be </a:t>
            </a:r>
            <a:r>
              <a:rPr lang="en-US" sz="2400" b="1" i="1" dirty="0"/>
              <a:t>elided</a:t>
            </a:r>
            <a:r>
              <a:rPr lang="en-US" dirty="0"/>
              <a:t>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41148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underlying form</a:t>
            </a:r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dirty="0" err="1" smtClean="0"/>
              <a:t>vs</a:t>
            </a:r>
            <a:r>
              <a:rPr lang="en-US" dirty="0" smtClean="0"/>
              <a:t>  </a:t>
            </a:r>
            <a:r>
              <a:rPr lang="en-US" dirty="0"/>
              <a:t>	</a:t>
            </a:r>
            <a:r>
              <a:rPr lang="en-US" sz="4000" b="1" i="1" dirty="0" smtClean="0"/>
              <a:t>           surface form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sz="2400" dirty="0" smtClean="0"/>
              <a:t>the </a:t>
            </a:r>
            <a:r>
              <a:rPr lang="en-US" sz="2400" dirty="0"/>
              <a:t>second </a:t>
            </a:r>
            <a:r>
              <a:rPr lang="en-US" sz="2400" dirty="0" smtClean="0"/>
              <a:t>sentence above  </a:t>
            </a:r>
            <a:r>
              <a:rPr lang="en-US" sz="2400" dirty="0"/>
              <a:t>is </a:t>
            </a:r>
            <a:r>
              <a:rPr lang="en-US" sz="2400" dirty="0" smtClean="0"/>
              <a:t>in 	</a:t>
            </a:r>
            <a:r>
              <a:rPr lang="en-US" sz="4000" b="1" i="1" dirty="0" smtClean="0"/>
              <a:t>underlying form</a:t>
            </a:r>
            <a:r>
              <a:rPr lang="en-US" b="1" i="1" dirty="0" smtClean="0"/>
              <a:t>.</a:t>
            </a:r>
            <a:r>
              <a:rPr lang="en-US" sz="4000" dirty="0" smtClean="0"/>
              <a:t> </a:t>
            </a:r>
            <a:endParaRPr lang="en-US" sz="4000" dirty="0"/>
          </a:p>
          <a:p>
            <a:pPr algn="ctr"/>
            <a:endParaRPr lang="en-US" sz="1000" dirty="0"/>
          </a:p>
          <a:p>
            <a:r>
              <a:rPr lang="en-US" sz="2400" dirty="0" smtClean="0"/>
              <a:t>The first is in</a:t>
            </a:r>
            <a:r>
              <a:rPr lang="en-US" dirty="0" smtClean="0"/>
              <a:t>				</a:t>
            </a:r>
            <a:r>
              <a:rPr lang="en-US" sz="4000" b="1" i="1" dirty="0" smtClean="0"/>
              <a:t>surface </a:t>
            </a:r>
            <a:r>
              <a:rPr lang="en-US" sz="4000" b="1" i="1" dirty="0"/>
              <a:t>form</a:t>
            </a:r>
            <a:r>
              <a:rPr lang="en-US" dirty="0"/>
              <a:t>.</a:t>
            </a:r>
          </a:p>
        </p:txBody>
      </p:sp>
      <p:pic>
        <p:nvPicPr>
          <p:cNvPr id="7" name="Picture 6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83632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980728"/>
            <a:ext cx="72008" cy="4608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l Ai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65697"/>
            <a:ext cx="3240360" cy="38034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01607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ambria" pitchFamily="18" charset="0"/>
              </a:rPr>
              <a:t>Strangers need detailed directions</a:t>
            </a:r>
            <a:endParaRPr lang="en-CA" sz="32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501607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Cambria" pitchFamily="18" charset="0"/>
              </a:rPr>
              <a:t>Locals can use major landmarks</a:t>
            </a:r>
            <a:endParaRPr lang="en-CA" sz="3200" dirty="0">
              <a:latin typeface="Cambria" pitchFamily="18" charset="0"/>
            </a:endParaRPr>
          </a:p>
        </p:txBody>
      </p:sp>
      <p:pic>
        <p:nvPicPr>
          <p:cNvPr id="14" name="Picture 13" descr="Capitol Theat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03255"/>
            <a:ext cx="4318258" cy="2833857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02403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240" y="1024582"/>
            <a:ext cx="1814513" cy="1684338"/>
          </a:xfrm>
          <a:noFill/>
          <a:ln/>
        </p:spPr>
      </p:pic>
      <p:pic>
        <p:nvPicPr>
          <p:cNvPr id="12302" name="j0308959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5800" y="2590800"/>
            <a:ext cx="2668588" cy="1770063"/>
          </a:xfrm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962400" y="2971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Hey dad! – What’s a second?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810000" y="3581400"/>
            <a:ext cx="502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Well son – it is a unit of time equal to the sixtieth part of a minute or degree.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810000" y="434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Huh?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33400" y="4876800"/>
            <a:ext cx="502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Well – it’s equal to the length of time it takes a beam of light travelling through a vacuum to go 186,300 miles.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85800" y="914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Tic   </a:t>
            </a:r>
            <a:r>
              <a:rPr lang="en-US" b="1" i="1" dirty="0" err="1"/>
              <a:t>toc</a:t>
            </a:r>
            <a:r>
              <a:rPr lang="en-US" b="1" i="1"/>
              <a:t>   tic   toc   tic   toc…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324600" y="5334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Uh…thanks, dad!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066800" y="5867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What good is a definition that doesn’t make sense?</a:t>
            </a:r>
          </a:p>
        </p:txBody>
      </p:sp>
      <p:pic>
        <p:nvPicPr>
          <p:cNvPr id="12" name="Picture 11" descr="SELLessonsLogo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183632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 Alt Views 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1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1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23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350"/>
                            </p:stCondLst>
                            <p:childTnLst>
                              <p:par>
                                <p:cTn id="56" presetID="36" presetClass="emph" presetSubtype="0" fill="hold" grpId="1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video>
          </p:childTnLst>
        </p:cTn>
      </p:par>
    </p:tnLst>
    <p:bldLst>
      <p:bldP spid="12303" grpId="0"/>
      <p:bldP spid="12304" grpId="0"/>
      <p:bldP spid="12305" grpId="0"/>
      <p:bldP spid="12305" grpId="1"/>
      <p:bldP spid="12306" grpId="0"/>
      <p:bldP spid="12307" grpId="0"/>
      <p:bldP spid="12308" grpId="0"/>
      <p:bldP spid="12309" grpId="0"/>
      <p:bldP spid="1230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j03435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219200"/>
            <a:ext cx="1225550" cy="1676400"/>
          </a:xfrm>
          <a:noFill/>
          <a:ln/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209800" y="992341"/>
            <a:ext cx="358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91440" rIns="9144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Hey mom – What’s a second?</a:t>
            </a:r>
          </a:p>
        </p:txBody>
      </p:sp>
      <p:pic>
        <p:nvPicPr>
          <p:cNvPr id="15374" name="Picture 14" descr="j0338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1611313" cy="1822450"/>
          </a:xfrm>
          <a:prstGeom prst="rect">
            <a:avLst/>
          </a:prstGeom>
          <a:noFill/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572000" y="3657600"/>
            <a:ext cx="3581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/>
              <a:t>Hold </a:t>
            </a:r>
            <a:r>
              <a:rPr lang="en-US" sz="2000" b="1" i="1" dirty="0" smtClean="0"/>
              <a:t>on a minute, </a:t>
            </a:r>
            <a:r>
              <a:rPr lang="en-US" sz="2000" b="1" i="1" dirty="0"/>
              <a:t>Tommy – I’ll be </a:t>
            </a:r>
            <a:r>
              <a:rPr lang="en-US" sz="2000" b="1" i="1" dirty="0" smtClean="0"/>
              <a:t>with you in a second.</a:t>
            </a:r>
            <a:endParaRPr lang="en-US" sz="2000" b="1" i="1" dirty="0"/>
          </a:p>
        </p:txBody>
      </p:sp>
      <p:pic>
        <p:nvPicPr>
          <p:cNvPr id="15381" name="Picture 21" descr="bl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200400"/>
            <a:ext cx="1219200" cy="1676400"/>
          </a:xfrm>
          <a:prstGeom prst="rect">
            <a:avLst/>
          </a:prstGeom>
          <a:noFill/>
        </p:spPr>
      </p:pic>
      <p:pic>
        <p:nvPicPr>
          <p:cNvPr id="15384" name="Picture 24" descr="blink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200400"/>
            <a:ext cx="1219200" cy="1676400"/>
          </a:xfrm>
          <a:prstGeom prst="rect">
            <a:avLst/>
          </a:prstGeom>
          <a:noFill/>
        </p:spPr>
      </p:pic>
      <p:pic>
        <p:nvPicPr>
          <p:cNvPr id="15390" name="Picture 30" descr="j03435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3276600"/>
            <a:ext cx="1169988" cy="1600200"/>
          </a:xfrm>
          <a:noFill/>
          <a:ln/>
        </p:spPr>
      </p:pic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3962400" y="48768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91440" rIns="9144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Uhh</a:t>
            </a:r>
            <a:r>
              <a:rPr lang="en-US" sz="2000" b="1" dirty="0"/>
              <a:t> - I’m going out to play now, mom.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762000" y="586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We often use </a:t>
            </a:r>
            <a:r>
              <a:rPr lang="en-US" sz="2400" b="1" dirty="0" smtClean="0"/>
              <a:t>language idiomatically!</a:t>
            </a:r>
            <a:endParaRPr lang="en-US" sz="2400" b="1" dirty="0"/>
          </a:p>
        </p:txBody>
      </p:sp>
      <p:pic>
        <p:nvPicPr>
          <p:cNvPr id="13" name="Picture 12" descr="SELLessonsLogo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183632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 Alt Views 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250"/>
                            </p:stCondLst>
                            <p:childTnLst>
                              <p:par>
                                <p:cTn id="51" presetID="36" presetClass="emph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7" grpId="0"/>
      <p:bldP spid="15394" grpId="0"/>
      <p:bldP spid="15395" grpId="0"/>
      <p:bldP spid="153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j03435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828800"/>
            <a:ext cx="1169988" cy="1600200"/>
          </a:xfrm>
          <a:noFill/>
          <a:ln/>
        </p:spPr>
      </p:pic>
      <p:pic>
        <p:nvPicPr>
          <p:cNvPr id="21515" name="Picture 11" descr="j02940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2362200"/>
            <a:ext cx="1144588" cy="1812925"/>
          </a:xfrm>
          <a:noFill/>
          <a:ln/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362200" y="914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Hey Fred – How long is a second?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057400" y="1676400"/>
            <a:ext cx="502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Oh that’s </a:t>
            </a:r>
            <a:r>
              <a:rPr lang="en-US" sz="2000" b="1" dirty="0" smtClean="0"/>
              <a:t>easy, Tommy – </a:t>
            </a:r>
            <a:r>
              <a:rPr lang="en-US" sz="2000" b="1" dirty="0"/>
              <a:t>If you count 1, 2, 3, 4… and say “elephant” after each number - that’s about how long each second is.</a:t>
            </a:r>
          </a:p>
        </p:txBody>
      </p:sp>
      <p:pic>
        <p:nvPicPr>
          <p:cNvPr id="21524" name="Picture 20" descr="j03435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4114800"/>
            <a:ext cx="1347788" cy="1843088"/>
          </a:xfrm>
          <a:noFill/>
          <a:ln/>
        </p:spPr>
      </p:pic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419600" y="47244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/>
              <a:t>“1 </a:t>
            </a:r>
            <a:r>
              <a:rPr lang="en-US" sz="2000" b="1" i="1" dirty="0" smtClean="0"/>
              <a:t>elephant, </a:t>
            </a:r>
            <a:r>
              <a:rPr lang="en-US" sz="2000" b="1" i="1" dirty="0"/>
              <a:t>2 </a:t>
            </a:r>
            <a:r>
              <a:rPr lang="en-US" sz="2000" b="1" i="1" dirty="0" smtClean="0"/>
              <a:t>elephant, </a:t>
            </a:r>
            <a:r>
              <a:rPr lang="en-US" sz="2000" b="1" i="1" dirty="0"/>
              <a:t>3 </a:t>
            </a:r>
            <a:r>
              <a:rPr lang="en-US" sz="2000" b="1" i="1" dirty="0" smtClean="0"/>
              <a:t>elephant, </a:t>
            </a:r>
            <a:r>
              <a:rPr lang="en-US" sz="2000" b="1" i="1" dirty="0"/>
              <a:t>4 </a:t>
            </a:r>
            <a:r>
              <a:rPr lang="en-US" sz="2000" b="1" i="1" dirty="0" smtClean="0"/>
              <a:t>…</a:t>
            </a:r>
            <a:r>
              <a:rPr lang="en-US" sz="2000" b="1" i="1" dirty="0" err="1" smtClean="0"/>
              <a:t>aaaahhhhh</a:t>
            </a:r>
            <a:r>
              <a:rPr lang="en-US" sz="2000" b="1" i="1" dirty="0" smtClean="0"/>
              <a:t> – </a:t>
            </a:r>
            <a:r>
              <a:rPr lang="en-US" sz="2000" b="1" i="1" dirty="0"/>
              <a:t>Why didn’t somebody just say so?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371600" y="914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The Best </a:t>
            </a:r>
            <a:r>
              <a:rPr lang="en-US" sz="2400" b="1" i="1" dirty="0" smtClean="0"/>
              <a:t>explanation </a:t>
            </a:r>
            <a:r>
              <a:rPr lang="en-US" sz="2400" b="1" i="1" dirty="0"/>
              <a:t>is not always a </a:t>
            </a:r>
            <a:r>
              <a:rPr lang="en-US" sz="2400" b="1" i="1" dirty="0" smtClean="0"/>
              <a:t>definition!</a:t>
            </a:r>
            <a:endParaRPr lang="en-US" b="1" i="1" dirty="0"/>
          </a:p>
        </p:txBody>
      </p:sp>
      <p:pic>
        <p:nvPicPr>
          <p:cNvPr id="10" name="Picture 9" descr="SELLessons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83632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 Alt Views 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900"/>
                            </p:stCondLst>
                            <p:childTnLst>
                              <p:par>
                                <p:cTn id="34" presetID="36" presetClass="emph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  <p:bldP spid="21522" grpId="1"/>
      <p:bldP spid="21523" grpId="0"/>
      <p:bldP spid="21530" grpId="0"/>
      <p:bldP spid="21531" grpId="0"/>
      <p:bldP spid="215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Lessons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477000"/>
            <a:ext cx="1743075" cy="17145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3632" y="228600"/>
            <a:ext cx="3116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</a:rPr>
              <a:t>English Grammar Uncloaked</a:t>
            </a:r>
            <a:endParaRPr lang="en-US" b="0" dirty="0">
              <a:latin typeface="Cambria" pitchFamily="18" charset="0"/>
            </a:endParaRPr>
          </a:p>
        </p:txBody>
      </p:sp>
      <p:pic>
        <p:nvPicPr>
          <p:cNvPr id="6" name="Picture 5" descr="shar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80048">
            <a:off x="501083" y="1662341"/>
            <a:ext cx="3291301" cy="32913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71600" y="2924944"/>
            <a:ext cx="792088" cy="7920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411760" y="119675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mbria" pitchFamily="18" charset="0"/>
              </a:rPr>
              <a:t>ASPECT as viewpoint</a:t>
            </a:r>
            <a:endParaRPr lang="en-CA" sz="3600" dirty="0">
              <a:latin typeface="Cambria" pitchFamily="18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0" y="301298"/>
            <a:ext cx="5004048" cy="64787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5004048" y="301097"/>
            <a:ext cx="4139952" cy="64807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472514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mbria" pitchFamily="18" charset="0"/>
              </a:rPr>
              <a:t>‘TIME – as a line</a:t>
            </a:r>
            <a:endParaRPr lang="en-CA" sz="3600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368" y="299869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mbria" pitchFamily="18" charset="0"/>
                <a:sym typeface="Wingdings"/>
              </a:rPr>
              <a:t></a:t>
            </a:r>
            <a:r>
              <a:rPr lang="en-CA" sz="3600" dirty="0" smtClean="0">
                <a:latin typeface="Cambria" pitchFamily="18" charset="0"/>
              </a:rPr>
              <a:t> P </a:t>
            </a:r>
            <a:endParaRPr lang="en-CA" sz="36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299695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ambria" pitchFamily="18" charset="0"/>
              </a:rPr>
              <a:t>F </a:t>
            </a:r>
            <a:r>
              <a:rPr lang="en-CA" sz="3600" dirty="0" smtClean="0">
                <a:latin typeface="Cambria" pitchFamily="18" charset="0"/>
                <a:sym typeface="Wingdings"/>
              </a:rPr>
              <a:t></a:t>
            </a:r>
            <a:endParaRPr lang="en-CA" sz="36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50289E-6 L 0.35972 -0.0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3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2675</TotalTime>
  <Words>2187</Words>
  <Application>Microsoft Office PowerPoint</Application>
  <PresentationFormat>On-screen Show (4:3)</PresentationFormat>
  <Paragraphs>629</Paragraphs>
  <Slides>31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</dc:creator>
  <cp:lastModifiedBy>William</cp:lastModifiedBy>
  <cp:revision>188</cp:revision>
  <dcterms:created xsi:type="dcterms:W3CDTF">2014-03-26T04:08:31Z</dcterms:created>
  <dcterms:modified xsi:type="dcterms:W3CDTF">2015-11-14T04:16:47Z</dcterms:modified>
</cp:coreProperties>
</file>