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3" r:id="rId2"/>
    <p:sldId id="295" r:id="rId3"/>
    <p:sldId id="296" r:id="rId4"/>
    <p:sldId id="297" r:id="rId5"/>
    <p:sldId id="298" r:id="rId6"/>
    <p:sldId id="292" r:id="rId7"/>
    <p:sldId id="293" r:id="rId8"/>
    <p:sldId id="282" r:id="rId9"/>
    <p:sldId id="300" r:id="rId10"/>
    <p:sldId id="289" r:id="rId11"/>
    <p:sldId id="290" r:id="rId12"/>
    <p:sldId id="280" r:id="rId13"/>
    <p:sldId id="288" r:id="rId14"/>
    <p:sldId id="299" r:id="rId15"/>
    <p:sldId id="256" r:id="rId16"/>
    <p:sldId id="257" r:id="rId17"/>
    <p:sldId id="258" r:id="rId18"/>
    <p:sldId id="261" r:id="rId19"/>
    <p:sldId id="262" r:id="rId20"/>
    <p:sldId id="259" r:id="rId21"/>
    <p:sldId id="260" r:id="rId22"/>
    <p:sldId id="266" r:id="rId23"/>
    <p:sldId id="267" r:id="rId24"/>
    <p:sldId id="281" r:id="rId25"/>
    <p:sldId id="284" r:id="rId26"/>
    <p:sldId id="285" r:id="rId27"/>
    <p:sldId id="263" r:id="rId28"/>
    <p:sldId id="294" r:id="rId29"/>
    <p:sldId id="291"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61" d="100"/>
          <a:sy n="61" d="100"/>
        </p:scale>
        <p:origin x="84" y="924"/>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DAA7E-FE5D-4F15-84AD-4C08096C55B0}" type="datetimeFigureOut">
              <a:rPr lang="en-US" smtClean="0"/>
              <a:t>10/3/2016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2BAE9-5DBC-4363-BA92-C028FDADB49C}" type="slidenum">
              <a:rPr lang="en-US" smtClean="0"/>
              <a:t>‹#›</a:t>
            </a:fld>
            <a:endParaRPr lang="en-US"/>
          </a:p>
        </p:txBody>
      </p:sp>
    </p:spTree>
    <p:extLst>
      <p:ext uri="{BB962C8B-B14F-4D97-AF65-F5344CB8AC3E}">
        <p14:creationId xmlns:p14="http://schemas.microsoft.com/office/powerpoint/2010/main" val="38299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DB386-EBA9-40C5-BB62-73BDC2C6D022}" type="slidenum">
              <a:rPr lang="ar-SA"/>
              <a:pPr/>
              <a:t>2</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smtClean="0"/>
              <a:t>I</a:t>
            </a:r>
            <a:r>
              <a:rPr lang="en-US" baseline="0" dirty="0" smtClean="0"/>
              <a:t> grew up 3 miles away from the fishing village of Winter </a:t>
            </a:r>
            <a:r>
              <a:rPr lang="en-US" baseline="0" dirty="0" err="1" smtClean="0"/>
              <a:t>Harbour</a:t>
            </a:r>
            <a:r>
              <a:rPr lang="en-US" baseline="0" dirty="0" smtClean="0"/>
              <a:t>.</a:t>
            </a:r>
            <a:endParaRPr lang="en-US" dirty="0"/>
          </a:p>
        </p:txBody>
      </p:sp>
    </p:spTree>
    <p:extLst>
      <p:ext uri="{BB962C8B-B14F-4D97-AF65-F5344CB8AC3E}">
        <p14:creationId xmlns:p14="http://schemas.microsoft.com/office/powerpoint/2010/main" val="153478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C823000-3B76-42C6-B984-84D687BDF7A3}" type="slidenum">
              <a:rPr lang="ar-SA" smtClean="0"/>
              <a:pPr/>
              <a:t>11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buFontTx/>
              <a:buChar char="•"/>
            </a:pPr>
            <a:endParaRPr lang="en-US" sz="1800" dirty="0"/>
          </a:p>
        </p:txBody>
      </p:sp>
    </p:spTree>
    <p:extLst>
      <p:ext uri="{BB962C8B-B14F-4D97-AF65-F5344CB8AC3E}">
        <p14:creationId xmlns:p14="http://schemas.microsoft.com/office/powerpoint/2010/main" val="257316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second example of eliding the DO primary verb and suffixing a part of it (the last sound) onto the following verb.</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12</a:t>
            </a:fld>
            <a:endParaRPr lang="en-US"/>
          </a:p>
        </p:txBody>
      </p:sp>
    </p:spTree>
    <p:extLst>
      <p:ext uri="{BB962C8B-B14F-4D97-AF65-F5344CB8AC3E}">
        <p14:creationId xmlns:p14="http://schemas.microsoft.com/office/powerpoint/2010/main" val="214671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really look at texts, with</a:t>
            </a:r>
            <a:r>
              <a:rPr lang="en-US" baseline="0" dirty="0" smtClean="0"/>
              <a:t> the knowledge that the DO primary verb is elided in the positive, you will see that every sentence in English falls within one of these 3 Dimensions of communication.</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13</a:t>
            </a:fld>
            <a:endParaRPr lang="en-US"/>
          </a:p>
        </p:txBody>
      </p:sp>
    </p:spTree>
    <p:extLst>
      <p:ext uri="{BB962C8B-B14F-4D97-AF65-F5344CB8AC3E}">
        <p14:creationId xmlns:p14="http://schemas.microsoft.com/office/powerpoint/2010/main" val="153812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how we should be presenting English verbs to students [both L1 &amp; 2, 3, 4, 5…] According to </a:t>
            </a:r>
            <a:r>
              <a:rPr lang="en-US" sz="1200" b="0" i="0" u="none" strike="noStrike" kern="1200" baseline="0" dirty="0" smtClean="0">
                <a:solidFill>
                  <a:schemeClr val="tx1"/>
                </a:solidFill>
                <a:latin typeface="+mn-lt"/>
                <a:ea typeface="+mn-ea"/>
                <a:cs typeface="+mn-cs"/>
              </a:rPr>
              <a:t>Lieberman, </a:t>
            </a:r>
            <a:r>
              <a:rPr lang="en-US" sz="1200" b="0" i="0" u="none" strike="noStrike" kern="1200" baseline="0" dirty="0" err="1" smtClean="0">
                <a:solidFill>
                  <a:schemeClr val="tx1"/>
                </a:solidFill>
                <a:latin typeface="+mn-lt"/>
                <a:ea typeface="+mn-ea"/>
                <a:cs typeface="+mn-cs"/>
              </a:rPr>
              <a:t>Erez</a:t>
            </a:r>
            <a:r>
              <a:rPr lang="en-US" sz="1200" b="0" i="0" u="none" strike="noStrike" kern="1200" baseline="0" dirty="0" smtClean="0">
                <a:solidFill>
                  <a:schemeClr val="tx1"/>
                </a:solidFill>
                <a:latin typeface="+mn-lt"/>
                <a:ea typeface="+mn-ea"/>
                <a:cs typeface="+mn-cs"/>
              </a:rPr>
              <a:t>, Jean-Baptiste Michel, Joe Jackson, Tina Tang, and Martin A. Nowak (2007) “</a:t>
            </a:r>
            <a:r>
              <a:rPr lang="en-US" sz="1200" b="1" i="0" u="none" strike="noStrike" kern="1200" baseline="0" dirty="0" smtClean="0">
                <a:solidFill>
                  <a:schemeClr val="tx1"/>
                </a:solidFill>
                <a:latin typeface="+mn-lt"/>
                <a:ea typeface="+mn-ea"/>
                <a:cs typeface="+mn-cs"/>
              </a:rPr>
              <a:t>The half-life of an irregular verb scales as the square root of its usage frequency: a verb that is 100 times less frequent regularizes 10 times as fast.” </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14</a:t>
            </a:fld>
            <a:endParaRPr lang="en-US"/>
          </a:p>
        </p:txBody>
      </p:sp>
    </p:spTree>
    <p:extLst>
      <p:ext uri="{BB962C8B-B14F-4D97-AF65-F5344CB8AC3E}">
        <p14:creationId xmlns:p14="http://schemas.microsoft.com/office/powerpoint/2010/main" val="85812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primary</a:t>
            </a:r>
            <a:r>
              <a:rPr lang="en-US" baseline="0" dirty="0" smtClean="0"/>
              <a:t> verbs actually predict the type of communication </a:t>
            </a:r>
            <a:r>
              <a:rPr lang="en-US" baseline="0" dirty="0" smtClean="0"/>
              <a:t>coming: single snapshot, a contiguous strip about a single ‘event’, a non-contiguous series of snapshots with common themes, or having reference to the relationship between two ‘times’, either as single points or referring to the duration between them.</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15</a:t>
            </a:fld>
            <a:endParaRPr lang="en-US"/>
          </a:p>
        </p:txBody>
      </p:sp>
    </p:spTree>
    <p:extLst>
      <p:ext uri="{BB962C8B-B14F-4D97-AF65-F5344CB8AC3E}">
        <p14:creationId xmlns:p14="http://schemas.microsoft.com/office/powerpoint/2010/main" val="405904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‘Conditionals’ are to a ‘reflection’ as BE, DO, &amp; HAVE are to the real world.</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17</a:t>
            </a:fld>
            <a:endParaRPr lang="en-US"/>
          </a:p>
        </p:txBody>
      </p:sp>
    </p:spTree>
    <p:extLst>
      <p:ext uri="{BB962C8B-B14F-4D97-AF65-F5344CB8AC3E}">
        <p14:creationId xmlns:p14="http://schemas.microsoft.com/office/powerpoint/2010/main" val="206152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verb</a:t>
            </a:r>
            <a:r>
              <a:rPr lang="en-US" baseline="0" dirty="0" smtClean="0"/>
              <a:t> overview diagram needs to first be presented to students in simple form, adding detail as it is revisited. Here the two real ‘tenses’ are added: the “Past Tense”  &amp; “Not the Past” tenses.</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18</a:t>
            </a:fld>
            <a:endParaRPr lang="en-US"/>
          </a:p>
        </p:txBody>
      </p:sp>
    </p:spTree>
    <p:extLst>
      <p:ext uri="{BB962C8B-B14F-4D97-AF65-F5344CB8AC3E}">
        <p14:creationId xmlns:p14="http://schemas.microsoft.com/office/powerpoint/2010/main" val="772831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DO, &amp; HAVE share many characteristics which separate</a:t>
            </a:r>
            <a:r>
              <a:rPr lang="en-US" baseline="0" dirty="0" smtClean="0"/>
              <a:t> them from all the other verbs. They also have differences which help to individuate them from each other.</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19</a:t>
            </a:fld>
            <a:endParaRPr lang="en-US"/>
          </a:p>
        </p:txBody>
      </p:sp>
    </p:spTree>
    <p:extLst>
      <p:ext uri="{BB962C8B-B14F-4D97-AF65-F5344CB8AC3E}">
        <p14:creationId xmlns:p14="http://schemas.microsoft.com/office/powerpoint/2010/main" val="152160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not only does ‘</a:t>
            </a:r>
            <a:r>
              <a:rPr lang="en-US" dirty="0" err="1" smtClean="0"/>
              <a:t>ed</a:t>
            </a:r>
            <a:r>
              <a:rPr lang="en-US" dirty="0" smtClean="0"/>
              <a:t>’ signal the Past Tense (a reflection</a:t>
            </a:r>
            <a:r>
              <a:rPr lang="en-US" baseline="0" dirty="0" smtClean="0"/>
              <a:t> of ‘time’ back into the past) </a:t>
            </a:r>
            <a:r>
              <a:rPr lang="en-US" dirty="0" smtClean="0"/>
              <a:t>when the 2</a:t>
            </a:r>
            <a:r>
              <a:rPr lang="en-US" baseline="30000" dirty="0" smtClean="0"/>
              <a:t>ndary</a:t>
            </a:r>
            <a:r>
              <a:rPr lang="en-US" dirty="0" smtClean="0"/>
              <a:t> verb follows a DO primary verb], it also signifies a reflection in the application</a:t>
            </a:r>
            <a:r>
              <a:rPr lang="en-US" baseline="0" dirty="0" smtClean="0"/>
              <a:t> or direction of action of the verb when it follows a BE primary verb, even in all three cases: question negative &amp; positive.</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24</a:t>
            </a:fld>
            <a:endParaRPr lang="en-US"/>
          </a:p>
        </p:txBody>
      </p:sp>
    </p:spTree>
    <p:extLst>
      <p:ext uri="{BB962C8B-B14F-4D97-AF65-F5344CB8AC3E}">
        <p14:creationId xmlns:p14="http://schemas.microsoft.com/office/powerpoint/2010/main" val="3443431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further, ‘</a:t>
            </a:r>
            <a:r>
              <a:rPr lang="en-US" dirty="0" err="1" smtClean="0"/>
              <a:t>ed</a:t>
            </a:r>
            <a:r>
              <a:rPr lang="en-US" dirty="0" smtClean="0"/>
              <a:t>’ as an adjectival</a:t>
            </a:r>
            <a:r>
              <a:rPr lang="en-US" baseline="0" dirty="0" smtClean="0"/>
              <a:t> suffix has the same effect in that it reflects the direction of application of the adjective on its noun.</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25</a:t>
            </a:fld>
            <a:endParaRPr lang="en-US"/>
          </a:p>
        </p:txBody>
      </p:sp>
    </p:spTree>
    <p:extLst>
      <p:ext uri="{BB962C8B-B14F-4D97-AF65-F5344CB8AC3E}">
        <p14:creationId xmlns:p14="http://schemas.microsoft.com/office/powerpoint/2010/main" val="188509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51577-BB34-4648-BE2C-44C261404C50}" type="slidenum">
              <a:rPr lang="ar-SA"/>
              <a:pPr/>
              <a:t>3</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dirty="0" smtClean="0"/>
              <a:t>The logging camp in 1967ish Family homes along the water, working men’s quarters back of them; my school boat down the dock.</a:t>
            </a:r>
            <a:endParaRPr lang="en-US" dirty="0"/>
          </a:p>
        </p:txBody>
      </p:sp>
    </p:spTree>
    <p:extLst>
      <p:ext uri="{BB962C8B-B14F-4D97-AF65-F5344CB8AC3E}">
        <p14:creationId xmlns:p14="http://schemas.microsoft.com/office/powerpoint/2010/main" val="1692203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perhaps a better – more holistic name for this suffix – one which encompasses all of its functions – is “the</a:t>
            </a:r>
            <a:r>
              <a:rPr lang="en-US" baseline="0" dirty="0" smtClean="0"/>
              <a:t> Reflective.’ It causes a reflection of ‘Time’ after a DO primary verb (elided or not); It causes a reflection of the ‘direction of application of the verb’ when it follows a BE primary verb; and it causes this same type of reflection as an adjective – on its noun.</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26</a:t>
            </a:fld>
            <a:endParaRPr lang="en-US"/>
          </a:p>
        </p:txBody>
      </p:sp>
    </p:spTree>
    <p:extLst>
      <p:ext uri="{BB962C8B-B14F-4D97-AF65-F5344CB8AC3E}">
        <p14:creationId xmlns:p14="http://schemas.microsoft.com/office/powerpoint/2010/main" val="3588150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 at least he has it mostly correct! Now if he would just abandon the “Simple Present Tense” paradigm – we might make</a:t>
            </a:r>
            <a:r>
              <a:rPr lang="en-US" baseline="0" dirty="0" smtClean="0"/>
              <a:t> some progress.</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27</a:t>
            </a:fld>
            <a:endParaRPr lang="en-US"/>
          </a:p>
        </p:txBody>
      </p:sp>
    </p:spTree>
    <p:extLst>
      <p:ext uri="{BB962C8B-B14F-4D97-AF65-F5344CB8AC3E}">
        <p14:creationId xmlns:p14="http://schemas.microsoft.com/office/powerpoint/2010/main" val="1745882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I have assisted you in seeing English grammar from a new perspective</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28</a:t>
            </a:fld>
            <a:endParaRPr lang="en-US"/>
          </a:p>
        </p:txBody>
      </p:sp>
    </p:spTree>
    <p:extLst>
      <p:ext uri="{BB962C8B-B14F-4D97-AF65-F5344CB8AC3E}">
        <p14:creationId xmlns:p14="http://schemas.microsoft.com/office/powerpoint/2010/main" val="407223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B82D77-FD29-4CFD-8F56-B0B731A8A0DF}" type="slidenum">
              <a:rPr lang="ar-SA"/>
              <a:pPr/>
              <a:t>4</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smtClean="0"/>
              <a:t>My house on the left</a:t>
            </a:r>
            <a:endParaRPr lang="en-US" dirty="0"/>
          </a:p>
        </p:txBody>
      </p:sp>
    </p:spTree>
    <p:extLst>
      <p:ext uri="{BB962C8B-B14F-4D97-AF65-F5344CB8AC3E}">
        <p14:creationId xmlns:p14="http://schemas.microsoft.com/office/powerpoint/2010/main" val="282498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one-room, one teacher, all graders elementary school</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5</a:t>
            </a:fld>
            <a:endParaRPr lang="en-US"/>
          </a:p>
        </p:txBody>
      </p:sp>
    </p:spTree>
    <p:extLst>
      <p:ext uri="{BB962C8B-B14F-4D97-AF65-F5344CB8AC3E}">
        <p14:creationId xmlns:p14="http://schemas.microsoft.com/office/powerpoint/2010/main" val="363905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to help you to see English grammar in a new way</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6</a:t>
            </a:fld>
            <a:endParaRPr lang="en-US"/>
          </a:p>
        </p:txBody>
      </p:sp>
    </p:spTree>
    <p:extLst>
      <p:ext uri="{BB962C8B-B14F-4D97-AF65-F5344CB8AC3E}">
        <p14:creationId xmlns:p14="http://schemas.microsoft.com/office/powerpoint/2010/main" val="85133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7</a:t>
            </a:fld>
            <a:endParaRPr lang="en-US"/>
          </a:p>
        </p:txBody>
      </p:sp>
    </p:spTree>
    <p:extLst>
      <p:ext uri="{BB962C8B-B14F-4D97-AF65-F5344CB8AC3E}">
        <p14:creationId xmlns:p14="http://schemas.microsoft.com/office/powerpoint/2010/main" val="1998648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Behind </a:t>
            </a:r>
            <a:r>
              <a:rPr lang="en-US" smtClean="0"/>
              <a:t>the screen.</a:t>
            </a:r>
          </a:p>
          <a:p>
            <a:r>
              <a:rPr lang="en-US" dirty="0" smtClean="0"/>
              <a:t>If the simple present tense is not often used for this purpose, and the present progressive is usually used to express [what used to be expressed by] the simple present, why are we still referring to that verb form by</a:t>
            </a:r>
            <a:r>
              <a:rPr lang="en-US" baseline="0" dirty="0" smtClean="0"/>
              <a:t> that name? A ‘shell’ company serves the same purpose – to hide the truth.</a:t>
            </a:r>
            <a:endParaRPr lang="en-US" dirty="0"/>
          </a:p>
        </p:txBody>
      </p:sp>
      <p:sp>
        <p:nvSpPr>
          <p:cNvPr id="4" name="Slide Number Placeholder 3"/>
          <p:cNvSpPr>
            <a:spLocks noGrp="1"/>
          </p:cNvSpPr>
          <p:nvPr>
            <p:ph type="sldNum" sz="quarter" idx="10"/>
          </p:nvPr>
        </p:nvSpPr>
        <p:spPr/>
        <p:txBody>
          <a:bodyPr/>
          <a:lstStyle/>
          <a:p>
            <a:fld id="{0062BAE9-5DBC-4363-BA92-C028FDADB49C}" type="slidenum">
              <a:rPr lang="en-US" smtClean="0"/>
              <a:t>8</a:t>
            </a:fld>
            <a:endParaRPr lang="en-US"/>
          </a:p>
        </p:txBody>
      </p:sp>
    </p:spTree>
    <p:extLst>
      <p:ext uri="{BB962C8B-B14F-4D97-AF65-F5344CB8AC3E}">
        <p14:creationId xmlns:p14="http://schemas.microsoft.com/office/powerpoint/2010/main" val="3407176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convention,</a:t>
            </a:r>
            <a:r>
              <a:rPr lang="en-US" baseline="0" dirty="0" smtClean="0"/>
              <a:t> English Subjects are organized this way – by simple agreement – Arabic Subjects – by way of contrast are </a:t>
            </a:r>
            <a:r>
              <a:rPr lang="en-US" baseline="0" dirty="0" smtClean="0"/>
              <a:t>organized </a:t>
            </a:r>
            <a:r>
              <a:rPr lang="en-US" baseline="0" dirty="0" smtClean="0"/>
              <a:t>quite differently. </a:t>
            </a:r>
            <a:r>
              <a:rPr lang="en-US" baseline="0" dirty="0" smtClean="0"/>
              <a:t>By studying Arabic grammar (slightly) I was able to look at English with fresh eyes</a:t>
            </a:r>
            <a:endParaRPr lang="en-US" dirty="0"/>
          </a:p>
        </p:txBody>
      </p:sp>
      <p:sp>
        <p:nvSpPr>
          <p:cNvPr id="4" name="Slide Number Placeholder 3"/>
          <p:cNvSpPr>
            <a:spLocks noGrp="1"/>
          </p:cNvSpPr>
          <p:nvPr>
            <p:ph type="sldNum" sz="quarter" idx="10"/>
          </p:nvPr>
        </p:nvSpPr>
        <p:spPr/>
        <p:txBody>
          <a:bodyPr/>
          <a:lstStyle/>
          <a:p>
            <a:fld id="{FE0CEC81-7CEA-4191-99C0-838C744FEA76}" type="slidenum">
              <a:rPr lang="en-US" smtClean="0"/>
              <a:pPr/>
              <a:t>9</a:t>
            </a:fld>
            <a:endParaRPr lang="en-US"/>
          </a:p>
        </p:txBody>
      </p:sp>
    </p:spTree>
    <p:extLst>
      <p:ext uri="{BB962C8B-B14F-4D97-AF65-F5344CB8AC3E}">
        <p14:creationId xmlns:p14="http://schemas.microsoft.com/office/powerpoint/2010/main" val="405914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3F6060E-023D-43F3-ADF0-1A5A93E7EF00}" type="slidenum">
              <a:rPr lang="ar-SA" smtClean="0"/>
              <a:pPr/>
              <a:t>10</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buFontTx/>
              <a:buChar char="•"/>
            </a:pPr>
            <a:r>
              <a:rPr lang="en-US" sz="1800" dirty="0" smtClean="0"/>
              <a:t>Why do verbs in the 3</a:t>
            </a:r>
            <a:r>
              <a:rPr lang="en-US" sz="1800" baseline="30000" dirty="0" smtClean="0"/>
              <a:t>rd</a:t>
            </a:r>
            <a:r>
              <a:rPr lang="en-US" sz="1800" dirty="0" smtClean="0"/>
              <a:t> person singular have an ‘s’ or ‘</a:t>
            </a:r>
            <a:r>
              <a:rPr lang="en-US" sz="1800" dirty="0" err="1" smtClean="0"/>
              <a:t>es</a:t>
            </a:r>
            <a:r>
              <a:rPr lang="en-US" sz="1800" dirty="0" smtClean="0"/>
              <a:t>’ added to them?  This is why. We elide the primary DO verb in the positive because it is unnecessary to the communication, but we retain it in the negative and question.</a:t>
            </a:r>
            <a:endParaRPr lang="en-US" sz="1800" dirty="0"/>
          </a:p>
        </p:txBody>
      </p:sp>
    </p:spTree>
    <p:extLst>
      <p:ext uri="{BB962C8B-B14F-4D97-AF65-F5344CB8AC3E}">
        <p14:creationId xmlns:p14="http://schemas.microsoft.com/office/powerpoint/2010/main" val="63131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6AC23A-8D79-4574-9C33-51F3AA95EF91}"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178942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AC23A-8D79-4574-9C33-51F3AA95EF91}"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220066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AC23A-8D79-4574-9C33-51F3AA95EF91}"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359108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692D8A18-7A50-4C98-A5CF-FC88312C3D82}" type="slidenum">
              <a:rPr lang="ar-SA"/>
              <a:pPr/>
              <a:t>‹#›</a:t>
            </a:fld>
            <a:endParaRPr lang="en-US"/>
          </a:p>
        </p:txBody>
      </p:sp>
    </p:spTree>
    <p:extLst>
      <p:ext uri="{BB962C8B-B14F-4D97-AF65-F5344CB8AC3E}">
        <p14:creationId xmlns:p14="http://schemas.microsoft.com/office/powerpoint/2010/main" val="419502204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CDE00010-C1F0-4A73-A220-2A89ED20CC51}" type="slidenum">
              <a:rPr lang="ar-SA"/>
              <a:pPr/>
              <a:t>‹#›</a:t>
            </a:fld>
            <a:endParaRPr lang="en-US"/>
          </a:p>
        </p:txBody>
      </p:sp>
    </p:spTree>
    <p:extLst>
      <p:ext uri="{BB962C8B-B14F-4D97-AF65-F5344CB8AC3E}">
        <p14:creationId xmlns:p14="http://schemas.microsoft.com/office/powerpoint/2010/main" val="129051914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AC23A-8D79-4574-9C33-51F3AA95EF91}"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127949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6AC23A-8D79-4574-9C33-51F3AA95EF91}"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188978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6AC23A-8D79-4574-9C33-51F3AA95EF91}"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233971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6AC23A-8D79-4574-9C33-51F3AA95EF91}" type="datetimeFigureOut">
              <a:rPr lang="en-US" smtClean="0"/>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397886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6AC23A-8D79-4574-9C33-51F3AA95EF91}"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242335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AC23A-8D79-4574-9C33-51F3AA95EF91}" type="datetimeFigureOut">
              <a:rPr lang="en-US" smtClean="0"/>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381278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6AC23A-8D79-4574-9C33-51F3AA95EF91}"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347189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6AC23A-8D79-4574-9C33-51F3AA95EF91}"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D6652-B226-4813-9989-8CCB3A8FCCFC}" type="slidenum">
              <a:rPr lang="en-US" smtClean="0"/>
              <a:t>‹#›</a:t>
            </a:fld>
            <a:endParaRPr lang="en-US"/>
          </a:p>
        </p:txBody>
      </p:sp>
    </p:spTree>
    <p:extLst>
      <p:ext uri="{BB962C8B-B14F-4D97-AF65-F5344CB8AC3E}">
        <p14:creationId xmlns:p14="http://schemas.microsoft.com/office/powerpoint/2010/main" val="371205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AC23A-8D79-4574-9C33-51F3AA95EF91}" type="datetimeFigureOut">
              <a:rPr lang="en-US" smtClean="0"/>
              <a:t>10/3/2016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D6652-B226-4813-9989-8CCB3A8FCCFC}" type="slidenum">
              <a:rPr lang="en-US" smtClean="0"/>
              <a:t>‹#›</a:t>
            </a:fld>
            <a:endParaRPr lang="en-US"/>
          </a:p>
        </p:txBody>
      </p:sp>
    </p:spTree>
    <p:extLst>
      <p:ext uri="{BB962C8B-B14F-4D97-AF65-F5344CB8AC3E}">
        <p14:creationId xmlns:p14="http://schemas.microsoft.com/office/powerpoint/2010/main" val="45800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11.jpg"/><Relationship Id="rId10" Type="http://schemas.openxmlformats.org/officeDocument/2006/relationships/image" Target="../media/image31.jpg"/><Relationship Id="rId4" Type="http://schemas.openxmlformats.org/officeDocument/2006/relationships/image" Target="../media/image26.jpeg"/><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1.jpg"/><Relationship Id="rId7" Type="http://schemas.openxmlformats.org/officeDocument/2006/relationships/image" Target="../media/image29.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10" Type="http://schemas.openxmlformats.org/officeDocument/2006/relationships/image" Target="../media/image32.jpg"/><Relationship Id="rId4" Type="http://schemas.openxmlformats.org/officeDocument/2006/relationships/image" Target="../media/image26.jpeg"/><Relationship Id="rId9"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dreamstime.com/illustration/storyboard.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th4.ilovetranslation.com/TMvVbp8eS8u=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 y="0"/>
            <a:ext cx="12201350" cy="6858000"/>
          </a:xfrm>
          <a:prstGeom prst="rect">
            <a:avLst/>
          </a:prstGeom>
        </p:spPr>
      </p:pic>
      <p:sp>
        <p:nvSpPr>
          <p:cNvPr id="7" name="Rectangle 6"/>
          <p:cNvSpPr/>
          <p:nvPr/>
        </p:nvSpPr>
        <p:spPr>
          <a:xfrm>
            <a:off x="1305903" y="6248308"/>
            <a:ext cx="9502921" cy="685124"/>
          </a:xfrm>
          <a:prstGeom prst="rect">
            <a:avLst/>
          </a:prstGeom>
        </p:spPr>
        <p:txBody>
          <a:bodyPr wrap="none">
            <a:spAutoFit/>
          </a:bodyPr>
          <a:lstStyle/>
          <a:p>
            <a:pPr algn="ctr">
              <a:lnSpc>
                <a:spcPct val="107000"/>
              </a:lnSpc>
            </a:pPr>
            <a:r>
              <a:rPr lang="en-US" sz="3600" b="1" spc="-75" dirty="0">
                <a:solidFill>
                  <a:srgbClr val="029898"/>
                </a:solidFill>
                <a:latin typeface="Lucida Sans Unicode" panose="020B0602030504020204" pitchFamily="34" charset="0"/>
                <a:ea typeface="Times New Roman" panose="02020603050405020304" pitchFamily="18" charset="0"/>
                <a:cs typeface="Times New Roman" panose="02020603050405020304" pitchFamily="18" charset="0"/>
              </a:rPr>
              <a:t>2016 BC TEAL Interior Regional Conference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42445" cy="6974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732" y="0"/>
            <a:ext cx="2275268" cy="736598"/>
          </a:xfrm>
          <a:prstGeom prst="rect">
            <a:avLst/>
          </a:prstGeom>
        </p:spPr>
      </p:pic>
      <p:sp>
        <p:nvSpPr>
          <p:cNvPr id="8" name="Rectangle 7"/>
          <p:cNvSpPr/>
          <p:nvPr/>
        </p:nvSpPr>
        <p:spPr>
          <a:xfrm>
            <a:off x="2154729" y="765175"/>
            <a:ext cx="7100021" cy="619272"/>
          </a:xfrm>
          <a:prstGeom prst="rect">
            <a:avLst/>
          </a:prstGeom>
        </p:spPr>
        <p:txBody>
          <a:bodyPr wrap="none">
            <a:spAutoFit/>
          </a:bodyPr>
          <a:lstStyle/>
          <a:p>
            <a:pPr algn="ctr">
              <a:lnSpc>
                <a:spcPct val="107000"/>
              </a:lnSpc>
            </a:pPr>
            <a:r>
              <a:rPr lang="en-US" sz="3200" b="1" spc="-75" dirty="0">
                <a:solidFill>
                  <a:srgbClr val="029898"/>
                </a:solidFill>
                <a:latin typeface="Lucida Sans Unicode" panose="020B0602030504020204" pitchFamily="34" charset="0"/>
                <a:ea typeface="Times New Roman" panose="02020603050405020304" pitchFamily="18" charset="0"/>
                <a:cs typeface="Times New Roman" panose="02020603050405020304" pitchFamily="18" charset="0"/>
              </a:rPr>
              <a:t>English Grammar: Behind the Screen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002908" y="1257141"/>
            <a:ext cx="1962397" cy="388696"/>
          </a:xfrm>
          <a:prstGeom prst="rect">
            <a:avLst/>
          </a:prstGeom>
        </p:spPr>
        <p:txBody>
          <a:bodyPr wrap="none">
            <a:spAutoFit/>
          </a:bodyPr>
          <a:lstStyle/>
          <a:p>
            <a:pPr algn="ctr">
              <a:lnSpc>
                <a:spcPct val="107000"/>
              </a:lnSpc>
            </a:pPr>
            <a:r>
              <a:rPr lang="en-US" b="1" spc="-75" dirty="0">
                <a:solidFill>
                  <a:srgbClr val="029898"/>
                </a:solidFill>
                <a:latin typeface="Lucida Sans Unicode" panose="020B0602030504020204" pitchFamily="34" charset="0"/>
                <a:ea typeface="Times New Roman" panose="02020603050405020304" pitchFamily="18" charset="0"/>
                <a:cs typeface="Times New Roman" panose="02020603050405020304" pitchFamily="18" charset="0"/>
              </a:rPr>
              <a:t>by </a:t>
            </a:r>
            <a:r>
              <a:rPr lang="en-US" b="1" i="1" spc="-75" dirty="0">
                <a:solidFill>
                  <a:srgbClr val="029898"/>
                </a:solidFill>
                <a:latin typeface="Lucida Sans Unicode" panose="020B0602030504020204" pitchFamily="34" charset="0"/>
                <a:ea typeface="Times New Roman" panose="02020603050405020304" pitchFamily="18" charset="0"/>
                <a:cs typeface="Times New Roman" panose="02020603050405020304" pitchFamily="18" charset="0"/>
              </a:rPr>
              <a:t>William Moore</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289000" y="1257141"/>
            <a:ext cx="1705916" cy="388696"/>
          </a:xfrm>
          <a:prstGeom prst="rect">
            <a:avLst/>
          </a:prstGeom>
        </p:spPr>
        <p:txBody>
          <a:bodyPr wrap="none">
            <a:spAutoFit/>
          </a:bodyPr>
          <a:lstStyle/>
          <a:p>
            <a:pPr algn="ctr">
              <a:lnSpc>
                <a:spcPct val="107000"/>
              </a:lnSpc>
            </a:pPr>
            <a:r>
              <a:rPr lang="en-US" b="1" spc="-75" dirty="0">
                <a:solidFill>
                  <a:srgbClr val="029898"/>
                </a:solidFill>
                <a:latin typeface="Lucida Sans Unicode" panose="020B0602030504020204" pitchFamily="34" charset="0"/>
                <a:ea typeface="Times New Roman" panose="02020603050405020304" pitchFamily="18" charset="0"/>
                <a:cs typeface="Times New Roman" panose="02020603050405020304" pitchFamily="18" charset="0"/>
              </a:rPr>
              <a:t>Sept. 30, 2016</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3528812" y="6050763"/>
            <a:ext cx="5589431" cy="369332"/>
          </a:xfrm>
          <a:prstGeom prst="rect">
            <a:avLst/>
          </a:prstGeom>
          <a:noFill/>
        </p:spPr>
        <p:txBody>
          <a:bodyPr wrap="square" rtlCol="0">
            <a:spAutoFit/>
          </a:bodyPr>
          <a:lstStyle/>
          <a:p>
            <a:r>
              <a:rPr lang="en-US" b="1" dirty="0"/>
              <a:t>Teaching in </a:t>
            </a:r>
            <a:r>
              <a:rPr lang="en-US" b="1" dirty="0" err="1"/>
              <a:t>Techno­colours</a:t>
            </a:r>
            <a:r>
              <a:rPr lang="en-US" b="1" dirty="0"/>
              <a:t>: Imagine, Innovate, Inspire</a:t>
            </a:r>
            <a:endParaRPr lang="en-US" dirty="0"/>
          </a:p>
        </p:txBody>
      </p:sp>
    </p:spTree>
    <p:extLst>
      <p:ext uri="{BB962C8B-B14F-4D97-AF65-F5344CB8AC3E}">
        <p14:creationId xmlns:p14="http://schemas.microsoft.com/office/powerpoint/2010/main" val="1531414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584430" y="685801"/>
            <a:ext cx="2590800" cy="5447645"/>
          </a:xfrm>
          <a:prstGeom prst="rect">
            <a:avLst/>
          </a:prstGeom>
          <a:noFill/>
          <a:ln w="9525">
            <a:noFill/>
            <a:miter lim="800000"/>
            <a:headEnd/>
            <a:tailEnd/>
          </a:ln>
        </p:spPr>
        <p:txBody>
          <a:bodyPr>
            <a:spAutoFit/>
          </a:bodyPr>
          <a:lstStyle/>
          <a:p>
            <a:pPr>
              <a:spcBef>
                <a:spcPct val="25000"/>
              </a:spcBef>
            </a:pPr>
            <a:r>
              <a:rPr lang="en-US" sz="2400" b="1" dirty="0">
                <a:solidFill>
                  <a:srgbClr val="009900"/>
                </a:solidFill>
                <a:latin typeface="Georgia" pitchFamily="18" charset="0"/>
              </a:rPr>
              <a:t>I</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He</a:t>
            </a:r>
          </a:p>
          <a:p>
            <a:r>
              <a:rPr lang="en-US" sz="2400" b="1" dirty="0">
                <a:solidFill>
                  <a:srgbClr val="009900"/>
                </a:solidFill>
                <a:latin typeface="Georgia" pitchFamily="18" charset="0"/>
              </a:rPr>
              <a:t>She</a:t>
            </a:r>
          </a:p>
          <a:p>
            <a:r>
              <a:rPr lang="en-US" sz="2400" b="1" dirty="0">
                <a:solidFill>
                  <a:srgbClr val="009900"/>
                </a:solidFill>
                <a:latin typeface="Georgia" pitchFamily="18" charset="0"/>
              </a:rPr>
              <a:t>It</a:t>
            </a:r>
          </a:p>
          <a:p>
            <a:r>
              <a:rPr lang="en-US" sz="2400" b="1" dirty="0">
                <a:solidFill>
                  <a:srgbClr val="CC00FF"/>
                </a:solidFill>
                <a:latin typeface="Georgia" pitchFamily="18" charset="0"/>
              </a:rPr>
              <a:t>Ahmed</a:t>
            </a:r>
          </a:p>
          <a:p>
            <a:r>
              <a:rPr lang="en-US" sz="2400" b="1" dirty="0">
                <a:solidFill>
                  <a:srgbClr val="0066FF"/>
                </a:solidFill>
                <a:latin typeface="Georgia" pitchFamily="18" charset="0"/>
              </a:rPr>
              <a:t>The teacher</a:t>
            </a:r>
          </a:p>
          <a:p>
            <a:pPr>
              <a:spcBef>
                <a:spcPct val="50000"/>
              </a:spcBef>
            </a:pPr>
            <a:r>
              <a:rPr lang="en-US" sz="2400" b="1" dirty="0">
                <a:solidFill>
                  <a:srgbClr val="009900"/>
                </a:solidFill>
                <a:latin typeface="Georgia" pitchFamily="18" charset="0"/>
              </a:rPr>
              <a:t>We</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They</a:t>
            </a:r>
            <a:r>
              <a:rPr lang="en-US" sz="2400" b="1" dirty="0">
                <a:latin typeface="Georgia" pitchFamily="18" charset="0"/>
              </a:rPr>
              <a:t> </a:t>
            </a:r>
          </a:p>
          <a:p>
            <a:r>
              <a:rPr lang="en-US" sz="2400" b="1" dirty="0">
                <a:solidFill>
                  <a:srgbClr val="CC00FF"/>
                </a:solidFill>
                <a:latin typeface="Georgia" pitchFamily="18" charset="0"/>
              </a:rPr>
              <a:t>Ali </a:t>
            </a:r>
            <a:r>
              <a:rPr lang="en-US" sz="2400" b="1" dirty="0">
                <a:latin typeface="Georgia" pitchFamily="18" charset="0"/>
              </a:rPr>
              <a:t>and</a:t>
            </a:r>
            <a:r>
              <a:rPr lang="en-US" sz="2400" b="1" dirty="0">
                <a:solidFill>
                  <a:srgbClr val="CC00FF"/>
                </a:solidFill>
                <a:latin typeface="Georgia" pitchFamily="18" charset="0"/>
              </a:rPr>
              <a:t> Ahmed</a:t>
            </a:r>
          </a:p>
          <a:p>
            <a:r>
              <a:rPr lang="en-US" sz="2400" b="1" dirty="0">
                <a:solidFill>
                  <a:srgbClr val="0066FF"/>
                </a:solidFill>
                <a:latin typeface="Georgia" pitchFamily="18" charset="0"/>
              </a:rPr>
              <a:t>The teachers</a:t>
            </a:r>
          </a:p>
        </p:txBody>
      </p:sp>
      <p:sp>
        <p:nvSpPr>
          <p:cNvPr id="2053" name="Text Box 5"/>
          <p:cNvSpPr txBox="1">
            <a:spLocks noChangeArrowheads="1"/>
          </p:cNvSpPr>
          <p:nvPr/>
        </p:nvSpPr>
        <p:spPr bwMode="auto">
          <a:xfrm>
            <a:off x="4480030" y="685801"/>
            <a:ext cx="1066800" cy="5447645"/>
          </a:xfrm>
          <a:prstGeom prst="rect">
            <a:avLst/>
          </a:prstGeom>
          <a:noFill/>
          <a:ln w="9525">
            <a:noFill/>
            <a:miter lim="800000"/>
            <a:headEnd/>
            <a:tailEnd/>
          </a:ln>
        </p:spPr>
        <p:txBody>
          <a:bodyPr>
            <a:spAutoFit/>
          </a:bodyPr>
          <a:lstStyle/>
          <a:p>
            <a:pPr>
              <a:spcBef>
                <a:spcPct val="25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r>
              <a:rPr lang="en-US" sz="2400" b="1" dirty="0">
                <a:latin typeface="Georgia" pitchFamily="18" charset="0"/>
              </a:rPr>
              <a:t>do</a:t>
            </a:r>
          </a:p>
          <a:p>
            <a:r>
              <a:rPr lang="en-US" sz="2400" b="1" dirty="0">
                <a:latin typeface="Georgia" pitchFamily="18" charset="0"/>
              </a:rPr>
              <a:t>do</a:t>
            </a:r>
          </a:p>
        </p:txBody>
      </p:sp>
      <p:sp>
        <p:nvSpPr>
          <p:cNvPr id="2055" name="Text Box 7"/>
          <p:cNvSpPr txBox="1">
            <a:spLocks noChangeArrowheads="1"/>
          </p:cNvSpPr>
          <p:nvPr/>
        </p:nvSpPr>
        <p:spPr bwMode="auto">
          <a:xfrm>
            <a:off x="7070830" y="685801"/>
            <a:ext cx="1295400" cy="5816977"/>
          </a:xfrm>
          <a:prstGeom prst="rect">
            <a:avLst/>
          </a:prstGeom>
          <a:noFill/>
          <a:ln w="9525">
            <a:noFill/>
            <a:miter lim="800000"/>
            <a:headEnd/>
            <a:tailEnd/>
          </a:ln>
        </p:spPr>
        <p:txBody>
          <a:bodyPr>
            <a:spAutoFit/>
          </a:bodyPr>
          <a:lstStyle/>
          <a:p>
            <a:pPr>
              <a:spcBef>
                <a:spcPct val="25000"/>
              </a:spcBef>
            </a:pPr>
            <a:r>
              <a:rPr lang="en-US" sz="2400" b="1">
                <a:latin typeface="Lucida Fax" pitchFamily="18" charset="0"/>
              </a:rPr>
              <a:t>work</a:t>
            </a:r>
          </a:p>
          <a:p>
            <a:pPr>
              <a:spcBef>
                <a:spcPct val="50000"/>
              </a:spcBef>
            </a:pPr>
            <a:r>
              <a:rPr lang="en-US" sz="2400" b="1">
                <a:latin typeface="Lucida Fax" pitchFamily="18" charset="0"/>
              </a:rPr>
              <a:t>study</a:t>
            </a:r>
          </a:p>
          <a:p>
            <a:pPr>
              <a:spcBef>
                <a:spcPct val="50000"/>
              </a:spcBef>
            </a:pPr>
            <a:r>
              <a:rPr lang="en-US" sz="2400" b="1">
                <a:latin typeface="Lucida Fax" pitchFamily="18" charset="0"/>
              </a:rPr>
              <a:t>talk</a:t>
            </a:r>
          </a:p>
          <a:p>
            <a:r>
              <a:rPr lang="en-US" sz="2400" b="1">
                <a:latin typeface="Lucida Fax" pitchFamily="18" charset="0"/>
              </a:rPr>
              <a:t>ride</a:t>
            </a:r>
          </a:p>
          <a:p>
            <a:r>
              <a:rPr lang="en-US" sz="2400" b="1">
                <a:latin typeface="Lucida Fax" pitchFamily="18" charset="0"/>
              </a:rPr>
              <a:t>go</a:t>
            </a:r>
          </a:p>
          <a:p>
            <a:r>
              <a:rPr lang="en-US" sz="2400" b="1">
                <a:latin typeface="Lucida Fax" pitchFamily="18" charset="0"/>
              </a:rPr>
              <a:t>fly</a:t>
            </a:r>
          </a:p>
          <a:p>
            <a:r>
              <a:rPr lang="en-US" sz="2400" b="1">
                <a:latin typeface="Lucida Fax" pitchFamily="18" charset="0"/>
              </a:rPr>
              <a:t>teach</a:t>
            </a:r>
          </a:p>
          <a:p>
            <a:pPr>
              <a:spcBef>
                <a:spcPct val="50000"/>
              </a:spcBef>
            </a:pPr>
            <a:r>
              <a:rPr lang="en-US" sz="2400" b="1">
                <a:latin typeface="Lucida Fax" pitchFamily="18" charset="0"/>
              </a:rPr>
              <a:t>sit</a:t>
            </a:r>
          </a:p>
          <a:p>
            <a:pPr>
              <a:spcBef>
                <a:spcPct val="50000"/>
              </a:spcBef>
            </a:pPr>
            <a:r>
              <a:rPr lang="en-US" sz="2400" b="1">
                <a:latin typeface="Lucida Fax" pitchFamily="18" charset="0"/>
              </a:rPr>
              <a:t>buy</a:t>
            </a:r>
          </a:p>
          <a:p>
            <a:pPr>
              <a:spcBef>
                <a:spcPct val="50000"/>
              </a:spcBef>
            </a:pPr>
            <a:r>
              <a:rPr lang="en-US" sz="2400" b="1">
                <a:latin typeface="Lucida Fax" pitchFamily="18" charset="0"/>
              </a:rPr>
              <a:t>want</a:t>
            </a:r>
          </a:p>
          <a:p>
            <a:r>
              <a:rPr lang="en-US" sz="2400" b="1">
                <a:latin typeface="Lucida Fax" pitchFamily="18" charset="0"/>
              </a:rPr>
              <a:t>have</a:t>
            </a:r>
          </a:p>
          <a:p>
            <a:r>
              <a:rPr lang="en-US" sz="2400" b="1">
                <a:latin typeface="Lucida Fax" pitchFamily="18" charset="0"/>
              </a:rPr>
              <a:t>mark</a:t>
            </a:r>
          </a:p>
          <a:p>
            <a:endParaRPr lang="en-US" sz="2400" b="1">
              <a:latin typeface="Lucida Fax" pitchFamily="18" charset="0"/>
            </a:endParaRPr>
          </a:p>
        </p:txBody>
      </p:sp>
      <p:sp>
        <p:nvSpPr>
          <p:cNvPr id="2057" name="Text Box 9"/>
          <p:cNvSpPr txBox="1">
            <a:spLocks noChangeArrowheads="1"/>
          </p:cNvSpPr>
          <p:nvPr/>
        </p:nvSpPr>
        <p:spPr bwMode="auto">
          <a:xfrm>
            <a:off x="4480030" y="685801"/>
            <a:ext cx="1066800" cy="5447645"/>
          </a:xfrm>
          <a:prstGeom prst="rect">
            <a:avLst/>
          </a:prstGeom>
          <a:noFill/>
          <a:ln w="9525">
            <a:noFill/>
            <a:miter lim="800000"/>
            <a:headEnd/>
            <a:tailEnd/>
          </a:ln>
        </p:spPr>
        <p:txBody>
          <a:bodyPr>
            <a:spAutoFit/>
          </a:bodyPr>
          <a:lstStyle/>
          <a:p>
            <a:pPr>
              <a:spcBef>
                <a:spcPct val="25000"/>
              </a:spcBef>
            </a:pPr>
            <a:r>
              <a:rPr lang="en-US" sz="2400" b="1">
                <a:solidFill>
                  <a:srgbClr val="DDDDDD"/>
                </a:solidFill>
                <a:latin typeface="Georgia" pitchFamily="18" charset="0"/>
              </a:rPr>
              <a:t>do</a:t>
            </a:r>
          </a:p>
          <a:p>
            <a:pPr>
              <a:spcBef>
                <a:spcPct val="50000"/>
              </a:spcBef>
            </a:pPr>
            <a:r>
              <a:rPr lang="en-US" sz="2400" b="1">
                <a:solidFill>
                  <a:srgbClr val="DDDDDD"/>
                </a:solidFill>
                <a:latin typeface="Georgia" pitchFamily="18" charset="0"/>
              </a:rPr>
              <a:t>do</a:t>
            </a:r>
          </a:p>
          <a:p>
            <a:pPr>
              <a:spcBef>
                <a:spcPct val="50000"/>
              </a:spcBef>
            </a:pPr>
            <a:r>
              <a:rPr lang="en-US" sz="2400" b="1">
                <a:solidFill>
                  <a:srgbClr val="DDDDDD"/>
                </a:solidFill>
                <a:latin typeface="Georgia" pitchFamily="18" charset="0"/>
              </a:rPr>
              <a:t>does</a:t>
            </a:r>
          </a:p>
          <a:p>
            <a:r>
              <a:rPr lang="en-US" sz="2400" b="1">
                <a:solidFill>
                  <a:srgbClr val="DDDDDD"/>
                </a:solidFill>
                <a:latin typeface="Georgia" pitchFamily="18" charset="0"/>
              </a:rPr>
              <a:t>does</a:t>
            </a:r>
          </a:p>
          <a:p>
            <a:r>
              <a:rPr lang="en-US" sz="2400" b="1">
                <a:solidFill>
                  <a:srgbClr val="DDDDDD"/>
                </a:solidFill>
                <a:latin typeface="Georgia" pitchFamily="18" charset="0"/>
              </a:rPr>
              <a:t>does</a:t>
            </a:r>
          </a:p>
          <a:p>
            <a:r>
              <a:rPr lang="en-US" sz="2400" b="1">
                <a:solidFill>
                  <a:srgbClr val="DDDDDD"/>
                </a:solidFill>
                <a:latin typeface="Georgia" pitchFamily="18" charset="0"/>
              </a:rPr>
              <a:t>does</a:t>
            </a:r>
          </a:p>
          <a:p>
            <a:r>
              <a:rPr lang="en-US" sz="2400" b="1">
                <a:solidFill>
                  <a:srgbClr val="DDDDDD"/>
                </a:solidFill>
                <a:latin typeface="Georgia" pitchFamily="18" charset="0"/>
              </a:rPr>
              <a:t>does</a:t>
            </a:r>
          </a:p>
          <a:p>
            <a:pPr>
              <a:spcBef>
                <a:spcPct val="50000"/>
              </a:spcBef>
            </a:pPr>
            <a:r>
              <a:rPr lang="en-US" sz="2400" b="1">
                <a:solidFill>
                  <a:srgbClr val="DDDDDD"/>
                </a:solidFill>
                <a:latin typeface="Georgia" pitchFamily="18" charset="0"/>
              </a:rPr>
              <a:t>do</a:t>
            </a:r>
          </a:p>
          <a:p>
            <a:pPr>
              <a:spcBef>
                <a:spcPct val="50000"/>
              </a:spcBef>
            </a:pPr>
            <a:r>
              <a:rPr lang="en-US" sz="2400" b="1">
                <a:solidFill>
                  <a:srgbClr val="DDDDDD"/>
                </a:solidFill>
                <a:latin typeface="Georgia" pitchFamily="18" charset="0"/>
              </a:rPr>
              <a:t>do</a:t>
            </a:r>
          </a:p>
          <a:p>
            <a:pPr>
              <a:spcBef>
                <a:spcPct val="50000"/>
              </a:spcBef>
            </a:pPr>
            <a:r>
              <a:rPr lang="en-US" sz="2400" b="1">
                <a:solidFill>
                  <a:srgbClr val="DDDDDD"/>
                </a:solidFill>
                <a:latin typeface="Georgia" pitchFamily="18" charset="0"/>
              </a:rPr>
              <a:t>do</a:t>
            </a:r>
          </a:p>
          <a:p>
            <a:r>
              <a:rPr lang="en-US" sz="2400" b="1">
                <a:solidFill>
                  <a:srgbClr val="DDDDDD"/>
                </a:solidFill>
                <a:latin typeface="Georgia" pitchFamily="18" charset="0"/>
              </a:rPr>
              <a:t>do</a:t>
            </a:r>
          </a:p>
          <a:p>
            <a:r>
              <a:rPr lang="en-US" sz="2400" b="1">
                <a:solidFill>
                  <a:srgbClr val="DDDDDD"/>
                </a:solidFill>
                <a:latin typeface="Georgia" pitchFamily="18" charset="0"/>
              </a:rPr>
              <a:t>do</a:t>
            </a:r>
          </a:p>
        </p:txBody>
      </p:sp>
      <p:sp>
        <p:nvSpPr>
          <p:cNvPr id="2058" name="Text Box 10"/>
          <p:cNvSpPr txBox="1">
            <a:spLocks noChangeArrowheads="1"/>
          </p:cNvSpPr>
          <p:nvPr/>
        </p:nvSpPr>
        <p:spPr bwMode="auto">
          <a:xfrm>
            <a:off x="4784830" y="1796143"/>
            <a:ext cx="1066800" cy="1892826"/>
          </a:xfrm>
          <a:prstGeom prst="rect">
            <a:avLst/>
          </a:prstGeom>
          <a:noFill/>
          <a:ln w="9525">
            <a:noFill/>
            <a:miter lim="800000"/>
            <a:headEnd/>
            <a:tailEnd/>
          </a:ln>
        </p:spPr>
        <p:txBody>
          <a:bodyPr tIns="0">
            <a:spAutoFit/>
          </a:bodyPr>
          <a:lstStyle/>
          <a:p>
            <a:pPr>
              <a:spcBef>
                <a:spcPct val="50000"/>
              </a:spcBef>
            </a:pPr>
            <a:r>
              <a:rPr lang="en-US" sz="2400" b="1" dirty="0">
                <a:solidFill>
                  <a:srgbClr val="FF0000"/>
                </a:solidFill>
                <a:latin typeface="Georgia" pitchFamily="18" charset="0"/>
              </a:rPr>
              <a:t>   s</a:t>
            </a:r>
          </a:p>
          <a:p>
            <a:r>
              <a:rPr lang="en-US" sz="2400" b="1" dirty="0">
                <a:solidFill>
                  <a:srgbClr val="FF0000"/>
                </a:solidFill>
                <a:latin typeface="Georgia" pitchFamily="18" charset="0"/>
              </a:rPr>
              <a:t>   s</a:t>
            </a:r>
          </a:p>
          <a:p>
            <a:r>
              <a:rPr lang="en-US" sz="2400" b="1" dirty="0">
                <a:solidFill>
                  <a:srgbClr val="FF0000"/>
                </a:solidFill>
                <a:latin typeface="Georgia" pitchFamily="18" charset="0"/>
              </a:rPr>
              <a:t> </a:t>
            </a:r>
            <a:r>
              <a:rPr lang="en-US" sz="2400" b="1" dirty="0" err="1">
                <a:solidFill>
                  <a:srgbClr val="FF0000"/>
                </a:solidFill>
                <a:latin typeface="Georgia" pitchFamily="18" charset="0"/>
              </a:rPr>
              <a:t>es</a:t>
            </a:r>
            <a:endParaRPr lang="en-US" sz="2400" b="1" dirty="0">
              <a:solidFill>
                <a:srgbClr val="FF0000"/>
              </a:solidFill>
              <a:latin typeface="Georgia" pitchFamily="18" charset="0"/>
            </a:endParaRPr>
          </a:p>
          <a:p>
            <a:r>
              <a:rPr lang="en-US" sz="2400" b="1" dirty="0">
                <a:solidFill>
                  <a:srgbClr val="FF0000"/>
                </a:solidFill>
                <a:latin typeface="Georgia" pitchFamily="18" charset="0"/>
              </a:rPr>
              <a:t> </a:t>
            </a:r>
            <a:r>
              <a:rPr lang="en-US" sz="2400" b="1" dirty="0" err="1">
                <a:solidFill>
                  <a:srgbClr val="FF0000"/>
                </a:solidFill>
                <a:latin typeface="Georgia" pitchFamily="18" charset="0"/>
              </a:rPr>
              <a:t>es</a:t>
            </a:r>
            <a:endParaRPr lang="en-US" sz="2400" b="1" dirty="0">
              <a:solidFill>
                <a:srgbClr val="FF0000"/>
              </a:solidFill>
              <a:latin typeface="Georgia" pitchFamily="18" charset="0"/>
            </a:endParaRPr>
          </a:p>
          <a:p>
            <a:r>
              <a:rPr lang="en-US" sz="2400" b="1" dirty="0">
                <a:solidFill>
                  <a:srgbClr val="FF0000"/>
                </a:solidFill>
                <a:latin typeface="Georgia" pitchFamily="18" charset="0"/>
              </a:rPr>
              <a:t>      </a:t>
            </a:r>
            <a:r>
              <a:rPr lang="en-US" sz="2400" b="1" dirty="0" err="1">
                <a:solidFill>
                  <a:srgbClr val="FF0000"/>
                </a:solidFill>
                <a:latin typeface="Georgia" pitchFamily="18" charset="0"/>
              </a:rPr>
              <a:t>es</a:t>
            </a:r>
            <a:endParaRPr lang="en-US" sz="2400" b="1" dirty="0">
              <a:solidFill>
                <a:srgbClr val="FF0000"/>
              </a:solidFill>
              <a:latin typeface="Georgia" pitchFamily="18" charset="0"/>
            </a:endParaRPr>
          </a:p>
        </p:txBody>
      </p:sp>
      <p:sp>
        <p:nvSpPr>
          <p:cNvPr id="2059" name="Text Box 11"/>
          <p:cNvSpPr txBox="1">
            <a:spLocks noChangeArrowheads="1"/>
          </p:cNvSpPr>
          <p:nvPr/>
        </p:nvSpPr>
        <p:spPr bwMode="auto">
          <a:xfrm>
            <a:off x="7070830" y="685801"/>
            <a:ext cx="1447800" cy="5447645"/>
          </a:xfrm>
          <a:prstGeom prst="rect">
            <a:avLst/>
          </a:prstGeom>
          <a:noFill/>
          <a:ln w="9525">
            <a:noFill/>
            <a:miter lim="800000"/>
            <a:headEnd/>
            <a:tailEnd/>
          </a:ln>
        </p:spPr>
        <p:txBody>
          <a:bodyPr>
            <a:spAutoFit/>
          </a:bodyPr>
          <a:lstStyle/>
          <a:p>
            <a:pPr>
              <a:spcBef>
                <a:spcPct val="25000"/>
              </a:spcBef>
            </a:pPr>
            <a:r>
              <a:rPr lang="en-US" sz="2400" b="1" dirty="0">
                <a:latin typeface="Lucida Fax" pitchFamily="18" charset="0"/>
              </a:rPr>
              <a:t>work</a:t>
            </a:r>
          </a:p>
          <a:p>
            <a:pPr>
              <a:spcBef>
                <a:spcPct val="50000"/>
              </a:spcBef>
            </a:pPr>
            <a:r>
              <a:rPr lang="en-US" sz="2400" b="1" dirty="0">
                <a:latin typeface="Lucida Fax" pitchFamily="18" charset="0"/>
              </a:rPr>
              <a:t>study</a:t>
            </a:r>
          </a:p>
          <a:p>
            <a:pPr>
              <a:spcBef>
                <a:spcPct val="50000"/>
              </a:spcBef>
            </a:pPr>
            <a:r>
              <a:rPr lang="en-US" sz="2400" b="1" dirty="0">
                <a:latin typeface="Lucida Fax" pitchFamily="18" charset="0"/>
              </a:rPr>
              <a:t>talk</a:t>
            </a:r>
            <a:r>
              <a:rPr lang="en-US" sz="2400" b="1" dirty="0">
                <a:solidFill>
                  <a:srgbClr val="FF0000"/>
                </a:solidFill>
                <a:latin typeface="Lucida Fax" pitchFamily="18" charset="0"/>
              </a:rPr>
              <a:t>s</a:t>
            </a:r>
            <a:endParaRPr lang="en-US" sz="2400" b="1" dirty="0">
              <a:latin typeface="Lucida Fax" pitchFamily="18" charset="0"/>
            </a:endParaRPr>
          </a:p>
          <a:p>
            <a:r>
              <a:rPr lang="en-US" sz="2400" b="1" dirty="0">
                <a:latin typeface="Lucida Fax" pitchFamily="18" charset="0"/>
              </a:rPr>
              <a:t>ride</a:t>
            </a:r>
            <a:r>
              <a:rPr lang="en-US" sz="2400" b="1" dirty="0">
                <a:solidFill>
                  <a:srgbClr val="FF0000"/>
                </a:solidFill>
                <a:latin typeface="Lucida Fax" pitchFamily="18" charset="0"/>
              </a:rPr>
              <a:t>s</a:t>
            </a:r>
            <a:endParaRPr lang="en-US" sz="2400" b="1" dirty="0">
              <a:latin typeface="Lucida Fax" pitchFamily="18" charset="0"/>
            </a:endParaRPr>
          </a:p>
          <a:p>
            <a:r>
              <a:rPr lang="en-US" sz="2400" b="1" dirty="0">
                <a:latin typeface="Lucida Fax" pitchFamily="18" charset="0"/>
              </a:rPr>
              <a:t>go</a:t>
            </a:r>
            <a:r>
              <a:rPr lang="en-US" sz="2400" b="1" dirty="0">
                <a:solidFill>
                  <a:srgbClr val="FF0000"/>
                </a:solidFill>
                <a:latin typeface="Lucida Fax" pitchFamily="18" charset="0"/>
              </a:rPr>
              <a:t>es</a:t>
            </a:r>
            <a:endParaRPr lang="en-US" sz="2400" b="1" dirty="0">
              <a:latin typeface="Lucida Fax" pitchFamily="18" charset="0"/>
            </a:endParaRPr>
          </a:p>
          <a:p>
            <a:r>
              <a:rPr lang="en-US" sz="2400" b="1" dirty="0">
                <a:latin typeface="Lucida Fax" pitchFamily="18" charset="0"/>
              </a:rPr>
              <a:t>fl</a:t>
            </a:r>
            <a:r>
              <a:rPr lang="en-US" sz="2400" b="1" dirty="0">
                <a:solidFill>
                  <a:srgbClr val="FF0000"/>
                </a:solidFill>
                <a:latin typeface="Lucida Fax" pitchFamily="18" charset="0"/>
              </a:rPr>
              <a:t>ies</a:t>
            </a:r>
          </a:p>
          <a:p>
            <a:r>
              <a:rPr lang="en-US" sz="2400" b="1" dirty="0">
                <a:latin typeface="Lucida Fax" pitchFamily="18" charset="0"/>
              </a:rPr>
              <a:t>teach</a:t>
            </a:r>
            <a:r>
              <a:rPr lang="en-US" sz="2400" b="1" dirty="0">
                <a:solidFill>
                  <a:srgbClr val="FF0000"/>
                </a:solidFill>
                <a:latin typeface="Lucida Fax" pitchFamily="18" charset="0"/>
              </a:rPr>
              <a:t>es</a:t>
            </a:r>
            <a:endParaRPr lang="en-US" sz="2400" b="1" dirty="0">
              <a:latin typeface="Lucida Fax" pitchFamily="18" charset="0"/>
            </a:endParaRPr>
          </a:p>
          <a:p>
            <a:pPr>
              <a:spcBef>
                <a:spcPct val="50000"/>
              </a:spcBef>
            </a:pPr>
            <a:r>
              <a:rPr lang="en-US" sz="2400" b="1" dirty="0">
                <a:latin typeface="Lucida Fax" pitchFamily="18" charset="0"/>
              </a:rPr>
              <a:t>sit</a:t>
            </a:r>
          </a:p>
          <a:p>
            <a:pPr>
              <a:spcBef>
                <a:spcPct val="50000"/>
              </a:spcBef>
            </a:pPr>
            <a:r>
              <a:rPr lang="en-US" sz="2400" b="1" dirty="0">
                <a:latin typeface="Lucida Fax" pitchFamily="18" charset="0"/>
              </a:rPr>
              <a:t>buy</a:t>
            </a:r>
          </a:p>
          <a:p>
            <a:pPr>
              <a:spcBef>
                <a:spcPct val="50000"/>
              </a:spcBef>
            </a:pPr>
            <a:r>
              <a:rPr lang="en-US" sz="2400" b="1" dirty="0">
                <a:latin typeface="Lucida Fax" pitchFamily="18" charset="0"/>
              </a:rPr>
              <a:t>want</a:t>
            </a:r>
          </a:p>
          <a:p>
            <a:r>
              <a:rPr lang="en-US" sz="2400" b="1" dirty="0">
                <a:latin typeface="Lucida Fax" pitchFamily="18" charset="0"/>
              </a:rPr>
              <a:t>have</a:t>
            </a:r>
          </a:p>
          <a:p>
            <a:r>
              <a:rPr lang="en-US" sz="2400" b="1" dirty="0">
                <a:latin typeface="Lucida Fax" pitchFamily="18" charset="0"/>
              </a:rPr>
              <a:t>mark</a:t>
            </a:r>
          </a:p>
        </p:txBody>
      </p:sp>
      <p:sp>
        <p:nvSpPr>
          <p:cNvPr id="2060" name="Text Box 12"/>
          <p:cNvSpPr txBox="1">
            <a:spLocks noChangeArrowheads="1"/>
          </p:cNvSpPr>
          <p:nvPr/>
        </p:nvSpPr>
        <p:spPr bwMode="auto">
          <a:xfrm>
            <a:off x="5851630" y="685801"/>
            <a:ext cx="838200" cy="5447645"/>
          </a:xfrm>
          <a:prstGeom prst="rect">
            <a:avLst/>
          </a:prstGeom>
          <a:noFill/>
          <a:ln w="9525">
            <a:noFill/>
            <a:miter lim="800000"/>
            <a:headEnd/>
            <a:tailEnd/>
          </a:ln>
        </p:spPr>
        <p:txBody>
          <a:bodyPr>
            <a:spAutoFit/>
          </a:bodyPr>
          <a:lstStyle/>
          <a:p>
            <a:pPr>
              <a:spcBef>
                <a:spcPct val="25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p:txBody>
      </p:sp>
      <p:sp>
        <p:nvSpPr>
          <p:cNvPr id="2061" name="Text Box 13"/>
          <p:cNvSpPr txBox="1">
            <a:spLocks noChangeArrowheads="1"/>
          </p:cNvSpPr>
          <p:nvPr/>
        </p:nvSpPr>
        <p:spPr bwMode="auto">
          <a:xfrm>
            <a:off x="4451010" y="214082"/>
            <a:ext cx="1066800" cy="5909310"/>
          </a:xfrm>
          <a:prstGeom prst="rect">
            <a:avLst/>
          </a:prstGeom>
          <a:noFill/>
          <a:ln w="9525">
            <a:noFill/>
            <a:miter lim="800000"/>
            <a:headEnd/>
            <a:tailEnd/>
          </a:ln>
        </p:spPr>
        <p:txBody>
          <a:bodyPr>
            <a:spAutoFit/>
          </a:bodyPr>
          <a:lstStyle/>
          <a:p>
            <a:pPr>
              <a:spcBef>
                <a:spcPct val="25000"/>
              </a:spcBef>
            </a:pPr>
            <a:endParaRPr lang="en-US" sz="2400" b="1" dirty="0">
              <a:latin typeface="Georgia" pitchFamily="18" charset="0"/>
            </a:endParaRPr>
          </a:p>
          <a:p>
            <a:pPr>
              <a:spcBef>
                <a:spcPct val="25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r>
              <a:rPr lang="en-US" sz="2400" b="1" dirty="0">
                <a:latin typeface="Georgia" pitchFamily="18" charset="0"/>
              </a:rPr>
              <a:t>do</a:t>
            </a:r>
          </a:p>
          <a:p>
            <a:r>
              <a:rPr lang="en-US" sz="2400" b="1" dirty="0">
                <a:latin typeface="Georgia" pitchFamily="18" charset="0"/>
              </a:rPr>
              <a:t>do</a:t>
            </a:r>
          </a:p>
        </p:txBody>
      </p:sp>
      <p:sp>
        <p:nvSpPr>
          <p:cNvPr id="12" name="TextBox 11"/>
          <p:cNvSpPr txBox="1"/>
          <p:nvPr/>
        </p:nvSpPr>
        <p:spPr>
          <a:xfrm>
            <a:off x="8747230" y="685801"/>
            <a:ext cx="2198914" cy="3323987"/>
          </a:xfrm>
          <a:prstGeom prst="rect">
            <a:avLst/>
          </a:prstGeom>
          <a:noFill/>
        </p:spPr>
        <p:txBody>
          <a:bodyPr wrap="square" rtlCol="0">
            <a:spAutoFit/>
          </a:bodyPr>
          <a:lstStyle/>
          <a:p>
            <a:pPr>
              <a:lnSpc>
                <a:spcPct val="150000"/>
              </a:lnSpc>
            </a:pPr>
            <a:r>
              <a:rPr lang="en-US" sz="2000" dirty="0">
                <a:latin typeface="Cambria" panose="02040503050406030204" pitchFamily="18" charset="0"/>
              </a:rPr>
              <a:t>We elide the DO primary verb in the positive, but suffix the ‘s’ or ‘</a:t>
            </a:r>
            <a:r>
              <a:rPr lang="en-US" sz="2000" dirty="0" err="1">
                <a:latin typeface="Cambria" panose="02040503050406030204" pitchFamily="18" charset="0"/>
              </a:rPr>
              <a:t>es</a:t>
            </a:r>
            <a:r>
              <a:rPr lang="en-US" sz="2000" dirty="0">
                <a:latin typeface="Cambria" panose="02040503050406030204" pitchFamily="18" charset="0"/>
              </a:rPr>
              <a:t>’ onto the 2</a:t>
            </a:r>
            <a:r>
              <a:rPr lang="en-US" sz="2000" baseline="30000" dirty="0">
                <a:latin typeface="Cambria" panose="02040503050406030204" pitchFamily="18" charset="0"/>
              </a:rPr>
              <a:t>ndary</a:t>
            </a:r>
            <a:r>
              <a:rPr lang="en-US" sz="2000" dirty="0">
                <a:latin typeface="Cambria" panose="02040503050406030204" pitchFamily="18" charset="0"/>
              </a:rPr>
              <a:t> verb in the 3</a:t>
            </a:r>
            <a:r>
              <a:rPr lang="en-US" sz="2000" baseline="30000" dirty="0">
                <a:latin typeface="Cambria" panose="02040503050406030204" pitchFamily="18" charset="0"/>
              </a:rPr>
              <a:t>rd</a:t>
            </a:r>
            <a:r>
              <a:rPr lang="en-US" sz="2000" dirty="0">
                <a:latin typeface="Cambria" panose="02040503050406030204" pitchFamily="18" charset="0"/>
              </a:rPr>
              <a:t> person singular.</a:t>
            </a:r>
          </a:p>
        </p:txBody>
      </p:sp>
      <p:sp>
        <p:nvSpPr>
          <p:cNvPr id="13" name="TextBox 12"/>
          <p:cNvSpPr txBox="1"/>
          <p:nvPr/>
        </p:nvSpPr>
        <p:spPr>
          <a:xfrm>
            <a:off x="8747230" y="4670955"/>
            <a:ext cx="2278743" cy="1420261"/>
          </a:xfrm>
          <a:prstGeom prst="rect">
            <a:avLst/>
          </a:prstGeom>
          <a:noFill/>
        </p:spPr>
        <p:txBody>
          <a:bodyPr wrap="square" rtlCol="0">
            <a:spAutoFit/>
          </a:bodyPr>
          <a:lstStyle/>
          <a:p>
            <a:pPr>
              <a:lnSpc>
                <a:spcPct val="150000"/>
              </a:lnSpc>
            </a:pPr>
            <a:r>
              <a:rPr lang="en-US" sz="2000" dirty="0">
                <a:latin typeface="Cambria" panose="02040503050406030204" pitchFamily="18" charset="0"/>
              </a:rPr>
              <a:t>We retain the DO primary verb in the negative.</a:t>
            </a:r>
          </a:p>
        </p:txBody>
      </p:sp>
      <p:sp>
        <p:nvSpPr>
          <p:cNvPr id="14" name="TextBox 13"/>
          <p:cNvSpPr txBox="1"/>
          <p:nvPr/>
        </p:nvSpPr>
        <p:spPr>
          <a:xfrm>
            <a:off x="4338850" y="231820"/>
            <a:ext cx="3606085" cy="369332"/>
          </a:xfrm>
          <a:prstGeom prst="rect">
            <a:avLst/>
          </a:prstGeom>
          <a:noFill/>
        </p:spPr>
        <p:txBody>
          <a:bodyPr wrap="square" rtlCol="0">
            <a:spAutoFit/>
          </a:bodyPr>
          <a:lstStyle/>
          <a:p>
            <a:r>
              <a:rPr lang="en-US" dirty="0"/>
              <a:t>English Grammar: Behind the Screen</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807" y="6434037"/>
            <a:ext cx="2598057" cy="351820"/>
          </a:xfrm>
          <a:prstGeom prst="rect">
            <a:avLst/>
          </a:prstGeom>
        </p:spPr>
      </p:pic>
    </p:spTree>
    <p:extLst>
      <p:ext uri="{BB962C8B-B14F-4D97-AF65-F5344CB8AC3E}">
        <p14:creationId xmlns:p14="http://schemas.microsoft.com/office/powerpoint/2010/main" val="319247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slide(fromBottom)">
                                      <p:cBhvr>
                                        <p:cTn id="7" dur="500"/>
                                        <p:tgtEl>
                                          <p:spTgt spid="205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slide(fromBottom)">
                                      <p:cBhvr>
                                        <p:cTn id="11" dur="500"/>
                                        <p:tgtEl>
                                          <p:spTgt spid="205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slide(fromBottom)">
                                      <p:cBhvr>
                                        <p:cTn id="15" dur="500"/>
                                        <p:tgtEl>
                                          <p:spTgt spid="20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2053"/>
                                        </p:tgtEl>
                                      </p:cBhvr>
                                    </p:animEffect>
                                    <p:set>
                                      <p:cBhvr>
                                        <p:cTn id="20" dur="1" fill="hold">
                                          <p:stCondLst>
                                            <p:cond delay="1999"/>
                                          </p:stCondLst>
                                        </p:cTn>
                                        <p:tgtEl>
                                          <p:spTgt spid="205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057"/>
                                        </p:tgtEl>
                                        <p:attrNameLst>
                                          <p:attrName>style.visibility</p:attrName>
                                        </p:attrNameLst>
                                      </p:cBhvr>
                                      <p:to>
                                        <p:strVal val="visible"/>
                                      </p:to>
                                    </p:set>
                                    <p:animEffect transition="in" filter="fade">
                                      <p:cBhvr>
                                        <p:cTn id="23" dur="2000"/>
                                        <p:tgtEl>
                                          <p:spTgt spid="20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58"/>
                                        </p:tgtEl>
                                        <p:attrNameLst>
                                          <p:attrName>style.visibility</p:attrName>
                                        </p:attrNameLst>
                                      </p:cBhvr>
                                      <p:to>
                                        <p:strVal val="visible"/>
                                      </p:to>
                                    </p:set>
                                    <p:animEffect transition="in" filter="fade">
                                      <p:cBhvr>
                                        <p:cTn id="26" dur="2000"/>
                                        <p:tgtEl>
                                          <p:spTgt spid="2058"/>
                                        </p:tgtEl>
                                      </p:cBhvr>
                                    </p:animEffect>
                                  </p:childTnLst>
                                </p:cTn>
                              </p:par>
                            </p:childTnLst>
                          </p:cTn>
                        </p:par>
                        <p:par>
                          <p:cTn id="27" fill="hold">
                            <p:stCondLst>
                              <p:cond delay="2000"/>
                            </p:stCondLst>
                            <p:childTnLst>
                              <p:par>
                                <p:cTn id="28" presetID="0" presetClass="path" presetSubtype="0" accel="50000" decel="50000" fill="hold" grpId="1" nodeType="afterEffect">
                                  <p:stCondLst>
                                    <p:cond delay="0"/>
                                  </p:stCondLst>
                                  <p:childTnLst>
                                    <p:animMotion origin="layout" path="M 2.08333E-6 1.48148E-6 C 0.01693 -0.02107 0.03437 -0.04213 0.05195 -0.05648 C 0.06927 -0.07083 0.0845 -0.08357 0.10456 -0.08681 C 0.12422 -0.08935 0.15286 -0.09097 0.172 -0.07523 C 0.19062 -0.05926 0.20364 -0.02384 0.21732 0.01204 " pathEditMode="relative" rAng="0" ptsTypes="AAAAA">
                                      <p:cBhvr>
                                        <p:cTn id="29" dur="2000" fill="hold"/>
                                        <p:tgtEl>
                                          <p:spTgt spid="2058"/>
                                        </p:tgtEl>
                                        <p:attrNameLst>
                                          <p:attrName>ppt_x</p:attrName>
                                          <p:attrName>ppt_y</p:attrName>
                                        </p:attrNameLst>
                                      </p:cBhvr>
                                      <p:rCtr x="10859" y="-3843"/>
                                    </p:animMotion>
                                  </p:childTnLst>
                                </p:cTn>
                              </p:par>
                            </p:childTnLst>
                          </p:cTn>
                        </p:par>
                        <p:par>
                          <p:cTn id="30" fill="hold">
                            <p:stCondLst>
                              <p:cond delay="4000"/>
                            </p:stCondLst>
                            <p:childTnLst>
                              <p:par>
                                <p:cTn id="31" presetID="10" presetClass="exit" presetSubtype="0" fill="hold" grpId="2" nodeType="afterEffect">
                                  <p:stCondLst>
                                    <p:cond delay="0"/>
                                  </p:stCondLst>
                                  <p:childTnLst>
                                    <p:animEffect transition="out" filter="fade">
                                      <p:cBhvr>
                                        <p:cTn id="32" dur="2000"/>
                                        <p:tgtEl>
                                          <p:spTgt spid="2058"/>
                                        </p:tgtEl>
                                      </p:cBhvr>
                                    </p:animEffect>
                                    <p:set>
                                      <p:cBhvr>
                                        <p:cTn id="33" dur="1" fill="hold">
                                          <p:stCondLst>
                                            <p:cond delay="1999"/>
                                          </p:stCondLst>
                                        </p:cTn>
                                        <p:tgtEl>
                                          <p:spTgt spid="205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2055"/>
                                        </p:tgtEl>
                                      </p:cBhvr>
                                    </p:animEffect>
                                    <p:set>
                                      <p:cBhvr>
                                        <p:cTn id="36" dur="1" fill="hold">
                                          <p:stCondLst>
                                            <p:cond delay="1999"/>
                                          </p:stCondLst>
                                        </p:cTn>
                                        <p:tgtEl>
                                          <p:spTgt spid="2055"/>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59"/>
                                        </p:tgtEl>
                                        <p:attrNameLst>
                                          <p:attrName>style.visibility</p:attrName>
                                        </p:attrNameLst>
                                      </p:cBhvr>
                                      <p:to>
                                        <p:strVal val="visible"/>
                                      </p:to>
                                    </p:set>
                                    <p:animEffect transition="in" filter="fade">
                                      <p:cBhvr>
                                        <p:cTn id="42" dur="2000"/>
                                        <p:tgtEl>
                                          <p:spTgt spid="20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60">
                                            <p:txEl>
                                              <p:pRg st="0" end="0"/>
                                            </p:txEl>
                                          </p:spTgt>
                                        </p:tgtEl>
                                        <p:attrNameLst>
                                          <p:attrName>style.visibility</p:attrName>
                                        </p:attrNameLst>
                                      </p:cBhvr>
                                      <p:to>
                                        <p:strVal val="visible"/>
                                      </p:to>
                                    </p:set>
                                    <p:animEffect transition="in" filter="fade">
                                      <p:cBhvr>
                                        <p:cTn id="47" dur="2000"/>
                                        <p:tgtEl>
                                          <p:spTgt spid="2060">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60">
                                            <p:txEl>
                                              <p:pRg st="1" end="1"/>
                                            </p:txEl>
                                          </p:spTgt>
                                        </p:tgtEl>
                                        <p:attrNameLst>
                                          <p:attrName>style.visibility</p:attrName>
                                        </p:attrNameLst>
                                      </p:cBhvr>
                                      <p:to>
                                        <p:strVal val="visible"/>
                                      </p:to>
                                    </p:set>
                                    <p:animEffect transition="in" filter="fade">
                                      <p:cBhvr>
                                        <p:cTn id="50" dur="2000"/>
                                        <p:tgtEl>
                                          <p:spTgt spid="2060">
                                            <p:txEl>
                                              <p:pRg st="1" end="1"/>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60">
                                            <p:txEl>
                                              <p:pRg st="2" end="2"/>
                                            </p:txEl>
                                          </p:spTgt>
                                        </p:tgtEl>
                                        <p:attrNameLst>
                                          <p:attrName>style.visibility</p:attrName>
                                        </p:attrNameLst>
                                      </p:cBhvr>
                                      <p:to>
                                        <p:strVal val="visible"/>
                                      </p:to>
                                    </p:set>
                                    <p:animEffect transition="in" filter="fade">
                                      <p:cBhvr>
                                        <p:cTn id="53" dur="2000"/>
                                        <p:tgtEl>
                                          <p:spTgt spid="2060">
                                            <p:txEl>
                                              <p:pRg st="2" end="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60">
                                            <p:txEl>
                                              <p:pRg st="3" end="3"/>
                                            </p:txEl>
                                          </p:spTgt>
                                        </p:tgtEl>
                                        <p:attrNameLst>
                                          <p:attrName>style.visibility</p:attrName>
                                        </p:attrNameLst>
                                      </p:cBhvr>
                                      <p:to>
                                        <p:strVal val="visible"/>
                                      </p:to>
                                    </p:set>
                                    <p:animEffect transition="in" filter="fade">
                                      <p:cBhvr>
                                        <p:cTn id="56" dur="2000"/>
                                        <p:tgtEl>
                                          <p:spTgt spid="2060">
                                            <p:txEl>
                                              <p:pRg st="3" end="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60">
                                            <p:txEl>
                                              <p:pRg st="4" end="4"/>
                                            </p:txEl>
                                          </p:spTgt>
                                        </p:tgtEl>
                                        <p:attrNameLst>
                                          <p:attrName>style.visibility</p:attrName>
                                        </p:attrNameLst>
                                      </p:cBhvr>
                                      <p:to>
                                        <p:strVal val="visible"/>
                                      </p:to>
                                    </p:set>
                                    <p:animEffect transition="in" filter="fade">
                                      <p:cBhvr>
                                        <p:cTn id="59" dur="2000"/>
                                        <p:tgtEl>
                                          <p:spTgt spid="2060">
                                            <p:txEl>
                                              <p:pRg st="4" end="4"/>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60">
                                            <p:txEl>
                                              <p:pRg st="5" end="5"/>
                                            </p:txEl>
                                          </p:spTgt>
                                        </p:tgtEl>
                                        <p:attrNameLst>
                                          <p:attrName>style.visibility</p:attrName>
                                        </p:attrNameLst>
                                      </p:cBhvr>
                                      <p:to>
                                        <p:strVal val="visible"/>
                                      </p:to>
                                    </p:set>
                                    <p:animEffect transition="in" filter="fade">
                                      <p:cBhvr>
                                        <p:cTn id="62" dur="2000"/>
                                        <p:tgtEl>
                                          <p:spTgt spid="2060">
                                            <p:txEl>
                                              <p:pRg st="5" end="5"/>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60">
                                            <p:txEl>
                                              <p:pRg st="6" end="6"/>
                                            </p:txEl>
                                          </p:spTgt>
                                        </p:tgtEl>
                                        <p:attrNameLst>
                                          <p:attrName>style.visibility</p:attrName>
                                        </p:attrNameLst>
                                      </p:cBhvr>
                                      <p:to>
                                        <p:strVal val="visible"/>
                                      </p:to>
                                    </p:set>
                                    <p:animEffect transition="in" filter="fade">
                                      <p:cBhvr>
                                        <p:cTn id="65" dur="2000"/>
                                        <p:tgtEl>
                                          <p:spTgt spid="2060">
                                            <p:txEl>
                                              <p:pRg st="6" end="6"/>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60">
                                            <p:txEl>
                                              <p:pRg st="7" end="7"/>
                                            </p:txEl>
                                          </p:spTgt>
                                        </p:tgtEl>
                                        <p:attrNameLst>
                                          <p:attrName>style.visibility</p:attrName>
                                        </p:attrNameLst>
                                      </p:cBhvr>
                                      <p:to>
                                        <p:strVal val="visible"/>
                                      </p:to>
                                    </p:set>
                                    <p:animEffect transition="in" filter="fade">
                                      <p:cBhvr>
                                        <p:cTn id="68" dur="2000"/>
                                        <p:tgtEl>
                                          <p:spTgt spid="2060">
                                            <p:txEl>
                                              <p:pRg st="7" end="7"/>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60">
                                            <p:txEl>
                                              <p:pRg st="8" end="8"/>
                                            </p:txEl>
                                          </p:spTgt>
                                        </p:tgtEl>
                                        <p:attrNameLst>
                                          <p:attrName>style.visibility</p:attrName>
                                        </p:attrNameLst>
                                      </p:cBhvr>
                                      <p:to>
                                        <p:strVal val="visible"/>
                                      </p:to>
                                    </p:set>
                                    <p:animEffect transition="in" filter="fade">
                                      <p:cBhvr>
                                        <p:cTn id="71" dur="2000"/>
                                        <p:tgtEl>
                                          <p:spTgt spid="2060">
                                            <p:txEl>
                                              <p:pRg st="8" end="8"/>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60">
                                            <p:txEl>
                                              <p:pRg st="9" end="9"/>
                                            </p:txEl>
                                          </p:spTgt>
                                        </p:tgtEl>
                                        <p:attrNameLst>
                                          <p:attrName>style.visibility</p:attrName>
                                        </p:attrNameLst>
                                      </p:cBhvr>
                                      <p:to>
                                        <p:strVal val="visible"/>
                                      </p:to>
                                    </p:set>
                                    <p:animEffect transition="in" filter="fade">
                                      <p:cBhvr>
                                        <p:cTn id="74" dur="2000"/>
                                        <p:tgtEl>
                                          <p:spTgt spid="2060">
                                            <p:txEl>
                                              <p:pRg st="9" end="9"/>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60">
                                            <p:txEl>
                                              <p:pRg st="10" end="10"/>
                                            </p:txEl>
                                          </p:spTgt>
                                        </p:tgtEl>
                                        <p:attrNameLst>
                                          <p:attrName>style.visibility</p:attrName>
                                        </p:attrNameLst>
                                      </p:cBhvr>
                                      <p:to>
                                        <p:strVal val="visible"/>
                                      </p:to>
                                    </p:set>
                                    <p:animEffect transition="in" filter="fade">
                                      <p:cBhvr>
                                        <p:cTn id="77" dur="2000"/>
                                        <p:tgtEl>
                                          <p:spTgt spid="2060">
                                            <p:txEl>
                                              <p:pRg st="10" end="1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060">
                                            <p:txEl>
                                              <p:pRg st="11" end="11"/>
                                            </p:txEl>
                                          </p:spTgt>
                                        </p:tgtEl>
                                        <p:attrNameLst>
                                          <p:attrName>style.visibility</p:attrName>
                                        </p:attrNameLst>
                                      </p:cBhvr>
                                      <p:to>
                                        <p:strVal val="visible"/>
                                      </p:to>
                                    </p:set>
                                    <p:animEffect transition="in" filter="fade">
                                      <p:cBhvr>
                                        <p:cTn id="80" dur="2000"/>
                                        <p:tgtEl>
                                          <p:spTgt spid="2060">
                                            <p:txEl>
                                              <p:pRg st="11" end="11"/>
                                            </p:txEl>
                                          </p:spTgt>
                                        </p:tgtEl>
                                      </p:cBhvr>
                                    </p:animEffect>
                                  </p:childTnLst>
                                </p:cTn>
                              </p:par>
                              <p:par>
                                <p:cTn id="81" presetID="10" presetClass="exit" presetSubtype="0" fill="hold" grpId="1" nodeType="withEffect">
                                  <p:stCondLst>
                                    <p:cond delay="0"/>
                                  </p:stCondLst>
                                  <p:childTnLst>
                                    <p:animEffect transition="out" filter="fade">
                                      <p:cBhvr>
                                        <p:cTn id="82" dur="2000"/>
                                        <p:tgtEl>
                                          <p:spTgt spid="2059"/>
                                        </p:tgtEl>
                                      </p:cBhvr>
                                    </p:animEffect>
                                    <p:set>
                                      <p:cBhvr>
                                        <p:cTn id="83" dur="1" fill="hold">
                                          <p:stCondLst>
                                            <p:cond delay="1999"/>
                                          </p:stCondLst>
                                        </p:cTn>
                                        <p:tgtEl>
                                          <p:spTgt spid="2059"/>
                                        </p:tgtEl>
                                        <p:attrNameLst>
                                          <p:attrName>style.visibility</p:attrName>
                                        </p:attrNameLst>
                                      </p:cBhvr>
                                      <p:to>
                                        <p:strVal val="hidden"/>
                                      </p:to>
                                    </p:set>
                                  </p:childTnLst>
                                </p:cTn>
                              </p:par>
                              <p:par>
                                <p:cTn id="84" presetID="10" presetClass="entr" presetSubtype="0" fill="hold" grpId="2" nodeType="withEffect">
                                  <p:stCondLst>
                                    <p:cond delay="0"/>
                                  </p:stCondLst>
                                  <p:childTnLst>
                                    <p:set>
                                      <p:cBhvr>
                                        <p:cTn id="85" dur="1" fill="hold">
                                          <p:stCondLst>
                                            <p:cond delay="0"/>
                                          </p:stCondLst>
                                        </p:cTn>
                                        <p:tgtEl>
                                          <p:spTgt spid="2055"/>
                                        </p:tgtEl>
                                        <p:attrNameLst>
                                          <p:attrName>style.visibility</p:attrName>
                                        </p:attrNameLst>
                                      </p:cBhvr>
                                      <p:to>
                                        <p:strVal val="visible"/>
                                      </p:to>
                                    </p:set>
                                    <p:animEffect transition="in" filter="fade">
                                      <p:cBhvr>
                                        <p:cTn id="86" dur="2000"/>
                                        <p:tgtEl>
                                          <p:spTgt spid="205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61"/>
                                        </p:tgtEl>
                                        <p:attrNameLst>
                                          <p:attrName>style.visibility</p:attrName>
                                        </p:attrNameLst>
                                      </p:cBhvr>
                                      <p:to>
                                        <p:strVal val="visible"/>
                                      </p:to>
                                    </p:set>
                                    <p:animEffect transition="in" filter="fade">
                                      <p:cBhvr>
                                        <p:cTn id="89" dur="2000"/>
                                        <p:tgtEl>
                                          <p:spTgt spid="206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3" grpId="1"/>
      <p:bldP spid="2055" grpId="0"/>
      <p:bldP spid="2055" grpId="1"/>
      <p:bldP spid="2055" grpId="2"/>
      <p:bldP spid="2057" grpId="0"/>
      <p:bldP spid="2058" grpId="0"/>
      <p:bldP spid="2058" grpId="1"/>
      <p:bldP spid="2058" grpId="2"/>
      <p:bldP spid="2059" grpId="0"/>
      <p:bldP spid="2059" grpId="1"/>
      <p:bldP spid="2060" grpId="0" build="p"/>
      <p:bldP spid="206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514600" y="685801"/>
            <a:ext cx="2590800" cy="5447645"/>
          </a:xfrm>
          <a:prstGeom prst="rect">
            <a:avLst/>
          </a:prstGeom>
          <a:noFill/>
          <a:ln w="9525">
            <a:noFill/>
            <a:miter lim="800000"/>
            <a:headEnd/>
            <a:tailEnd/>
          </a:ln>
        </p:spPr>
        <p:txBody>
          <a:bodyPr>
            <a:spAutoFit/>
          </a:bodyPr>
          <a:lstStyle/>
          <a:p>
            <a:pPr>
              <a:spcBef>
                <a:spcPct val="25000"/>
              </a:spcBef>
            </a:pPr>
            <a:r>
              <a:rPr lang="en-US" sz="2400" b="1">
                <a:solidFill>
                  <a:srgbClr val="009900"/>
                </a:solidFill>
                <a:latin typeface="Georgia" pitchFamily="18" charset="0"/>
              </a:rPr>
              <a:t>I</a:t>
            </a:r>
          </a:p>
          <a:p>
            <a:pPr>
              <a:spcBef>
                <a:spcPct val="50000"/>
              </a:spcBef>
            </a:pPr>
            <a:r>
              <a:rPr lang="en-US" sz="2400" b="1">
                <a:solidFill>
                  <a:srgbClr val="009900"/>
                </a:solidFill>
                <a:latin typeface="Georgia" pitchFamily="18" charset="0"/>
              </a:rPr>
              <a:t>You</a:t>
            </a:r>
          </a:p>
          <a:p>
            <a:pPr>
              <a:spcBef>
                <a:spcPct val="50000"/>
              </a:spcBef>
            </a:pPr>
            <a:r>
              <a:rPr lang="en-US" sz="2400" b="1">
                <a:solidFill>
                  <a:srgbClr val="009900"/>
                </a:solidFill>
                <a:latin typeface="Georgia" pitchFamily="18" charset="0"/>
              </a:rPr>
              <a:t>He</a:t>
            </a:r>
          </a:p>
          <a:p>
            <a:r>
              <a:rPr lang="en-US" sz="2400" b="1">
                <a:solidFill>
                  <a:srgbClr val="009900"/>
                </a:solidFill>
                <a:latin typeface="Georgia" pitchFamily="18" charset="0"/>
              </a:rPr>
              <a:t>She</a:t>
            </a:r>
          </a:p>
          <a:p>
            <a:r>
              <a:rPr lang="en-US" sz="2400" b="1">
                <a:solidFill>
                  <a:srgbClr val="009900"/>
                </a:solidFill>
                <a:latin typeface="Georgia" pitchFamily="18" charset="0"/>
              </a:rPr>
              <a:t>It</a:t>
            </a:r>
          </a:p>
          <a:p>
            <a:r>
              <a:rPr lang="en-US" sz="2400" b="1">
                <a:solidFill>
                  <a:srgbClr val="CC00FF"/>
                </a:solidFill>
                <a:latin typeface="Georgia" pitchFamily="18" charset="0"/>
              </a:rPr>
              <a:t>Ahmed</a:t>
            </a:r>
          </a:p>
          <a:p>
            <a:r>
              <a:rPr lang="en-US" sz="2400" b="1">
                <a:solidFill>
                  <a:srgbClr val="0066FF"/>
                </a:solidFill>
                <a:latin typeface="Georgia" pitchFamily="18" charset="0"/>
              </a:rPr>
              <a:t>The teacher</a:t>
            </a:r>
          </a:p>
          <a:p>
            <a:pPr>
              <a:spcBef>
                <a:spcPct val="50000"/>
              </a:spcBef>
            </a:pPr>
            <a:r>
              <a:rPr lang="en-US" sz="2400" b="1">
                <a:solidFill>
                  <a:srgbClr val="009900"/>
                </a:solidFill>
                <a:latin typeface="Georgia" pitchFamily="18" charset="0"/>
              </a:rPr>
              <a:t>We</a:t>
            </a:r>
          </a:p>
          <a:p>
            <a:pPr>
              <a:spcBef>
                <a:spcPct val="50000"/>
              </a:spcBef>
            </a:pPr>
            <a:r>
              <a:rPr lang="en-US" sz="2400" b="1">
                <a:solidFill>
                  <a:srgbClr val="009900"/>
                </a:solidFill>
                <a:latin typeface="Georgia" pitchFamily="18" charset="0"/>
              </a:rPr>
              <a:t>You</a:t>
            </a:r>
          </a:p>
          <a:p>
            <a:pPr>
              <a:spcBef>
                <a:spcPct val="50000"/>
              </a:spcBef>
            </a:pPr>
            <a:r>
              <a:rPr lang="en-US" sz="2400" b="1">
                <a:solidFill>
                  <a:srgbClr val="009900"/>
                </a:solidFill>
                <a:latin typeface="Georgia" pitchFamily="18" charset="0"/>
              </a:rPr>
              <a:t>They</a:t>
            </a:r>
            <a:r>
              <a:rPr lang="en-US" sz="2400" b="1">
                <a:latin typeface="Georgia" pitchFamily="18" charset="0"/>
              </a:rPr>
              <a:t> </a:t>
            </a:r>
          </a:p>
          <a:p>
            <a:r>
              <a:rPr lang="en-US" sz="2400" b="1">
                <a:solidFill>
                  <a:srgbClr val="CC00FF"/>
                </a:solidFill>
                <a:latin typeface="Georgia" pitchFamily="18" charset="0"/>
              </a:rPr>
              <a:t>Ali </a:t>
            </a:r>
            <a:r>
              <a:rPr lang="en-US" sz="2400" b="1">
                <a:latin typeface="Georgia" pitchFamily="18" charset="0"/>
              </a:rPr>
              <a:t>and</a:t>
            </a:r>
            <a:r>
              <a:rPr lang="en-US" sz="2400" b="1">
                <a:solidFill>
                  <a:srgbClr val="CC00FF"/>
                </a:solidFill>
                <a:latin typeface="Georgia" pitchFamily="18" charset="0"/>
              </a:rPr>
              <a:t> Ahmed</a:t>
            </a:r>
          </a:p>
          <a:p>
            <a:r>
              <a:rPr lang="en-US" sz="2400" b="1">
                <a:solidFill>
                  <a:srgbClr val="0066FF"/>
                </a:solidFill>
                <a:latin typeface="Georgia" pitchFamily="18" charset="0"/>
              </a:rPr>
              <a:t>The teachers</a:t>
            </a:r>
          </a:p>
        </p:txBody>
      </p:sp>
      <p:sp>
        <p:nvSpPr>
          <p:cNvPr id="24579" name="Text Box 3"/>
          <p:cNvSpPr txBox="1">
            <a:spLocks noChangeArrowheads="1"/>
          </p:cNvSpPr>
          <p:nvPr/>
        </p:nvSpPr>
        <p:spPr bwMode="auto">
          <a:xfrm>
            <a:off x="5410200" y="685801"/>
            <a:ext cx="1066800" cy="5816977"/>
          </a:xfrm>
          <a:prstGeom prst="rect">
            <a:avLst/>
          </a:prstGeom>
          <a:noFill/>
          <a:ln w="9525">
            <a:noFill/>
            <a:miter lim="800000"/>
            <a:headEnd/>
            <a:tailEnd/>
          </a:ln>
        </p:spPr>
        <p:txBody>
          <a:bodyPr>
            <a:spAutoFit/>
          </a:bodyPr>
          <a:lstStyle/>
          <a:p>
            <a:pPr>
              <a:spcBef>
                <a:spcPct val="25000"/>
              </a:spcBef>
            </a:pPr>
            <a:r>
              <a:rPr lang="en-US" sz="2400" b="1">
                <a:latin typeface="Georgia" pitchFamily="18" charset="0"/>
              </a:rPr>
              <a:t>do</a:t>
            </a:r>
          </a:p>
          <a:p>
            <a:pPr>
              <a:spcBef>
                <a:spcPct val="50000"/>
              </a:spcBef>
            </a:pPr>
            <a:r>
              <a:rPr lang="en-US" sz="2400" b="1">
                <a:latin typeface="Georgia" pitchFamily="18" charset="0"/>
              </a:rPr>
              <a:t>do</a:t>
            </a:r>
          </a:p>
          <a:p>
            <a:pPr>
              <a:spcBef>
                <a:spcPct val="50000"/>
              </a:spcBef>
            </a:pPr>
            <a:r>
              <a:rPr lang="en-US" sz="2400" b="1">
                <a:latin typeface="Georgia" pitchFamily="18" charset="0"/>
              </a:rPr>
              <a:t>does</a:t>
            </a:r>
          </a:p>
          <a:p>
            <a:r>
              <a:rPr lang="en-US" sz="2400" b="1">
                <a:latin typeface="Georgia" pitchFamily="18" charset="0"/>
              </a:rPr>
              <a:t>does</a:t>
            </a:r>
          </a:p>
          <a:p>
            <a:r>
              <a:rPr lang="en-US" sz="2400" b="1">
                <a:latin typeface="Georgia" pitchFamily="18" charset="0"/>
              </a:rPr>
              <a:t>does</a:t>
            </a:r>
          </a:p>
          <a:p>
            <a:r>
              <a:rPr lang="en-US" sz="2400" b="1">
                <a:latin typeface="Georgia" pitchFamily="18" charset="0"/>
              </a:rPr>
              <a:t>does</a:t>
            </a:r>
          </a:p>
          <a:p>
            <a:r>
              <a:rPr lang="en-US" sz="2400" b="1">
                <a:latin typeface="Georgia" pitchFamily="18" charset="0"/>
              </a:rPr>
              <a:t>does</a:t>
            </a:r>
          </a:p>
          <a:p>
            <a:pPr>
              <a:spcBef>
                <a:spcPct val="50000"/>
              </a:spcBef>
            </a:pPr>
            <a:r>
              <a:rPr lang="en-US" sz="2400" b="1">
                <a:latin typeface="Georgia" pitchFamily="18" charset="0"/>
              </a:rPr>
              <a:t>do</a:t>
            </a:r>
          </a:p>
          <a:p>
            <a:pPr>
              <a:spcBef>
                <a:spcPct val="50000"/>
              </a:spcBef>
            </a:pPr>
            <a:r>
              <a:rPr lang="en-US" sz="2400" b="1">
                <a:latin typeface="Georgia" pitchFamily="18" charset="0"/>
              </a:rPr>
              <a:t>do</a:t>
            </a:r>
          </a:p>
          <a:p>
            <a:pPr>
              <a:spcBef>
                <a:spcPct val="50000"/>
              </a:spcBef>
            </a:pPr>
            <a:r>
              <a:rPr lang="en-US" sz="2400" b="1">
                <a:latin typeface="Georgia" pitchFamily="18" charset="0"/>
              </a:rPr>
              <a:t>do</a:t>
            </a:r>
          </a:p>
          <a:p>
            <a:r>
              <a:rPr lang="en-US" sz="2400" b="1">
                <a:latin typeface="Georgia" pitchFamily="18" charset="0"/>
              </a:rPr>
              <a:t>do</a:t>
            </a:r>
          </a:p>
          <a:p>
            <a:r>
              <a:rPr lang="en-US" sz="2400" b="1">
                <a:latin typeface="Georgia" pitchFamily="18" charset="0"/>
              </a:rPr>
              <a:t>do</a:t>
            </a:r>
          </a:p>
          <a:p>
            <a:r>
              <a:rPr lang="en-US" sz="2400" b="1">
                <a:latin typeface="Georgia" pitchFamily="18" charset="0"/>
              </a:rPr>
              <a:t>   </a:t>
            </a:r>
          </a:p>
        </p:txBody>
      </p:sp>
      <p:sp>
        <p:nvSpPr>
          <p:cNvPr id="24580" name="Text Box 4"/>
          <p:cNvSpPr txBox="1">
            <a:spLocks noChangeArrowheads="1"/>
          </p:cNvSpPr>
          <p:nvPr/>
        </p:nvSpPr>
        <p:spPr bwMode="auto">
          <a:xfrm>
            <a:off x="8620416" y="685801"/>
            <a:ext cx="1295400" cy="5816977"/>
          </a:xfrm>
          <a:prstGeom prst="rect">
            <a:avLst/>
          </a:prstGeom>
          <a:noFill/>
          <a:ln w="9525">
            <a:noFill/>
            <a:miter lim="800000"/>
            <a:headEnd/>
            <a:tailEnd/>
          </a:ln>
        </p:spPr>
        <p:txBody>
          <a:bodyPr>
            <a:spAutoFit/>
          </a:bodyPr>
          <a:lstStyle/>
          <a:p>
            <a:pPr>
              <a:spcBef>
                <a:spcPct val="25000"/>
              </a:spcBef>
            </a:pPr>
            <a:r>
              <a:rPr lang="en-US" sz="2400" b="1">
                <a:latin typeface="Lucida Fax" pitchFamily="18" charset="0"/>
              </a:rPr>
              <a:t>work</a:t>
            </a:r>
          </a:p>
          <a:p>
            <a:pPr>
              <a:spcBef>
                <a:spcPct val="50000"/>
              </a:spcBef>
            </a:pPr>
            <a:r>
              <a:rPr lang="en-US" sz="2400" b="1">
                <a:latin typeface="Lucida Fax" pitchFamily="18" charset="0"/>
              </a:rPr>
              <a:t>study</a:t>
            </a:r>
          </a:p>
          <a:p>
            <a:pPr>
              <a:spcBef>
                <a:spcPct val="50000"/>
              </a:spcBef>
            </a:pPr>
            <a:r>
              <a:rPr lang="en-US" sz="2400" b="1">
                <a:latin typeface="Lucida Fax" pitchFamily="18" charset="0"/>
              </a:rPr>
              <a:t>talk</a:t>
            </a:r>
          </a:p>
          <a:p>
            <a:r>
              <a:rPr lang="en-US" sz="2400" b="1">
                <a:latin typeface="Lucida Fax" pitchFamily="18" charset="0"/>
              </a:rPr>
              <a:t>ride</a:t>
            </a:r>
          </a:p>
          <a:p>
            <a:r>
              <a:rPr lang="en-US" sz="2400" b="1">
                <a:latin typeface="Lucida Fax" pitchFamily="18" charset="0"/>
              </a:rPr>
              <a:t>go</a:t>
            </a:r>
          </a:p>
          <a:p>
            <a:r>
              <a:rPr lang="en-US" sz="2400" b="1">
                <a:latin typeface="Lucida Fax" pitchFamily="18" charset="0"/>
              </a:rPr>
              <a:t>fly</a:t>
            </a:r>
          </a:p>
          <a:p>
            <a:r>
              <a:rPr lang="en-US" sz="2400" b="1">
                <a:latin typeface="Lucida Fax" pitchFamily="18" charset="0"/>
              </a:rPr>
              <a:t>teach</a:t>
            </a:r>
          </a:p>
          <a:p>
            <a:pPr>
              <a:spcBef>
                <a:spcPct val="50000"/>
              </a:spcBef>
            </a:pPr>
            <a:r>
              <a:rPr lang="en-US" sz="2400" b="1">
                <a:latin typeface="Lucida Fax" pitchFamily="18" charset="0"/>
              </a:rPr>
              <a:t>sit</a:t>
            </a:r>
          </a:p>
          <a:p>
            <a:pPr>
              <a:spcBef>
                <a:spcPct val="50000"/>
              </a:spcBef>
            </a:pPr>
            <a:r>
              <a:rPr lang="en-US" sz="2400" b="1">
                <a:latin typeface="Lucida Fax" pitchFamily="18" charset="0"/>
              </a:rPr>
              <a:t>buy</a:t>
            </a:r>
          </a:p>
          <a:p>
            <a:pPr>
              <a:spcBef>
                <a:spcPct val="50000"/>
              </a:spcBef>
            </a:pPr>
            <a:r>
              <a:rPr lang="en-US" sz="2400" b="1">
                <a:latin typeface="Lucida Fax" pitchFamily="18" charset="0"/>
              </a:rPr>
              <a:t>want</a:t>
            </a:r>
          </a:p>
          <a:p>
            <a:r>
              <a:rPr lang="en-US" sz="2400" b="1">
                <a:latin typeface="Lucida Fax" pitchFamily="18" charset="0"/>
              </a:rPr>
              <a:t>have</a:t>
            </a:r>
          </a:p>
          <a:p>
            <a:r>
              <a:rPr lang="en-US" sz="2400" b="1">
                <a:latin typeface="Lucida Fax" pitchFamily="18" charset="0"/>
              </a:rPr>
              <a:t>mark</a:t>
            </a:r>
          </a:p>
          <a:p>
            <a:endParaRPr lang="en-US" sz="2400" b="1">
              <a:latin typeface="Lucida Fax" pitchFamily="18" charset="0"/>
            </a:endParaRPr>
          </a:p>
        </p:txBody>
      </p:sp>
      <p:sp>
        <p:nvSpPr>
          <p:cNvPr id="24587" name="Text Box 11"/>
          <p:cNvSpPr txBox="1">
            <a:spLocks noChangeArrowheads="1"/>
          </p:cNvSpPr>
          <p:nvPr/>
        </p:nvSpPr>
        <p:spPr bwMode="auto">
          <a:xfrm>
            <a:off x="1285572" y="671053"/>
            <a:ext cx="1066800" cy="5816977"/>
          </a:xfrm>
          <a:prstGeom prst="rect">
            <a:avLst/>
          </a:prstGeom>
          <a:noFill/>
          <a:ln w="9525">
            <a:noFill/>
            <a:miter lim="800000"/>
            <a:headEnd/>
            <a:tailEnd/>
          </a:ln>
        </p:spPr>
        <p:txBody>
          <a:bodyPr>
            <a:spAutoFit/>
          </a:bodyPr>
          <a:lstStyle/>
          <a:p>
            <a:pPr>
              <a:spcBef>
                <a:spcPct val="25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r>
              <a:rPr lang="en-US" sz="2400" b="1" dirty="0">
                <a:latin typeface="Georgia" pitchFamily="18" charset="0"/>
              </a:rPr>
              <a:t>Does</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pPr>
              <a:spcBef>
                <a:spcPct val="50000"/>
              </a:spcBef>
            </a:pPr>
            <a:r>
              <a:rPr lang="en-US" sz="2400" b="1" dirty="0">
                <a:latin typeface="Georgia" pitchFamily="18" charset="0"/>
              </a:rPr>
              <a:t>Do</a:t>
            </a:r>
          </a:p>
          <a:p>
            <a:r>
              <a:rPr lang="en-US" sz="2400" b="1" dirty="0">
                <a:latin typeface="Georgia" pitchFamily="18" charset="0"/>
              </a:rPr>
              <a:t>Do</a:t>
            </a:r>
          </a:p>
          <a:p>
            <a:r>
              <a:rPr lang="en-US" sz="2400" b="1" dirty="0">
                <a:latin typeface="Georgia" pitchFamily="18" charset="0"/>
              </a:rPr>
              <a:t>Do</a:t>
            </a:r>
          </a:p>
          <a:p>
            <a:r>
              <a:rPr lang="en-US" sz="2400" b="1" dirty="0">
                <a:latin typeface="Georgia" pitchFamily="18" charset="0"/>
              </a:rPr>
              <a:t>   </a:t>
            </a:r>
          </a:p>
        </p:txBody>
      </p:sp>
      <p:sp>
        <p:nvSpPr>
          <p:cNvPr id="24588" name="Text Box 12"/>
          <p:cNvSpPr txBox="1">
            <a:spLocks noChangeArrowheads="1"/>
          </p:cNvSpPr>
          <p:nvPr/>
        </p:nvSpPr>
        <p:spPr bwMode="auto">
          <a:xfrm>
            <a:off x="5257800" y="685801"/>
            <a:ext cx="2590800" cy="5447645"/>
          </a:xfrm>
          <a:prstGeom prst="rect">
            <a:avLst/>
          </a:prstGeom>
          <a:noFill/>
          <a:ln w="9525">
            <a:noFill/>
            <a:miter lim="800000"/>
            <a:headEnd/>
            <a:tailEnd/>
          </a:ln>
        </p:spPr>
        <p:txBody>
          <a:bodyPr>
            <a:spAutoFit/>
          </a:bodyPr>
          <a:lstStyle/>
          <a:p>
            <a:pPr>
              <a:spcBef>
                <a:spcPct val="25000"/>
              </a:spcBef>
            </a:pPr>
            <a:r>
              <a:rPr lang="en-US" sz="2400" b="1">
                <a:solidFill>
                  <a:srgbClr val="009900"/>
                </a:solidFill>
                <a:latin typeface="Georgia" pitchFamily="18" charset="0"/>
              </a:rPr>
              <a:t>I</a:t>
            </a:r>
          </a:p>
          <a:p>
            <a:pPr>
              <a:spcBef>
                <a:spcPct val="50000"/>
              </a:spcBef>
            </a:pPr>
            <a:r>
              <a:rPr lang="en-US" sz="2400" b="1">
                <a:solidFill>
                  <a:srgbClr val="009900"/>
                </a:solidFill>
                <a:latin typeface="Georgia" pitchFamily="18" charset="0"/>
              </a:rPr>
              <a:t>you</a:t>
            </a:r>
          </a:p>
          <a:p>
            <a:pPr>
              <a:spcBef>
                <a:spcPct val="50000"/>
              </a:spcBef>
            </a:pPr>
            <a:r>
              <a:rPr lang="en-US" sz="2400" b="1">
                <a:solidFill>
                  <a:srgbClr val="009900"/>
                </a:solidFill>
                <a:latin typeface="Georgia" pitchFamily="18" charset="0"/>
              </a:rPr>
              <a:t>he</a:t>
            </a:r>
          </a:p>
          <a:p>
            <a:r>
              <a:rPr lang="en-US" sz="2400" b="1">
                <a:solidFill>
                  <a:srgbClr val="009900"/>
                </a:solidFill>
                <a:latin typeface="Georgia" pitchFamily="18" charset="0"/>
              </a:rPr>
              <a:t>she</a:t>
            </a:r>
          </a:p>
          <a:p>
            <a:r>
              <a:rPr lang="en-US" sz="2400" b="1">
                <a:solidFill>
                  <a:srgbClr val="009900"/>
                </a:solidFill>
                <a:latin typeface="Georgia" pitchFamily="18" charset="0"/>
              </a:rPr>
              <a:t>it</a:t>
            </a:r>
          </a:p>
          <a:p>
            <a:r>
              <a:rPr lang="en-US" sz="2400" b="1">
                <a:solidFill>
                  <a:srgbClr val="CC00FF"/>
                </a:solidFill>
                <a:latin typeface="Georgia" pitchFamily="18" charset="0"/>
              </a:rPr>
              <a:t>Ahmed</a:t>
            </a:r>
          </a:p>
          <a:p>
            <a:r>
              <a:rPr lang="en-US" sz="2400" b="1">
                <a:solidFill>
                  <a:srgbClr val="0066FF"/>
                </a:solidFill>
                <a:latin typeface="Georgia" pitchFamily="18" charset="0"/>
              </a:rPr>
              <a:t>the teacher</a:t>
            </a:r>
          </a:p>
          <a:p>
            <a:pPr>
              <a:spcBef>
                <a:spcPct val="50000"/>
              </a:spcBef>
            </a:pPr>
            <a:r>
              <a:rPr lang="en-US" sz="2400" b="1">
                <a:solidFill>
                  <a:srgbClr val="009900"/>
                </a:solidFill>
                <a:latin typeface="Georgia" pitchFamily="18" charset="0"/>
              </a:rPr>
              <a:t>we</a:t>
            </a:r>
          </a:p>
          <a:p>
            <a:pPr>
              <a:spcBef>
                <a:spcPct val="50000"/>
              </a:spcBef>
            </a:pPr>
            <a:r>
              <a:rPr lang="en-US" sz="2400" b="1">
                <a:solidFill>
                  <a:srgbClr val="009900"/>
                </a:solidFill>
                <a:latin typeface="Georgia" pitchFamily="18" charset="0"/>
              </a:rPr>
              <a:t>you</a:t>
            </a:r>
          </a:p>
          <a:p>
            <a:pPr>
              <a:spcBef>
                <a:spcPct val="50000"/>
              </a:spcBef>
            </a:pPr>
            <a:r>
              <a:rPr lang="en-US" sz="2400" b="1">
                <a:solidFill>
                  <a:srgbClr val="009900"/>
                </a:solidFill>
                <a:latin typeface="Georgia" pitchFamily="18" charset="0"/>
              </a:rPr>
              <a:t>they</a:t>
            </a:r>
            <a:r>
              <a:rPr lang="en-US" sz="2400" b="1">
                <a:latin typeface="Georgia" pitchFamily="18" charset="0"/>
              </a:rPr>
              <a:t> </a:t>
            </a:r>
          </a:p>
          <a:p>
            <a:r>
              <a:rPr lang="en-US" sz="2400" b="1">
                <a:solidFill>
                  <a:srgbClr val="CC00FF"/>
                </a:solidFill>
                <a:latin typeface="Georgia" pitchFamily="18" charset="0"/>
              </a:rPr>
              <a:t>Ali </a:t>
            </a:r>
            <a:r>
              <a:rPr lang="en-US" sz="2400" b="1">
                <a:latin typeface="Georgia" pitchFamily="18" charset="0"/>
              </a:rPr>
              <a:t>and</a:t>
            </a:r>
            <a:r>
              <a:rPr lang="en-US" sz="2400" b="1">
                <a:solidFill>
                  <a:srgbClr val="CC00FF"/>
                </a:solidFill>
                <a:latin typeface="Georgia" pitchFamily="18" charset="0"/>
              </a:rPr>
              <a:t> Ahmed</a:t>
            </a:r>
          </a:p>
          <a:p>
            <a:r>
              <a:rPr lang="en-US" sz="2400" b="1">
                <a:solidFill>
                  <a:srgbClr val="0066FF"/>
                </a:solidFill>
                <a:latin typeface="Georgia" pitchFamily="18" charset="0"/>
              </a:rPr>
              <a:t>the teachers</a:t>
            </a:r>
          </a:p>
        </p:txBody>
      </p:sp>
      <p:sp>
        <p:nvSpPr>
          <p:cNvPr id="24589" name="Text Box 13"/>
          <p:cNvSpPr txBox="1">
            <a:spLocks noChangeArrowheads="1"/>
          </p:cNvSpPr>
          <p:nvPr/>
        </p:nvSpPr>
        <p:spPr bwMode="auto">
          <a:xfrm>
            <a:off x="9091160" y="685801"/>
            <a:ext cx="1434256" cy="5816977"/>
          </a:xfrm>
          <a:prstGeom prst="rect">
            <a:avLst/>
          </a:prstGeom>
          <a:noFill/>
          <a:ln w="9525">
            <a:noFill/>
            <a:miter lim="800000"/>
            <a:headEnd/>
            <a:tailEnd/>
          </a:ln>
        </p:spPr>
        <p:txBody>
          <a:bodyPr wrap="square">
            <a:spAutoFit/>
          </a:bodyPr>
          <a:lstStyle/>
          <a:p>
            <a:pPr>
              <a:spcBef>
                <a:spcPct val="25000"/>
              </a:spcBef>
            </a:pPr>
            <a:r>
              <a:rPr lang="en-US" sz="2400" b="1" dirty="0">
                <a:latin typeface="Lucida Fax" pitchFamily="18" charset="0"/>
              </a:rPr>
              <a:t>    ?</a:t>
            </a:r>
          </a:p>
          <a:p>
            <a:pPr>
              <a:spcBef>
                <a:spcPct val="50000"/>
              </a:spcBef>
            </a:pPr>
            <a:r>
              <a:rPr lang="en-US" sz="2400" b="1" dirty="0"/>
              <a:t>       ? </a:t>
            </a:r>
            <a:endParaRPr lang="en-US" sz="2400" b="1" dirty="0">
              <a:latin typeface="Lucida Fax" pitchFamily="18" charset="0"/>
            </a:endParaRPr>
          </a:p>
          <a:p>
            <a:pPr>
              <a:spcBef>
                <a:spcPct val="50000"/>
              </a:spcBef>
            </a:pPr>
            <a:r>
              <a:rPr lang="en-US" sz="2400" b="1" dirty="0"/>
              <a:t>  ?</a:t>
            </a:r>
            <a:endParaRPr lang="en-US" sz="2400" b="1" dirty="0">
              <a:latin typeface="Lucida Fax" pitchFamily="18" charset="0"/>
            </a:endParaRPr>
          </a:p>
          <a:p>
            <a:r>
              <a:rPr lang="en-US" sz="2400" b="1" dirty="0"/>
              <a:t>   ?</a:t>
            </a:r>
            <a:endParaRPr lang="en-US" sz="2400" b="1" dirty="0">
              <a:latin typeface="Lucida Fax" pitchFamily="18" charset="0"/>
            </a:endParaRPr>
          </a:p>
          <a:p>
            <a:r>
              <a:rPr lang="en-US" sz="2400" b="1" dirty="0"/>
              <a:t>?</a:t>
            </a:r>
            <a:endParaRPr lang="en-US" sz="2400" b="1" dirty="0">
              <a:latin typeface="Lucida Fax" pitchFamily="18" charset="0"/>
            </a:endParaRPr>
          </a:p>
          <a:p>
            <a:r>
              <a:rPr lang="en-US" sz="2400" b="1" dirty="0"/>
              <a:t>?</a:t>
            </a:r>
            <a:r>
              <a:rPr lang="en-US" sz="2400" dirty="0"/>
              <a:t> </a:t>
            </a:r>
          </a:p>
          <a:p>
            <a:r>
              <a:rPr lang="en-US" sz="2400" b="1" dirty="0"/>
              <a:t>      ?</a:t>
            </a:r>
            <a:endParaRPr lang="en-US" sz="2400" b="1" dirty="0">
              <a:latin typeface="Lucida Fax" pitchFamily="18" charset="0"/>
            </a:endParaRPr>
          </a:p>
          <a:p>
            <a:pPr>
              <a:spcBef>
                <a:spcPct val="50000"/>
              </a:spcBef>
            </a:pPr>
            <a:r>
              <a:rPr lang="en-US" sz="2400" b="1" dirty="0"/>
              <a:t>?</a:t>
            </a:r>
            <a:endParaRPr lang="en-US" sz="2400" b="1" dirty="0">
              <a:latin typeface="Lucida Fax" pitchFamily="18" charset="0"/>
            </a:endParaRPr>
          </a:p>
          <a:p>
            <a:pPr>
              <a:spcBef>
                <a:spcPct val="50000"/>
              </a:spcBef>
            </a:pPr>
            <a:r>
              <a:rPr lang="en-US" sz="2400" b="1" dirty="0"/>
              <a:t>  ?</a:t>
            </a:r>
            <a:endParaRPr lang="en-US" sz="2400" b="1" dirty="0">
              <a:latin typeface="Lucida Fax" pitchFamily="18" charset="0"/>
            </a:endParaRPr>
          </a:p>
          <a:p>
            <a:pPr>
              <a:spcBef>
                <a:spcPct val="50000"/>
              </a:spcBef>
            </a:pPr>
            <a:r>
              <a:rPr lang="en-US" sz="2400" b="1" dirty="0"/>
              <a:t>     ?</a:t>
            </a:r>
            <a:endParaRPr lang="en-US" sz="2400" b="1" dirty="0">
              <a:latin typeface="Lucida Fax" pitchFamily="18" charset="0"/>
            </a:endParaRPr>
          </a:p>
          <a:p>
            <a:r>
              <a:rPr lang="en-US" sz="2400" b="1" dirty="0"/>
              <a:t>     ?</a:t>
            </a:r>
            <a:endParaRPr lang="en-US" sz="2400" b="1" dirty="0">
              <a:latin typeface="Lucida Fax" pitchFamily="18" charset="0"/>
            </a:endParaRPr>
          </a:p>
          <a:p>
            <a:r>
              <a:rPr lang="en-US" sz="2400" b="1" dirty="0"/>
              <a:t>      ?</a:t>
            </a:r>
            <a:endParaRPr lang="en-US" sz="2400" b="1" dirty="0">
              <a:latin typeface="Lucida Fax" pitchFamily="18" charset="0"/>
            </a:endParaRPr>
          </a:p>
          <a:p>
            <a:endParaRPr lang="en-US" sz="2400" b="1" dirty="0">
              <a:latin typeface="Lucida Fax" pitchFamily="18" charset="0"/>
            </a:endParaRPr>
          </a:p>
        </p:txBody>
      </p:sp>
      <p:sp>
        <p:nvSpPr>
          <p:cNvPr id="10" name="TextBox 9"/>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13" name="TextBox 12"/>
          <p:cNvSpPr txBox="1"/>
          <p:nvPr/>
        </p:nvSpPr>
        <p:spPr>
          <a:xfrm>
            <a:off x="10596716" y="806878"/>
            <a:ext cx="1543782" cy="2862322"/>
          </a:xfrm>
          <a:prstGeom prst="rect">
            <a:avLst/>
          </a:prstGeom>
          <a:noFill/>
        </p:spPr>
        <p:txBody>
          <a:bodyPr wrap="square" rtlCol="0">
            <a:spAutoFit/>
          </a:bodyPr>
          <a:lstStyle/>
          <a:p>
            <a:pPr>
              <a:lnSpc>
                <a:spcPct val="150000"/>
              </a:lnSpc>
            </a:pPr>
            <a:r>
              <a:rPr lang="en-US" sz="2000" dirty="0">
                <a:latin typeface="Cambria" panose="02040503050406030204" pitchFamily="18" charset="0"/>
              </a:rPr>
              <a:t>We also retain the DO primary verb in the question form.</a:t>
            </a:r>
          </a:p>
        </p:txBody>
      </p:sp>
    </p:spTree>
    <p:extLst>
      <p:ext uri="{BB962C8B-B14F-4D97-AF65-F5344CB8AC3E}">
        <p14:creationId xmlns:p14="http://schemas.microsoft.com/office/powerpoint/2010/main" val="155788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fade">
                                      <p:cBhvr>
                                        <p:cTn id="10" dur="2000"/>
                                        <p:tgtEl>
                                          <p:spTgt spid="245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fade">
                                      <p:cBhvr>
                                        <p:cTn id="13" dur="2000"/>
                                        <p:tgtEl>
                                          <p:spTgt spid="24580"/>
                                        </p:tgtEl>
                                      </p:cBhvr>
                                    </p:animEffect>
                                  </p:childTnLst>
                                </p:cTn>
                              </p:par>
                            </p:childTnLst>
                          </p:cTn>
                        </p:par>
                        <p:par>
                          <p:cTn id="14" fill="hold">
                            <p:stCondLst>
                              <p:cond delay="2000"/>
                            </p:stCondLst>
                            <p:childTnLst>
                              <p:par>
                                <p:cTn id="15" presetID="0" presetClass="path" presetSubtype="0" accel="50000" decel="50000" fill="hold" grpId="1" nodeType="afterEffect">
                                  <p:stCondLst>
                                    <p:cond delay="2500"/>
                                  </p:stCondLst>
                                  <p:childTnLst>
                                    <p:animMotion origin="layout" path="M 5.55112E-17 -2.22222E-6 C 0.01458 -0.03796 0.0293 -0.07569 0.05169 -0.09745 C 0.07409 -0.11898 0.10924 -0.13102 0.13385 -0.13102 C 0.15859 -0.13102 0.18424 -0.12037 0.19987 -0.09745 C 0.21563 -0.0743 0.22188 -0.0331 0.22826 0.00834 " pathEditMode="relative" rAng="0" ptsTypes="AAAAA">
                                      <p:cBhvr>
                                        <p:cTn id="16" dur="2000" fill="hold"/>
                                        <p:tgtEl>
                                          <p:spTgt spid="24578"/>
                                        </p:tgtEl>
                                        <p:attrNameLst>
                                          <p:attrName>ppt_x</p:attrName>
                                          <p:attrName>ppt_y</p:attrName>
                                        </p:attrNameLst>
                                      </p:cBhvr>
                                      <p:rCtr x="11406" y="-6134"/>
                                    </p:animMotion>
                                  </p:childTnLst>
                                </p:cTn>
                              </p:par>
                              <p:par>
                                <p:cTn id="17" presetID="0" presetClass="path" presetSubtype="0" accel="50000" decel="50000" fill="hold" grpId="2" nodeType="withEffect">
                                  <p:stCondLst>
                                    <p:cond delay="2500"/>
                                  </p:stCondLst>
                                  <p:childTnLst>
                                    <p:animMotion origin="layout" path="M -3.33333E-6 -0.01618 C -0.0125 -0.04693 -0.025 -0.07745 -0.04566 -0.09826 C -0.06632 -0.1193 -0.09392 -0.13433 -0.12378 -0.1415 C -0.15364 -0.14867 -0.19375 -0.15237 -0.22465 -0.1415 C -0.25555 -0.1304 -0.28958 -0.09711 -0.3092 -0.07491 C -0.32882 -0.05271 -0.33698 -0.01942 -0.34166 -0.00809 " pathEditMode="relative" rAng="0" ptsTypes="aaaaaA">
                                      <p:cBhvr>
                                        <p:cTn id="18" dur="2000" fill="hold"/>
                                        <p:tgtEl>
                                          <p:spTgt spid="24579"/>
                                        </p:tgtEl>
                                        <p:attrNameLst>
                                          <p:attrName>ppt_x</p:attrName>
                                          <p:attrName>ppt_y</p:attrName>
                                        </p:attrNameLst>
                                      </p:cBhvr>
                                      <p:rCtr x="-17100" y="-6400"/>
                                    </p:animMotion>
                                  </p:childTnLst>
                                </p:cTn>
                              </p:par>
                            </p:childTnLst>
                          </p:cTn>
                        </p:par>
                        <p:par>
                          <p:cTn id="19" fill="hold">
                            <p:stCondLst>
                              <p:cond delay="6500"/>
                            </p:stCondLst>
                            <p:childTnLst>
                              <p:par>
                                <p:cTn id="20" presetID="10" presetClass="exit" presetSubtype="0" fill="hold" grpId="1" nodeType="afterEffect">
                                  <p:stCondLst>
                                    <p:cond delay="0"/>
                                  </p:stCondLst>
                                  <p:childTnLst>
                                    <p:animEffect transition="out" filter="fade">
                                      <p:cBhvr>
                                        <p:cTn id="21" dur="2000"/>
                                        <p:tgtEl>
                                          <p:spTgt spid="24579"/>
                                        </p:tgtEl>
                                      </p:cBhvr>
                                    </p:animEffect>
                                    <p:set>
                                      <p:cBhvr>
                                        <p:cTn id="22" dur="1" fill="hold">
                                          <p:stCondLst>
                                            <p:cond delay="1999"/>
                                          </p:stCondLst>
                                        </p:cTn>
                                        <p:tgtEl>
                                          <p:spTgt spid="24579"/>
                                        </p:tgtEl>
                                        <p:attrNameLst>
                                          <p:attrName>style.visibility</p:attrName>
                                        </p:attrNameLst>
                                      </p:cBhvr>
                                      <p:to>
                                        <p:strVal val="hidden"/>
                                      </p:to>
                                    </p:set>
                                  </p:childTnLst>
                                </p:cTn>
                              </p:par>
                              <p:par>
                                <p:cTn id="23" presetID="10" presetClass="exit" presetSubtype="0" fill="hold" grpId="2" nodeType="withEffect">
                                  <p:stCondLst>
                                    <p:cond delay="0"/>
                                  </p:stCondLst>
                                  <p:childTnLst>
                                    <p:animEffect transition="out" filter="fade">
                                      <p:cBhvr>
                                        <p:cTn id="24" dur="2000"/>
                                        <p:tgtEl>
                                          <p:spTgt spid="24578"/>
                                        </p:tgtEl>
                                      </p:cBhvr>
                                    </p:animEffect>
                                    <p:set>
                                      <p:cBhvr>
                                        <p:cTn id="25" dur="1" fill="hold">
                                          <p:stCondLst>
                                            <p:cond delay="1999"/>
                                          </p:stCondLst>
                                        </p:cTn>
                                        <p:tgtEl>
                                          <p:spTgt spid="2457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4587"/>
                                        </p:tgtEl>
                                        <p:attrNameLst>
                                          <p:attrName>style.visibility</p:attrName>
                                        </p:attrNameLst>
                                      </p:cBhvr>
                                      <p:to>
                                        <p:strVal val="visible"/>
                                      </p:to>
                                    </p:set>
                                    <p:animEffect transition="in" filter="fade">
                                      <p:cBhvr>
                                        <p:cTn id="28" dur="2000"/>
                                        <p:tgtEl>
                                          <p:spTgt spid="2458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588"/>
                                        </p:tgtEl>
                                        <p:attrNameLst>
                                          <p:attrName>style.visibility</p:attrName>
                                        </p:attrNameLst>
                                      </p:cBhvr>
                                      <p:to>
                                        <p:strVal val="visible"/>
                                      </p:to>
                                    </p:set>
                                    <p:animEffect transition="in" filter="fade">
                                      <p:cBhvr>
                                        <p:cTn id="31" dur="2000"/>
                                        <p:tgtEl>
                                          <p:spTgt spid="24588"/>
                                        </p:tgtEl>
                                      </p:cBhvr>
                                    </p:animEffect>
                                  </p:childTnLst>
                                </p:cTn>
                              </p:par>
                            </p:childTnLst>
                          </p:cTn>
                        </p:par>
                        <p:par>
                          <p:cTn id="32" fill="hold">
                            <p:stCondLst>
                              <p:cond delay="8500"/>
                            </p:stCondLst>
                            <p:childTnLst>
                              <p:par>
                                <p:cTn id="33" presetID="10" presetClass="entr" presetSubtype="0" fill="hold" grpId="0" nodeType="afterEffect">
                                  <p:stCondLst>
                                    <p:cond delay="0"/>
                                  </p:stCondLst>
                                  <p:childTnLst>
                                    <p:set>
                                      <p:cBhvr>
                                        <p:cTn id="34" dur="1" fill="hold">
                                          <p:stCondLst>
                                            <p:cond delay="0"/>
                                          </p:stCondLst>
                                        </p:cTn>
                                        <p:tgtEl>
                                          <p:spTgt spid="24589">
                                            <p:txEl>
                                              <p:pRg st="0" end="0"/>
                                            </p:txEl>
                                          </p:spTgt>
                                        </p:tgtEl>
                                        <p:attrNameLst>
                                          <p:attrName>style.visibility</p:attrName>
                                        </p:attrNameLst>
                                      </p:cBhvr>
                                      <p:to>
                                        <p:strVal val="visible"/>
                                      </p:to>
                                    </p:set>
                                    <p:animEffect transition="in" filter="fade">
                                      <p:cBhvr>
                                        <p:cTn id="35" dur="500"/>
                                        <p:tgtEl>
                                          <p:spTgt spid="24589">
                                            <p:txEl>
                                              <p:pRg st="0" end="0"/>
                                            </p:txEl>
                                          </p:spTgt>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24589">
                                            <p:txEl>
                                              <p:pRg st="1" end="1"/>
                                            </p:txEl>
                                          </p:spTgt>
                                        </p:tgtEl>
                                        <p:attrNameLst>
                                          <p:attrName>style.visibility</p:attrName>
                                        </p:attrNameLst>
                                      </p:cBhvr>
                                      <p:to>
                                        <p:strVal val="visible"/>
                                      </p:to>
                                    </p:set>
                                    <p:animEffect transition="in" filter="fade">
                                      <p:cBhvr>
                                        <p:cTn id="39" dur="500"/>
                                        <p:tgtEl>
                                          <p:spTgt spid="24589">
                                            <p:txEl>
                                              <p:pRg st="1" end="1"/>
                                            </p:txEl>
                                          </p:spTgt>
                                        </p:tgtEl>
                                      </p:cBhvr>
                                    </p:animEffect>
                                  </p:childTnLst>
                                </p:cTn>
                              </p:par>
                            </p:childTnLst>
                          </p:cTn>
                        </p:par>
                        <p:par>
                          <p:cTn id="40" fill="hold">
                            <p:stCondLst>
                              <p:cond delay="9500"/>
                            </p:stCondLst>
                            <p:childTnLst>
                              <p:par>
                                <p:cTn id="41" presetID="10" presetClass="entr" presetSubtype="0" fill="hold" grpId="0" nodeType="afterEffect">
                                  <p:stCondLst>
                                    <p:cond delay="0"/>
                                  </p:stCondLst>
                                  <p:childTnLst>
                                    <p:set>
                                      <p:cBhvr>
                                        <p:cTn id="42" dur="1" fill="hold">
                                          <p:stCondLst>
                                            <p:cond delay="0"/>
                                          </p:stCondLst>
                                        </p:cTn>
                                        <p:tgtEl>
                                          <p:spTgt spid="24589">
                                            <p:txEl>
                                              <p:pRg st="2" end="2"/>
                                            </p:txEl>
                                          </p:spTgt>
                                        </p:tgtEl>
                                        <p:attrNameLst>
                                          <p:attrName>style.visibility</p:attrName>
                                        </p:attrNameLst>
                                      </p:cBhvr>
                                      <p:to>
                                        <p:strVal val="visible"/>
                                      </p:to>
                                    </p:set>
                                    <p:animEffect transition="in" filter="fade">
                                      <p:cBhvr>
                                        <p:cTn id="43" dur="500"/>
                                        <p:tgtEl>
                                          <p:spTgt spid="24589">
                                            <p:txEl>
                                              <p:pRg st="2" end="2"/>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24589">
                                            <p:txEl>
                                              <p:pRg st="3" end="3"/>
                                            </p:txEl>
                                          </p:spTgt>
                                        </p:tgtEl>
                                        <p:attrNameLst>
                                          <p:attrName>style.visibility</p:attrName>
                                        </p:attrNameLst>
                                      </p:cBhvr>
                                      <p:to>
                                        <p:strVal val="visible"/>
                                      </p:to>
                                    </p:set>
                                    <p:animEffect transition="in" filter="fade">
                                      <p:cBhvr>
                                        <p:cTn id="47" dur="500"/>
                                        <p:tgtEl>
                                          <p:spTgt spid="24589">
                                            <p:txEl>
                                              <p:pRg st="3" end="3"/>
                                            </p:txEl>
                                          </p:spTgt>
                                        </p:tgtEl>
                                      </p:cBhvr>
                                    </p:animEffect>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24589">
                                            <p:txEl>
                                              <p:pRg st="4" end="4"/>
                                            </p:txEl>
                                          </p:spTgt>
                                        </p:tgtEl>
                                        <p:attrNameLst>
                                          <p:attrName>style.visibility</p:attrName>
                                        </p:attrNameLst>
                                      </p:cBhvr>
                                      <p:to>
                                        <p:strVal val="visible"/>
                                      </p:to>
                                    </p:set>
                                    <p:animEffect transition="in" filter="fade">
                                      <p:cBhvr>
                                        <p:cTn id="51" dur="500"/>
                                        <p:tgtEl>
                                          <p:spTgt spid="24589">
                                            <p:txEl>
                                              <p:pRg st="4" end="4"/>
                                            </p:txEl>
                                          </p:spTgt>
                                        </p:tgtEl>
                                      </p:cBhvr>
                                    </p:animEffect>
                                  </p:childTnLst>
                                </p:cTn>
                              </p:par>
                            </p:childTnLst>
                          </p:cTn>
                        </p:par>
                        <p:par>
                          <p:cTn id="52" fill="hold">
                            <p:stCondLst>
                              <p:cond delay="11000"/>
                            </p:stCondLst>
                            <p:childTnLst>
                              <p:par>
                                <p:cTn id="53" presetID="10" presetClass="entr" presetSubtype="0" fill="hold" grpId="0" nodeType="afterEffect">
                                  <p:stCondLst>
                                    <p:cond delay="0"/>
                                  </p:stCondLst>
                                  <p:childTnLst>
                                    <p:set>
                                      <p:cBhvr>
                                        <p:cTn id="54" dur="1" fill="hold">
                                          <p:stCondLst>
                                            <p:cond delay="0"/>
                                          </p:stCondLst>
                                        </p:cTn>
                                        <p:tgtEl>
                                          <p:spTgt spid="24589">
                                            <p:txEl>
                                              <p:pRg st="5" end="5"/>
                                            </p:txEl>
                                          </p:spTgt>
                                        </p:tgtEl>
                                        <p:attrNameLst>
                                          <p:attrName>style.visibility</p:attrName>
                                        </p:attrNameLst>
                                      </p:cBhvr>
                                      <p:to>
                                        <p:strVal val="visible"/>
                                      </p:to>
                                    </p:set>
                                    <p:animEffect transition="in" filter="fade">
                                      <p:cBhvr>
                                        <p:cTn id="55" dur="500"/>
                                        <p:tgtEl>
                                          <p:spTgt spid="24589">
                                            <p:txEl>
                                              <p:pRg st="5" end="5"/>
                                            </p:txEl>
                                          </p:spTgt>
                                        </p:tgtEl>
                                      </p:cBhvr>
                                    </p:animEffect>
                                  </p:childTnLst>
                                </p:cTn>
                              </p:par>
                            </p:childTnLst>
                          </p:cTn>
                        </p:par>
                        <p:par>
                          <p:cTn id="56" fill="hold">
                            <p:stCondLst>
                              <p:cond delay="11500"/>
                            </p:stCondLst>
                            <p:childTnLst>
                              <p:par>
                                <p:cTn id="57" presetID="10" presetClass="entr" presetSubtype="0" fill="hold" grpId="0" nodeType="afterEffect">
                                  <p:stCondLst>
                                    <p:cond delay="0"/>
                                  </p:stCondLst>
                                  <p:childTnLst>
                                    <p:set>
                                      <p:cBhvr>
                                        <p:cTn id="58" dur="1" fill="hold">
                                          <p:stCondLst>
                                            <p:cond delay="0"/>
                                          </p:stCondLst>
                                        </p:cTn>
                                        <p:tgtEl>
                                          <p:spTgt spid="24589">
                                            <p:txEl>
                                              <p:pRg st="6" end="6"/>
                                            </p:txEl>
                                          </p:spTgt>
                                        </p:tgtEl>
                                        <p:attrNameLst>
                                          <p:attrName>style.visibility</p:attrName>
                                        </p:attrNameLst>
                                      </p:cBhvr>
                                      <p:to>
                                        <p:strVal val="visible"/>
                                      </p:to>
                                    </p:set>
                                    <p:animEffect transition="in" filter="fade">
                                      <p:cBhvr>
                                        <p:cTn id="59" dur="500"/>
                                        <p:tgtEl>
                                          <p:spTgt spid="24589">
                                            <p:txEl>
                                              <p:pRg st="6" end="6"/>
                                            </p:txEl>
                                          </p:spTgt>
                                        </p:tgtEl>
                                      </p:cBhvr>
                                    </p:animEffect>
                                  </p:childTnLst>
                                </p:cTn>
                              </p:par>
                            </p:childTnLst>
                          </p:cTn>
                        </p:par>
                        <p:par>
                          <p:cTn id="60" fill="hold">
                            <p:stCondLst>
                              <p:cond delay="12000"/>
                            </p:stCondLst>
                            <p:childTnLst>
                              <p:par>
                                <p:cTn id="61" presetID="10" presetClass="entr" presetSubtype="0" fill="hold" grpId="0" nodeType="afterEffect">
                                  <p:stCondLst>
                                    <p:cond delay="0"/>
                                  </p:stCondLst>
                                  <p:childTnLst>
                                    <p:set>
                                      <p:cBhvr>
                                        <p:cTn id="62" dur="1" fill="hold">
                                          <p:stCondLst>
                                            <p:cond delay="0"/>
                                          </p:stCondLst>
                                        </p:cTn>
                                        <p:tgtEl>
                                          <p:spTgt spid="24589">
                                            <p:txEl>
                                              <p:pRg st="7" end="7"/>
                                            </p:txEl>
                                          </p:spTgt>
                                        </p:tgtEl>
                                        <p:attrNameLst>
                                          <p:attrName>style.visibility</p:attrName>
                                        </p:attrNameLst>
                                      </p:cBhvr>
                                      <p:to>
                                        <p:strVal val="visible"/>
                                      </p:to>
                                    </p:set>
                                    <p:animEffect transition="in" filter="fade">
                                      <p:cBhvr>
                                        <p:cTn id="63" dur="500"/>
                                        <p:tgtEl>
                                          <p:spTgt spid="24589">
                                            <p:txEl>
                                              <p:pRg st="7" end="7"/>
                                            </p:txEl>
                                          </p:spTgt>
                                        </p:tgtEl>
                                      </p:cBhvr>
                                    </p:animEffect>
                                  </p:childTnLst>
                                </p:cTn>
                              </p:par>
                            </p:childTnLst>
                          </p:cTn>
                        </p:par>
                        <p:par>
                          <p:cTn id="64" fill="hold">
                            <p:stCondLst>
                              <p:cond delay="12500"/>
                            </p:stCondLst>
                            <p:childTnLst>
                              <p:par>
                                <p:cTn id="65" presetID="10" presetClass="entr" presetSubtype="0" fill="hold" grpId="0" nodeType="afterEffect">
                                  <p:stCondLst>
                                    <p:cond delay="0"/>
                                  </p:stCondLst>
                                  <p:childTnLst>
                                    <p:set>
                                      <p:cBhvr>
                                        <p:cTn id="66" dur="1" fill="hold">
                                          <p:stCondLst>
                                            <p:cond delay="0"/>
                                          </p:stCondLst>
                                        </p:cTn>
                                        <p:tgtEl>
                                          <p:spTgt spid="24589">
                                            <p:txEl>
                                              <p:pRg st="8" end="8"/>
                                            </p:txEl>
                                          </p:spTgt>
                                        </p:tgtEl>
                                        <p:attrNameLst>
                                          <p:attrName>style.visibility</p:attrName>
                                        </p:attrNameLst>
                                      </p:cBhvr>
                                      <p:to>
                                        <p:strVal val="visible"/>
                                      </p:to>
                                    </p:set>
                                    <p:animEffect transition="in" filter="fade">
                                      <p:cBhvr>
                                        <p:cTn id="67" dur="500"/>
                                        <p:tgtEl>
                                          <p:spTgt spid="24589">
                                            <p:txEl>
                                              <p:pRg st="8" end="8"/>
                                            </p:txEl>
                                          </p:spTgt>
                                        </p:tgtEl>
                                      </p:cBhvr>
                                    </p:animEffect>
                                  </p:childTnLst>
                                </p:cTn>
                              </p:par>
                            </p:childTnLst>
                          </p:cTn>
                        </p:par>
                        <p:par>
                          <p:cTn id="68" fill="hold">
                            <p:stCondLst>
                              <p:cond delay="13000"/>
                            </p:stCondLst>
                            <p:childTnLst>
                              <p:par>
                                <p:cTn id="69" presetID="10" presetClass="entr" presetSubtype="0" fill="hold" grpId="0" nodeType="afterEffect">
                                  <p:stCondLst>
                                    <p:cond delay="0"/>
                                  </p:stCondLst>
                                  <p:childTnLst>
                                    <p:set>
                                      <p:cBhvr>
                                        <p:cTn id="70" dur="1" fill="hold">
                                          <p:stCondLst>
                                            <p:cond delay="0"/>
                                          </p:stCondLst>
                                        </p:cTn>
                                        <p:tgtEl>
                                          <p:spTgt spid="24589">
                                            <p:txEl>
                                              <p:pRg st="9" end="9"/>
                                            </p:txEl>
                                          </p:spTgt>
                                        </p:tgtEl>
                                        <p:attrNameLst>
                                          <p:attrName>style.visibility</p:attrName>
                                        </p:attrNameLst>
                                      </p:cBhvr>
                                      <p:to>
                                        <p:strVal val="visible"/>
                                      </p:to>
                                    </p:set>
                                    <p:animEffect transition="in" filter="fade">
                                      <p:cBhvr>
                                        <p:cTn id="71" dur="500"/>
                                        <p:tgtEl>
                                          <p:spTgt spid="24589">
                                            <p:txEl>
                                              <p:pRg st="9" end="9"/>
                                            </p:txEl>
                                          </p:spTgt>
                                        </p:tgtEl>
                                      </p:cBhvr>
                                    </p:animEffect>
                                  </p:childTnLst>
                                </p:cTn>
                              </p:par>
                            </p:childTnLst>
                          </p:cTn>
                        </p:par>
                        <p:par>
                          <p:cTn id="72" fill="hold">
                            <p:stCondLst>
                              <p:cond delay="13500"/>
                            </p:stCondLst>
                            <p:childTnLst>
                              <p:par>
                                <p:cTn id="73" presetID="10" presetClass="entr" presetSubtype="0" fill="hold" grpId="0" nodeType="afterEffect">
                                  <p:stCondLst>
                                    <p:cond delay="0"/>
                                  </p:stCondLst>
                                  <p:childTnLst>
                                    <p:set>
                                      <p:cBhvr>
                                        <p:cTn id="74" dur="1" fill="hold">
                                          <p:stCondLst>
                                            <p:cond delay="0"/>
                                          </p:stCondLst>
                                        </p:cTn>
                                        <p:tgtEl>
                                          <p:spTgt spid="24589">
                                            <p:txEl>
                                              <p:pRg st="10" end="10"/>
                                            </p:txEl>
                                          </p:spTgt>
                                        </p:tgtEl>
                                        <p:attrNameLst>
                                          <p:attrName>style.visibility</p:attrName>
                                        </p:attrNameLst>
                                      </p:cBhvr>
                                      <p:to>
                                        <p:strVal val="visible"/>
                                      </p:to>
                                    </p:set>
                                    <p:animEffect transition="in" filter="fade">
                                      <p:cBhvr>
                                        <p:cTn id="75" dur="500"/>
                                        <p:tgtEl>
                                          <p:spTgt spid="24589">
                                            <p:txEl>
                                              <p:pRg st="10" end="10"/>
                                            </p:txEl>
                                          </p:spTgt>
                                        </p:tgtEl>
                                      </p:cBhvr>
                                    </p:animEffect>
                                  </p:childTnLst>
                                </p:cTn>
                              </p:par>
                            </p:childTnLst>
                          </p:cTn>
                        </p:par>
                        <p:par>
                          <p:cTn id="76" fill="hold">
                            <p:stCondLst>
                              <p:cond delay="14000"/>
                            </p:stCondLst>
                            <p:childTnLst>
                              <p:par>
                                <p:cTn id="77" presetID="10" presetClass="entr" presetSubtype="0" fill="hold" grpId="0" nodeType="afterEffect">
                                  <p:stCondLst>
                                    <p:cond delay="0"/>
                                  </p:stCondLst>
                                  <p:childTnLst>
                                    <p:set>
                                      <p:cBhvr>
                                        <p:cTn id="78" dur="1" fill="hold">
                                          <p:stCondLst>
                                            <p:cond delay="0"/>
                                          </p:stCondLst>
                                        </p:cTn>
                                        <p:tgtEl>
                                          <p:spTgt spid="24589">
                                            <p:txEl>
                                              <p:pRg st="11" end="11"/>
                                            </p:txEl>
                                          </p:spTgt>
                                        </p:tgtEl>
                                        <p:attrNameLst>
                                          <p:attrName>style.visibility</p:attrName>
                                        </p:attrNameLst>
                                      </p:cBhvr>
                                      <p:to>
                                        <p:strVal val="visible"/>
                                      </p:to>
                                    </p:set>
                                    <p:animEffect transition="in" filter="fade">
                                      <p:cBhvr>
                                        <p:cTn id="79" dur="500"/>
                                        <p:tgtEl>
                                          <p:spTgt spid="24589">
                                            <p:txEl>
                                              <p:pRg st="11" end="11"/>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8" grpId="1"/>
      <p:bldP spid="24578" grpId="2"/>
      <p:bldP spid="24579" grpId="0"/>
      <p:bldP spid="24579" grpId="1"/>
      <p:bldP spid="24579" grpId="2"/>
      <p:bldP spid="24580" grpId="0"/>
      <p:bldP spid="24587" grpId="0"/>
      <p:bldP spid="24588" grpId="0"/>
      <p:bldP spid="24589" grpId="0" uiExpand="1" build="p"/>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5" name="Text Box 4"/>
          <p:cNvSpPr txBox="1">
            <a:spLocks noChangeArrowheads="1"/>
          </p:cNvSpPr>
          <p:nvPr/>
        </p:nvSpPr>
        <p:spPr bwMode="auto">
          <a:xfrm>
            <a:off x="2456542" y="685800"/>
            <a:ext cx="2590800" cy="5386388"/>
          </a:xfrm>
          <a:prstGeom prst="rect">
            <a:avLst/>
          </a:prstGeom>
          <a:noFill/>
          <a:ln w="9525">
            <a:noFill/>
            <a:miter lim="800000"/>
            <a:headEnd/>
            <a:tailEnd/>
          </a:ln>
        </p:spPr>
        <p:txBody>
          <a:bodyPr>
            <a:spAutoFit/>
          </a:bodyPr>
          <a:lstStyle/>
          <a:p>
            <a:pPr>
              <a:spcBef>
                <a:spcPct val="25000"/>
              </a:spcBef>
            </a:pPr>
            <a:r>
              <a:rPr lang="en-US" sz="2400" b="1" dirty="0">
                <a:solidFill>
                  <a:srgbClr val="009900"/>
                </a:solidFill>
                <a:latin typeface="Georgia" pitchFamily="18" charset="0"/>
              </a:rPr>
              <a:t>I</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He</a:t>
            </a:r>
          </a:p>
          <a:p>
            <a:r>
              <a:rPr lang="en-US" sz="2400" b="1" dirty="0">
                <a:solidFill>
                  <a:srgbClr val="009900"/>
                </a:solidFill>
                <a:latin typeface="Georgia" pitchFamily="18" charset="0"/>
              </a:rPr>
              <a:t>She</a:t>
            </a:r>
          </a:p>
          <a:p>
            <a:r>
              <a:rPr lang="en-US" sz="2400" b="1" dirty="0">
                <a:solidFill>
                  <a:srgbClr val="009900"/>
                </a:solidFill>
                <a:latin typeface="Georgia" pitchFamily="18" charset="0"/>
              </a:rPr>
              <a:t>It</a:t>
            </a:r>
          </a:p>
          <a:p>
            <a:r>
              <a:rPr lang="en-US" sz="2400" b="1" dirty="0">
                <a:solidFill>
                  <a:srgbClr val="CC00FF"/>
                </a:solidFill>
                <a:latin typeface="Georgia" pitchFamily="18" charset="0"/>
              </a:rPr>
              <a:t>Ahmed</a:t>
            </a:r>
          </a:p>
          <a:p>
            <a:r>
              <a:rPr lang="en-US" sz="2400" b="1" dirty="0">
                <a:solidFill>
                  <a:srgbClr val="0066FF"/>
                </a:solidFill>
                <a:latin typeface="Georgia" pitchFamily="18" charset="0"/>
              </a:rPr>
              <a:t>The teacher</a:t>
            </a:r>
          </a:p>
          <a:p>
            <a:pPr>
              <a:spcBef>
                <a:spcPct val="50000"/>
              </a:spcBef>
            </a:pPr>
            <a:r>
              <a:rPr lang="en-US" sz="2400" b="1" dirty="0">
                <a:solidFill>
                  <a:srgbClr val="009900"/>
                </a:solidFill>
                <a:latin typeface="Georgia" pitchFamily="18" charset="0"/>
              </a:rPr>
              <a:t>We</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They</a:t>
            </a:r>
            <a:r>
              <a:rPr lang="en-US" sz="2400" b="1" dirty="0">
                <a:latin typeface="Georgia" pitchFamily="18" charset="0"/>
              </a:rPr>
              <a:t> </a:t>
            </a:r>
          </a:p>
          <a:p>
            <a:r>
              <a:rPr lang="en-US" sz="2400" b="1" dirty="0">
                <a:solidFill>
                  <a:srgbClr val="CC00FF"/>
                </a:solidFill>
                <a:latin typeface="Georgia" pitchFamily="18" charset="0"/>
              </a:rPr>
              <a:t>Ali </a:t>
            </a:r>
            <a:r>
              <a:rPr lang="en-US" sz="2400" b="1" dirty="0">
                <a:latin typeface="Georgia" pitchFamily="18" charset="0"/>
              </a:rPr>
              <a:t>and</a:t>
            </a:r>
            <a:r>
              <a:rPr lang="en-US" sz="2400" b="1" dirty="0">
                <a:solidFill>
                  <a:srgbClr val="CC00FF"/>
                </a:solidFill>
                <a:latin typeface="Georgia" pitchFamily="18" charset="0"/>
              </a:rPr>
              <a:t> Ahmed</a:t>
            </a:r>
          </a:p>
          <a:p>
            <a:r>
              <a:rPr lang="en-US" sz="2400" b="1" dirty="0">
                <a:solidFill>
                  <a:srgbClr val="0066FF"/>
                </a:solidFill>
                <a:latin typeface="Georgia" pitchFamily="18" charset="0"/>
              </a:rPr>
              <a:t>The teachers</a:t>
            </a:r>
          </a:p>
        </p:txBody>
      </p:sp>
      <p:sp>
        <p:nvSpPr>
          <p:cNvPr id="6" name="Text Box 7"/>
          <p:cNvSpPr txBox="1">
            <a:spLocks noChangeArrowheads="1"/>
          </p:cNvSpPr>
          <p:nvPr/>
        </p:nvSpPr>
        <p:spPr bwMode="auto">
          <a:xfrm>
            <a:off x="7942942" y="685800"/>
            <a:ext cx="1295400" cy="5816600"/>
          </a:xfrm>
          <a:prstGeom prst="rect">
            <a:avLst/>
          </a:prstGeom>
          <a:noFill/>
          <a:ln w="9525">
            <a:noFill/>
            <a:miter lim="800000"/>
            <a:headEnd/>
            <a:tailEnd/>
          </a:ln>
        </p:spPr>
        <p:txBody>
          <a:bodyPr>
            <a:spAutoFit/>
          </a:bodyPr>
          <a:lstStyle/>
          <a:p>
            <a:pPr>
              <a:spcBef>
                <a:spcPct val="25000"/>
              </a:spcBef>
            </a:pPr>
            <a:r>
              <a:rPr lang="en-US" sz="2400" b="1">
                <a:latin typeface="Lucida Fax" pitchFamily="18" charset="0"/>
              </a:rPr>
              <a:t>work.</a:t>
            </a:r>
          </a:p>
          <a:p>
            <a:pPr>
              <a:spcBef>
                <a:spcPct val="50000"/>
              </a:spcBef>
            </a:pPr>
            <a:r>
              <a:rPr lang="en-US" sz="2400" b="1">
                <a:latin typeface="Lucida Fax" pitchFamily="18" charset="0"/>
              </a:rPr>
              <a:t>study.</a:t>
            </a:r>
          </a:p>
          <a:p>
            <a:pPr>
              <a:spcBef>
                <a:spcPct val="50000"/>
              </a:spcBef>
            </a:pPr>
            <a:r>
              <a:rPr lang="en-US" sz="2400" b="1">
                <a:latin typeface="Lucida Fax" pitchFamily="18" charset="0"/>
              </a:rPr>
              <a:t>talk.</a:t>
            </a:r>
          </a:p>
          <a:p>
            <a:r>
              <a:rPr lang="en-US" sz="2400" b="1">
                <a:latin typeface="Lucida Fax" pitchFamily="18" charset="0"/>
              </a:rPr>
              <a:t>ride.</a:t>
            </a:r>
          </a:p>
          <a:p>
            <a:r>
              <a:rPr lang="en-US" sz="2400" b="1">
                <a:latin typeface="Lucida Fax" pitchFamily="18" charset="0"/>
              </a:rPr>
              <a:t>go.</a:t>
            </a:r>
          </a:p>
          <a:p>
            <a:r>
              <a:rPr lang="en-US" sz="2400" b="1">
                <a:latin typeface="Lucida Fax" pitchFamily="18" charset="0"/>
              </a:rPr>
              <a:t>fly.</a:t>
            </a:r>
          </a:p>
          <a:p>
            <a:r>
              <a:rPr lang="en-US" sz="2400" b="1">
                <a:latin typeface="Lucida Fax" pitchFamily="18" charset="0"/>
              </a:rPr>
              <a:t>teach.</a:t>
            </a:r>
          </a:p>
          <a:p>
            <a:pPr>
              <a:spcBef>
                <a:spcPct val="50000"/>
              </a:spcBef>
            </a:pPr>
            <a:r>
              <a:rPr lang="en-US" sz="2400" b="1">
                <a:latin typeface="Lucida Fax" pitchFamily="18" charset="0"/>
              </a:rPr>
              <a:t>sit.</a:t>
            </a:r>
          </a:p>
          <a:p>
            <a:pPr>
              <a:spcBef>
                <a:spcPct val="50000"/>
              </a:spcBef>
            </a:pPr>
            <a:r>
              <a:rPr lang="en-US" sz="2400" b="1">
                <a:latin typeface="Lucida Fax" pitchFamily="18" charset="0"/>
              </a:rPr>
              <a:t>buy.</a:t>
            </a:r>
          </a:p>
          <a:p>
            <a:pPr>
              <a:spcBef>
                <a:spcPct val="50000"/>
              </a:spcBef>
            </a:pPr>
            <a:r>
              <a:rPr lang="en-US" sz="2400" b="1">
                <a:latin typeface="Lucida Fax" pitchFamily="18" charset="0"/>
              </a:rPr>
              <a:t>want.</a:t>
            </a:r>
          </a:p>
          <a:p>
            <a:r>
              <a:rPr lang="en-US" sz="2400" b="1">
                <a:latin typeface="Lucida Fax" pitchFamily="18" charset="0"/>
              </a:rPr>
              <a:t>have.</a:t>
            </a:r>
          </a:p>
          <a:p>
            <a:r>
              <a:rPr lang="en-US" sz="2400" b="1">
                <a:latin typeface="Lucida Fax" pitchFamily="18" charset="0"/>
              </a:rPr>
              <a:t>mark.</a:t>
            </a:r>
          </a:p>
          <a:p>
            <a:endParaRPr lang="en-US" sz="2400" b="1">
              <a:latin typeface="Lucida Fax" pitchFamily="18" charset="0"/>
            </a:endParaRPr>
          </a:p>
        </p:txBody>
      </p:sp>
      <p:sp>
        <p:nvSpPr>
          <p:cNvPr id="8" name="Text Box 12"/>
          <p:cNvSpPr txBox="1">
            <a:spLocks noChangeArrowheads="1"/>
          </p:cNvSpPr>
          <p:nvPr/>
        </p:nvSpPr>
        <p:spPr bwMode="auto">
          <a:xfrm>
            <a:off x="6723742" y="685800"/>
            <a:ext cx="838200" cy="5386388"/>
          </a:xfrm>
          <a:prstGeom prst="rect">
            <a:avLst/>
          </a:prstGeom>
          <a:noFill/>
          <a:ln w="9525">
            <a:noFill/>
            <a:miter lim="800000"/>
            <a:headEnd/>
            <a:tailEnd/>
          </a:ln>
        </p:spPr>
        <p:txBody>
          <a:bodyPr>
            <a:spAutoFit/>
          </a:bodyPr>
          <a:lstStyle/>
          <a:p>
            <a:pPr>
              <a:spcBef>
                <a:spcPct val="25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p:txBody>
      </p:sp>
      <p:sp>
        <p:nvSpPr>
          <p:cNvPr id="9" name="Text Box 13"/>
          <p:cNvSpPr txBox="1">
            <a:spLocks noChangeArrowheads="1"/>
          </p:cNvSpPr>
          <p:nvPr/>
        </p:nvSpPr>
        <p:spPr bwMode="auto">
          <a:xfrm>
            <a:off x="5199742" y="685800"/>
            <a:ext cx="1066800" cy="5448300"/>
          </a:xfrm>
          <a:prstGeom prst="rect">
            <a:avLst/>
          </a:prstGeom>
          <a:noFill/>
          <a:ln w="9525">
            <a:noFill/>
            <a:miter lim="800000"/>
            <a:headEnd/>
            <a:tailEnd/>
          </a:ln>
        </p:spPr>
        <p:txBody>
          <a:bodyPr>
            <a:spAutoFit/>
          </a:bodyPr>
          <a:lstStyle/>
          <a:p>
            <a:pPr>
              <a:spcBef>
                <a:spcPct val="25000"/>
              </a:spcBef>
            </a:pPr>
            <a:r>
              <a:rPr lang="en-US" sz="2400" b="1">
                <a:latin typeface="Georgia" pitchFamily="18" charset="0"/>
              </a:rPr>
              <a:t>did</a:t>
            </a:r>
          </a:p>
          <a:p>
            <a:pPr>
              <a:spcBef>
                <a:spcPct val="50000"/>
              </a:spcBef>
            </a:pPr>
            <a:r>
              <a:rPr lang="en-US" sz="2400" b="1">
                <a:latin typeface="Georgia" pitchFamily="18" charset="0"/>
              </a:rPr>
              <a:t>did</a:t>
            </a:r>
          </a:p>
          <a:p>
            <a:pPr>
              <a:spcBef>
                <a:spcPct val="50000"/>
              </a:spcBef>
            </a:pPr>
            <a:r>
              <a:rPr lang="en-US" sz="2400" b="1">
                <a:latin typeface="Georgia" pitchFamily="18" charset="0"/>
              </a:rPr>
              <a:t>did</a:t>
            </a:r>
          </a:p>
          <a:p>
            <a:r>
              <a:rPr lang="en-US" sz="2400" b="1">
                <a:latin typeface="Georgia" pitchFamily="18" charset="0"/>
              </a:rPr>
              <a:t>did</a:t>
            </a:r>
          </a:p>
          <a:p>
            <a:r>
              <a:rPr lang="en-US" sz="2400" b="1">
                <a:latin typeface="Georgia" pitchFamily="18" charset="0"/>
              </a:rPr>
              <a:t>did</a:t>
            </a:r>
          </a:p>
          <a:p>
            <a:r>
              <a:rPr lang="en-US" sz="2400" b="1">
                <a:latin typeface="Georgia" pitchFamily="18" charset="0"/>
              </a:rPr>
              <a:t>did</a:t>
            </a:r>
          </a:p>
          <a:p>
            <a:r>
              <a:rPr lang="en-US" sz="2400" b="1">
                <a:latin typeface="Georgia" pitchFamily="18" charset="0"/>
              </a:rPr>
              <a:t>did</a:t>
            </a:r>
          </a:p>
          <a:p>
            <a:pPr>
              <a:spcBef>
                <a:spcPct val="50000"/>
              </a:spcBef>
            </a:pPr>
            <a:r>
              <a:rPr lang="en-US" sz="2400" b="1">
                <a:latin typeface="Georgia" pitchFamily="18" charset="0"/>
              </a:rPr>
              <a:t>did</a:t>
            </a:r>
          </a:p>
          <a:p>
            <a:pPr>
              <a:spcBef>
                <a:spcPct val="50000"/>
              </a:spcBef>
            </a:pPr>
            <a:r>
              <a:rPr lang="en-US" sz="2400" b="1">
                <a:latin typeface="Georgia" pitchFamily="18" charset="0"/>
              </a:rPr>
              <a:t>did</a:t>
            </a:r>
          </a:p>
          <a:p>
            <a:pPr>
              <a:spcBef>
                <a:spcPct val="50000"/>
              </a:spcBef>
            </a:pPr>
            <a:r>
              <a:rPr lang="en-US" sz="2400" b="1">
                <a:latin typeface="Georgia" pitchFamily="18" charset="0"/>
              </a:rPr>
              <a:t>did</a:t>
            </a:r>
          </a:p>
          <a:p>
            <a:r>
              <a:rPr lang="en-US" sz="2400" b="1">
                <a:latin typeface="Georgia" pitchFamily="18" charset="0"/>
              </a:rPr>
              <a:t>did</a:t>
            </a:r>
          </a:p>
          <a:p>
            <a:r>
              <a:rPr lang="en-US" sz="2400" b="1">
                <a:latin typeface="Georgia" pitchFamily="18" charset="0"/>
              </a:rPr>
              <a:t>did</a:t>
            </a:r>
          </a:p>
        </p:txBody>
      </p:sp>
      <p:sp>
        <p:nvSpPr>
          <p:cNvPr id="11" name="Text Box 13"/>
          <p:cNvSpPr txBox="1">
            <a:spLocks noChangeArrowheads="1"/>
          </p:cNvSpPr>
          <p:nvPr/>
        </p:nvSpPr>
        <p:spPr bwMode="auto">
          <a:xfrm>
            <a:off x="5352142" y="685800"/>
            <a:ext cx="762000" cy="5448300"/>
          </a:xfrm>
          <a:prstGeom prst="rect">
            <a:avLst/>
          </a:prstGeom>
          <a:noFill/>
          <a:ln w="9525">
            <a:noFill/>
            <a:miter lim="800000"/>
            <a:headEnd/>
            <a:tailEnd/>
          </a:ln>
        </p:spPr>
        <p:txBody>
          <a:bodyPr>
            <a:spAutoFit/>
          </a:bodyPr>
          <a:lstStyle/>
          <a:p>
            <a:pPr>
              <a:spcBef>
                <a:spcPct val="25000"/>
              </a:spcBef>
            </a:pPr>
            <a:r>
              <a:rPr lang="en-US" sz="2400" b="1">
                <a:solidFill>
                  <a:srgbClr val="FF0000"/>
                </a:solidFill>
                <a:latin typeface="Georgia" pitchFamily="18" charset="0"/>
              </a:rPr>
              <a:t> id</a:t>
            </a:r>
          </a:p>
          <a:p>
            <a:pPr>
              <a:spcBef>
                <a:spcPct val="50000"/>
              </a:spcBef>
            </a:pPr>
            <a:r>
              <a:rPr lang="en-US" sz="2400" b="1">
                <a:solidFill>
                  <a:srgbClr val="FF0000"/>
                </a:solidFill>
                <a:latin typeface="Georgia" pitchFamily="18" charset="0"/>
              </a:rPr>
              <a:t> id</a:t>
            </a:r>
          </a:p>
          <a:p>
            <a:pPr>
              <a:spcBef>
                <a:spcPct val="50000"/>
              </a:spcBef>
            </a:pPr>
            <a:r>
              <a:rPr lang="en-US" sz="2400" b="1">
                <a:solidFill>
                  <a:srgbClr val="FF0000"/>
                </a:solidFill>
                <a:latin typeface="Georgia" pitchFamily="18" charset="0"/>
              </a:rPr>
              <a:t> id</a:t>
            </a:r>
          </a:p>
          <a:p>
            <a:r>
              <a:rPr lang="en-US" sz="2400" b="1">
                <a:solidFill>
                  <a:srgbClr val="FF0000"/>
                </a:solidFill>
                <a:latin typeface="Georgia" pitchFamily="18" charset="0"/>
              </a:rPr>
              <a:t>  </a:t>
            </a:r>
          </a:p>
          <a:p>
            <a:r>
              <a:rPr lang="en-US" sz="2400" b="1">
                <a:solidFill>
                  <a:srgbClr val="FF0000"/>
                </a:solidFill>
                <a:latin typeface="Georgia" pitchFamily="18" charset="0"/>
              </a:rPr>
              <a:t>  </a:t>
            </a:r>
          </a:p>
          <a:p>
            <a:r>
              <a:rPr lang="en-US" sz="2400" b="1">
                <a:solidFill>
                  <a:srgbClr val="FF0000"/>
                </a:solidFill>
                <a:latin typeface="Georgia" pitchFamily="18" charset="0"/>
              </a:rPr>
              <a:t>  </a:t>
            </a:r>
          </a:p>
          <a:p>
            <a:r>
              <a:rPr lang="en-US" sz="2400" b="1">
                <a:solidFill>
                  <a:srgbClr val="FF0000"/>
                </a:solidFill>
                <a:latin typeface="Georgia" pitchFamily="18" charset="0"/>
              </a:rPr>
              <a:t>  </a:t>
            </a:r>
          </a:p>
          <a:p>
            <a:pPr>
              <a:spcBef>
                <a:spcPct val="50000"/>
              </a:spcBef>
            </a:pPr>
            <a:r>
              <a:rPr lang="en-US" sz="2400" b="1">
                <a:solidFill>
                  <a:srgbClr val="FF0000"/>
                </a:solidFill>
                <a:latin typeface="Georgia" pitchFamily="18" charset="0"/>
              </a:rPr>
              <a:t>  </a:t>
            </a:r>
          </a:p>
          <a:p>
            <a:pPr>
              <a:spcBef>
                <a:spcPct val="50000"/>
              </a:spcBef>
            </a:pPr>
            <a:r>
              <a:rPr lang="en-US" sz="2400" b="1">
                <a:solidFill>
                  <a:srgbClr val="FF0000"/>
                </a:solidFill>
                <a:latin typeface="Georgia" pitchFamily="18" charset="0"/>
              </a:rPr>
              <a:t>  </a:t>
            </a:r>
          </a:p>
          <a:p>
            <a:pPr>
              <a:spcBef>
                <a:spcPct val="50000"/>
              </a:spcBef>
            </a:pPr>
            <a:r>
              <a:rPr lang="en-US" sz="2400" b="1">
                <a:solidFill>
                  <a:srgbClr val="FF0000"/>
                </a:solidFill>
                <a:latin typeface="Georgia" pitchFamily="18" charset="0"/>
              </a:rPr>
              <a:t> id</a:t>
            </a:r>
          </a:p>
          <a:p>
            <a:r>
              <a:rPr lang="en-US" sz="2400" b="1">
                <a:solidFill>
                  <a:srgbClr val="FF0000"/>
                </a:solidFill>
                <a:latin typeface="Georgia" pitchFamily="18" charset="0"/>
              </a:rPr>
              <a:t>  </a:t>
            </a:r>
          </a:p>
          <a:p>
            <a:r>
              <a:rPr lang="en-US" sz="2400" b="1">
                <a:solidFill>
                  <a:srgbClr val="FF0000"/>
                </a:solidFill>
                <a:latin typeface="Georgia" pitchFamily="18" charset="0"/>
              </a:rPr>
              <a:t> id</a:t>
            </a:r>
          </a:p>
        </p:txBody>
      </p:sp>
      <p:sp>
        <p:nvSpPr>
          <p:cNvPr id="12" name="Text Box 7"/>
          <p:cNvSpPr txBox="1">
            <a:spLocks noChangeArrowheads="1"/>
          </p:cNvSpPr>
          <p:nvPr/>
        </p:nvSpPr>
        <p:spPr bwMode="auto">
          <a:xfrm>
            <a:off x="7942942" y="685800"/>
            <a:ext cx="1600200" cy="5816600"/>
          </a:xfrm>
          <a:prstGeom prst="rect">
            <a:avLst/>
          </a:prstGeom>
          <a:noFill/>
          <a:ln w="9525">
            <a:noFill/>
            <a:miter lim="800000"/>
            <a:headEnd/>
            <a:tailEnd/>
          </a:ln>
        </p:spPr>
        <p:txBody>
          <a:bodyPr>
            <a:spAutoFit/>
          </a:bodyPr>
          <a:lstStyle/>
          <a:p>
            <a:pPr>
              <a:spcBef>
                <a:spcPct val="25000"/>
              </a:spcBef>
            </a:pPr>
            <a:r>
              <a:rPr lang="en-US" sz="2400" b="1">
                <a:latin typeface="Lucida Fax" pitchFamily="18" charset="0"/>
              </a:rPr>
              <a:t>work</a:t>
            </a:r>
            <a:r>
              <a:rPr lang="en-US" sz="2400" b="1">
                <a:solidFill>
                  <a:srgbClr val="FF0000"/>
                </a:solidFill>
                <a:latin typeface="Lucida Fax" pitchFamily="18" charset="0"/>
              </a:rPr>
              <a:t>ed</a:t>
            </a:r>
            <a:r>
              <a:rPr lang="en-US" sz="2400" b="1">
                <a:latin typeface="Lucida Fax" pitchFamily="18" charset="0"/>
              </a:rPr>
              <a:t>.</a:t>
            </a:r>
          </a:p>
          <a:p>
            <a:pPr>
              <a:spcBef>
                <a:spcPct val="50000"/>
              </a:spcBef>
            </a:pPr>
            <a:r>
              <a:rPr lang="en-US" sz="2400" b="1">
                <a:latin typeface="Lucida Fax" pitchFamily="18" charset="0"/>
              </a:rPr>
              <a:t>stud</a:t>
            </a:r>
            <a:r>
              <a:rPr lang="en-US" sz="2400" b="1">
                <a:solidFill>
                  <a:srgbClr val="FF0000"/>
                </a:solidFill>
                <a:latin typeface="Lucida Fax" pitchFamily="18" charset="0"/>
              </a:rPr>
              <a:t>ied</a:t>
            </a:r>
            <a:r>
              <a:rPr lang="en-US" sz="2400" b="1">
                <a:latin typeface="Lucida Fax" pitchFamily="18" charset="0"/>
              </a:rPr>
              <a:t>.</a:t>
            </a:r>
          </a:p>
          <a:p>
            <a:pPr>
              <a:spcBef>
                <a:spcPct val="50000"/>
              </a:spcBef>
            </a:pPr>
            <a:r>
              <a:rPr lang="en-US" sz="2400" b="1">
                <a:latin typeface="Lucida Fax" pitchFamily="18" charset="0"/>
              </a:rPr>
              <a:t>talk</a:t>
            </a:r>
            <a:r>
              <a:rPr lang="en-US" sz="2400" b="1">
                <a:solidFill>
                  <a:srgbClr val="FF0000"/>
                </a:solidFill>
                <a:latin typeface="Lucida Fax" pitchFamily="18" charset="0"/>
              </a:rPr>
              <a:t>ed</a:t>
            </a:r>
            <a:r>
              <a:rPr lang="en-US" sz="2400" b="1">
                <a:latin typeface="Lucida Fax" pitchFamily="18" charset="0"/>
              </a:rPr>
              <a:t>.</a:t>
            </a:r>
          </a:p>
          <a:p>
            <a:r>
              <a:rPr lang="en-US" sz="2400" b="1">
                <a:solidFill>
                  <a:srgbClr val="00B0F0"/>
                </a:solidFill>
                <a:latin typeface="Lucida Fax" pitchFamily="18" charset="0"/>
              </a:rPr>
              <a:t>rode</a:t>
            </a:r>
            <a:r>
              <a:rPr lang="en-US" sz="2400" b="1">
                <a:latin typeface="Lucida Fax" pitchFamily="18" charset="0"/>
              </a:rPr>
              <a:t>.</a:t>
            </a:r>
          </a:p>
          <a:p>
            <a:r>
              <a:rPr lang="en-US" sz="2400" b="1">
                <a:solidFill>
                  <a:srgbClr val="00B0F0"/>
                </a:solidFill>
                <a:latin typeface="Lucida Fax" pitchFamily="18" charset="0"/>
              </a:rPr>
              <a:t>went</a:t>
            </a:r>
            <a:r>
              <a:rPr lang="en-US" sz="2400" b="1">
                <a:latin typeface="Lucida Fax" pitchFamily="18" charset="0"/>
              </a:rPr>
              <a:t>.</a:t>
            </a:r>
          </a:p>
          <a:p>
            <a:r>
              <a:rPr lang="en-US" sz="2400" b="1">
                <a:solidFill>
                  <a:srgbClr val="00B0F0"/>
                </a:solidFill>
                <a:latin typeface="Lucida Fax" pitchFamily="18" charset="0"/>
              </a:rPr>
              <a:t>flew</a:t>
            </a:r>
            <a:r>
              <a:rPr lang="en-US" sz="2400" b="1">
                <a:latin typeface="Lucida Fax" pitchFamily="18" charset="0"/>
              </a:rPr>
              <a:t>.</a:t>
            </a:r>
          </a:p>
          <a:p>
            <a:r>
              <a:rPr lang="en-US" sz="2400" b="1">
                <a:solidFill>
                  <a:srgbClr val="00B0F0"/>
                </a:solidFill>
                <a:latin typeface="Lucida Fax" pitchFamily="18" charset="0"/>
              </a:rPr>
              <a:t>taught</a:t>
            </a:r>
            <a:r>
              <a:rPr lang="en-US" sz="2400" b="1">
                <a:latin typeface="Lucida Fax" pitchFamily="18" charset="0"/>
              </a:rPr>
              <a:t>.</a:t>
            </a:r>
          </a:p>
          <a:p>
            <a:pPr>
              <a:spcBef>
                <a:spcPct val="50000"/>
              </a:spcBef>
            </a:pPr>
            <a:r>
              <a:rPr lang="en-US" sz="2400" b="1">
                <a:solidFill>
                  <a:srgbClr val="00B0F0"/>
                </a:solidFill>
                <a:latin typeface="Lucida Fax" pitchFamily="18" charset="0"/>
              </a:rPr>
              <a:t>sat</a:t>
            </a:r>
            <a:r>
              <a:rPr lang="en-US" sz="2400" b="1">
                <a:latin typeface="Lucida Fax" pitchFamily="18" charset="0"/>
              </a:rPr>
              <a:t>.</a:t>
            </a:r>
          </a:p>
          <a:p>
            <a:pPr>
              <a:spcBef>
                <a:spcPct val="50000"/>
              </a:spcBef>
            </a:pPr>
            <a:r>
              <a:rPr lang="en-US" sz="2400" b="1">
                <a:solidFill>
                  <a:srgbClr val="00B0F0"/>
                </a:solidFill>
                <a:latin typeface="Lucida Fax" pitchFamily="18" charset="0"/>
              </a:rPr>
              <a:t>bought</a:t>
            </a:r>
            <a:r>
              <a:rPr lang="en-US" sz="2400" b="1">
                <a:latin typeface="Lucida Fax" pitchFamily="18" charset="0"/>
              </a:rPr>
              <a:t>.</a:t>
            </a:r>
          </a:p>
          <a:p>
            <a:pPr>
              <a:spcBef>
                <a:spcPct val="50000"/>
              </a:spcBef>
            </a:pPr>
            <a:r>
              <a:rPr lang="en-US" sz="2400" b="1">
                <a:latin typeface="Lucida Fax" pitchFamily="18" charset="0"/>
              </a:rPr>
              <a:t>want</a:t>
            </a:r>
            <a:r>
              <a:rPr lang="en-US" sz="2400" b="1">
                <a:solidFill>
                  <a:srgbClr val="FF0000"/>
                </a:solidFill>
                <a:latin typeface="Lucida Fax" pitchFamily="18" charset="0"/>
              </a:rPr>
              <a:t>ed</a:t>
            </a:r>
            <a:r>
              <a:rPr lang="en-US" sz="2400" b="1">
                <a:latin typeface="Lucida Fax" pitchFamily="18" charset="0"/>
              </a:rPr>
              <a:t>.</a:t>
            </a:r>
          </a:p>
          <a:p>
            <a:r>
              <a:rPr lang="en-US" sz="2400" b="1">
                <a:solidFill>
                  <a:srgbClr val="00B0F0"/>
                </a:solidFill>
                <a:latin typeface="Lucida Fax" pitchFamily="18" charset="0"/>
              </a:rPr>
              <a:t>had</a:t>
            </a:r>
            <a:r>
              <a:rPr lang="en-US" sz="2400" b="1">
                <a:latin typeface="Lucida Fax" pitchFamily="18" charset="0"/>
              </a:rPr>
              <a:t>.</a:t>
            </a:r>
          </a:p>
          <a:p>
            <a:r>
              <a:rPr lang="en-US" sz="2400" b="1">
                <a:latin typeface="Lucida Fax" pitchFamily="18" charset="0"/>
              </a:rPr>
              <a:t>mark</a:t>
            </a:r>
            <a:r>
              <a:rPr lang="en-US" sz="2400" b="1">
                <a:solidFill>
                  <a:srgbClr val="FF0000"/>
                </a:solidFill>
                <a:latin typeface="Lucida Fax" pitchFamily="18" charset="0"/>
              </a:rPr>
              <a:t>ed</a:t>
            </a:r>
            <a:r>
              <a:rPr lang="en-US" sz="2400" b="1">
                <a:latin typeface="Lucida Fax" pitchFamily="18" charset="0"/>
              </a:rPr>
              <a:t>.</a:t>
            </a:r>
          </a:p>
          <a:p>
            <a:endParaRPr lang="en-US" sz="2400" b="1">
              <a:latin typeface="Lucida Fax" pitchFamily="18" charset="0"/>
            </a:endParaRPr>
          </a:p>
        </p:txBody>
      </p:sp>
    </p:spTree>
    <p:extLst>
      <p:ext uri="{BB962C8B-B14F-4D97-AF65-F5344CB8AC3E}">
        <p14:creationId xmlns:p14="http://schemas.microsoft.com/office/powerpoint/2010/main" val="32313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par>
                          <p:cTn id="21" fill="hold">
                            <p:stCondLst>
                              <p:cond delay="2000"/>
                            </p:stCondLst>
                            <p:childTnLst>
                              <p:par>
                                <p:cTn id="22" presetID="10" presetClass="exit" presetSubtype="0" fill="hold" grpId="1" nodeType="afterEffect">
                                  <p:stCondLst>
                                    <p:cond delay="0"/>
                                  </p:stCondLst>
                                  <p:childTnLst>
                                    <p:animEffect transition="out" filter="fade">
                                      <p:cBhvr>
                                        <p:cTn id="23" dur="2000"/>
                                        <p:tgtEl>
                                          <p:spTgt spid="9"/>
                                        </p:tgtEl>
                                      </p:cBhvr>
                                    </p:animEffect>
                                    <p:set>
                                      <p:cBhvr>
                                        <p:cTn id="24" dur="1" fill="hold">
                                          <p:stCondLst>
                                            <p:cond delay="1999"/>
                                          </p:stCondLst>
                                        </p:cTn>
                                        <p:tgtEl>
                                          <p:spTgt spid="9"/>
                                        </p:tgtEl>
                                        <p:attrNameLst>
                                          <p:attrName>style.visibility</p:attrName>
                                        </p:attrNameLst>
                                      </p:cBhvr>
                                      <p:to>
                                        <p:strVal val="hidden"/>
                                      </p:to>
                                    </p:set>
                                  </p:childTnLst>
                                </p:cTn>
                              </p:par>
                              <p:par>
                                <p:cTn id="25" presetID="0" presetClass="path" presetSubtype="0" accel="50000" decel="50000" fill="hold" grpId="1" nodeType="withEffect">
                                  <p:stCondLst>
                                    <p:cond delay="0"/>
                                  </p:stCondLst>
                                  <p:childTnLst>
                                    <p:animMotion origin="layout" path="M -2.29167E-6 -0.01041 C 0.00768 -0.04166 0.01563 -0.07268 0.02969 -0.09537 C 0.04375 -0.11805 0.0642 -0.14051 0.08373 -0.14676 C 0.10339 -0.15301 0.1263 -0.14444 0.14779 -0.13241 C 0.16927 -0.12037 0.19102 -0.09722 0.21276 -0.07453 C 0.23464 -0.05185 0.25651 -0.02384 0.27865 0.00417 " pathEditMode="relative" rAng="0" ptsTypes="AAAAAA">
                                      <p:cBhvr>
                                        <p:cTn id="26" dur="2000" fill="hold"/>
                                        <p:tgtEl>
                                          <p:spTgt spid="11"/>
                                        </p:tgtEl>
                                        <p:attrNameLst>
                                          <p:attrName>ppt_x</p:attrName>
                                          <p:attrName>ppt_y</p:attrName>
                                        </p:attrNameLst>
                                      </p:cBhvr>
                                      <p:rCtr x="13932" y="-6204"/>
                                    </p:animMotion>
                                  </p:childTnLst>
                                </p:cTn>
                              </p:par>
                            </p:childTnLst>
                          </p:cTn>
                        </p:par>
                        <p:par>
                          <p:cTn id="27" fill="hold">
                            <p:stCondLst>
                              <p:cond delay="4000"/>
                            </p:stCondLst>
                            <p:childTnLst>
                              <p:par>
                                <p:cTn id="28" presetID="10" presetClass="exit" presetSubtype="0" fill="hold" grpId="1" nodeType="afterEffect">
                                  <p:stCondLst>
                                    <p:cond delay="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1000"/>
                                        <p:tgtEl>
                                          <p:spTgt spid="11"/>
                                        </p:tgtEl>
                                      </p:cBhvr>
                                    </p:animEffect>
                                    <p:set>
                                      <p:cBhvr>
                                        <p:cTn id="33" dur="1" fill="hold">
                                          <p:stCondLst>
                                            <p:cond delay="999"/>
                                          </p:stCondLst>
                                        </p:cTn>
                                        <p:tgtEl>
                                          <p:spTgt spid="1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2"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2000"/>
                                        <p:tgtEl>
                                          <p:spTgt spid="8">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2000"/>
                                        <p:tgtEl>
                                          <p:spTgt spid="8">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2000"/>
                                        <p:tgtEl>
                                          <p:spTgt spid="8">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Effect transition="in" filter="fade">
                                      <p:cBhvr>
                                        <p:cTn id="53" dur="2000"/>
                                        <p:tgtEl>
                                          <p:spTgt spid="8">
                                            <p:txEl>
                                              <p:pRg st="3" end="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Effect transition="in" filter="fade">
                                      <p:cBhvr>
                                        <p:cTn id="56" dur="2000"/>
                                        <p:tgtEl>
                                          <p:spTgt spid="8">
                                            <p:txEl>
                                              <p:pRg st="4" end="4"/>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animEffect transition="in" filter="fade">
                                      <p:cBhvr>
                                        <p:cTn id="59" dur="2000"/>
                                        <p:tgtEl>
                                          <p:spTgt spid="8">
                                            <p:txEl>
                                              <p:pRg st="5" end="5"/>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xEl>
                                              <p:pRg st="6" end="6"/>
                                            </p:txEl>
                                          </p:spTgt>
                                        </p:tgtEl>
                                        <p:attrNameLst>
                                          <p:attrName>style.visibility</p:attrName>
                                        </p:attrNameLst>
                                      </p:cBhvr>
                                      <p:to>
                                        <p:strVal val="visible"/>
                                      </p:to>
                                    </p:set>
                                    <p:animEffect transition="in" filter="fade">
                                      <p:cBhvr>
                                        <p:cTn id="62" dur="2000"/>
                                        <p:tgtEl>
                                          <p:spTgt spid="8">
                                            <p:txEl>
                                              <p:pRg st="6" end="6"/>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xEl>
                                              <p:pRg st="7" end="7"/>
                                            </p:txEl>
                                          </p:spTgt>
                                        </p:tgtEl>
                                        <p:attrNameLst>
                                          <p:attrName>style.visibility</p:attrName>
                                        </p:attrNameLst>
                                      </p:cBhvr>
                                      <p:to>
                                        <p:strVal val="visible"/>
                                      </p:to>
                                    </p:set>
                                    <p:animEffect transition="in" filter="fade">
                                      <p:cBhvr>
                                        <p:cTn id="65" dur="2000"/>
                                        <p:tgtEl>
                                          <p:spTgt spid="8">
                                            <p:txEl>
                                              <p:pRg st="7" end="7"/>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xEl>
                                              <p:pRg st="8" end="8"/>
                                            </p:txEl>
                                          </p:spTgt>
                                        </p:tgtEl>
                                        <p:attrNameLst>
                                          <p:attrName>style.visibility</p:attrName>
                                        </p:attrNameLst>
                                      </p:cBhvr>
                                      <p:to>
                                        <p:strVal val="visible"/>
                                      </p:to>
                                    </p:set>
                                    <p:animEffect transition="in" filter="fade">
                                      <p:cBhvr>
                                        <p:cTn id="68" dur="2000"/>
                                        <p:tgtEl>
                                          <p:spTgt spid="8">
                                            <p:txEl>
                                              <p:pRg st="8" end="8"/>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
                                            <p:txEl>
                                              <p:pRg st="9" end="9"/>
                                            </p:txEl>
                                          </p:spTgt>
                                        </p:tgtEl>
                                        <p:attrNameLst>
                                          <p:attrName>style.visibility</p:attrName>
                                        </p:attrNameLst>
                                      </p:cBhvr>
                                      <p:to>
                                        <p:strVal val="visible"/>
                                      </p:to>
                                    </p:set>
                                    <p:animEffect transition="in" filter="fade">
                                      <p:cBhvr>
                                        <p:cTn id="71" dur="2000"/>
                                        <p:tgtEl>
                                          <p:spTgt spid="8">
                                            <p:txEl>
                                              <p:pRg st="9" end="9"/>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
                                            <p:txEl>
                                              <p:pRg st="10" end="10"/>
                                            </p:txEl>
                                          </p:spTgt>
                                        </p:tgtEl>
                                        <p:attrNameLst>
                                          <p:attrName>style.visibility</p:attrName>
                                        </p:attrNameLst>
                                      </p:cBhvr>
                                      <p:to>
                                        <p:strVal val="visible"/>
                                      </p:to>
                                    </p:set>
                                    <p:animEffect transition="in" filter="fade">
                                      <p:cBhvr>
                                        <p:cTn id="74" dur="2000"/>
                                        <p:tgtEl>
                                          <p:spTgt spid="8">
                                            <p:txEl>
                                              <p:pRg st="10" end="1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
                                            <p:txEl>
                                              <p:pRg st="11" end="11"/>
                                            </p:txEl>
                                          </p:spTgt>
                                        </p:tgtEl>
                                        <p:attrNameLst>
                                          <p:attrName>style.visibility</p:attrName>
                                        </p:attrNameLst>
                                      </p:cBhvr>
                                      <p:to>
                                        <p:strVal val="visible"/>
                                      </p:to>
                                    </p:set>
                                    <p:animEffect transition="in" filter="fade">
                                      <p:cBhvr>
                                        <p:cTn id="77" dur="2000"/>
                                        <p:tgtEl>
                                          <p:spTgt spid="8">
                                            <p:txEl>
                                              <p:pRg st="11" end="11"/>
                                            </p:txEl>
                                          </p:spTgt>
                                        </p:tgtEl>
                                      </p:cBhvr>
                                    </p:animEffect>
                                  </p:childTnLst>
                                </p:cTn>
                              </p:par>
                              <p:par>
                                <p:cTn id="78" presetID="10" presetClass="exit" presetSubtype="0" fill="hold" grpId="1" nodeType="withEffect">
                                  <p:stCondLst>
                                    <p:cond delay="0"/>
                                  </p:stCondLst>
                                  <p:childTnLst>
                                    <p:animEffect transition="out" filter="fade">
                                      <p:cBhvr>
                                        <p:cTn id="79" dur="2000"/>
                                        <p:tgtEl>
                                          <p:spTgt spid="12"/>
                                        </p:tgtEl>
                                      </p:cBhvr>
                                    </p:animEffect>
                                    <p:set>
                                      <p:cBhvr>
                                        <p:cTn id="80" dur="1" fill="hold">
                                          <p:stCondLst>
                                            <p:cond delay="1999"/>
                                          </p:stCondLst>
                                        </p:cTn>
                                        <p:tgtEl>
                                          <p:spTgt spid="12"/>
                                        </p:tgtEl>
                                        <p:attrNameLst>
                                          <p:attrName>style.visibility</p:attrName>
                                        </p:attrNameLst>
                                      </p:cBhvr>
                                      <p:to>
                                        <p:strVal val="hidden"/>
                                      </p:to>
                                    </p:set>
                                  </p:childTnLst>
                                </p:cTn>
                              </p:par>
                              <p:par>
                                <p:cTn id="81" presetID="10" presetClass="entr" presetSubtype="0" fill="hold" grpId="2"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6" grpId="2"/>
      <p:bldP spid="8" grpId="0" build="p"/>
      <p:bldP spid="9" grpId="0"/>
      <p:bldP spid="9" grpId="1"/>
      <p:bldP spid="9" grpId="2"/>
      <p:bldP spid="11" grpId="0"/>
      <p:bldP spid="11" grpId="1"/>
      <p:bldP spid="11" grpId="2"/>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8873" y="748142"/>
            <a:ext cx="10834254" cy="6212022"/>
          </a:xfrm>
          <a:prstGeom prst="rect">
            <a:avLst/>
          </a:prstGeom>
          <a:noFill/>
        </p:spPr>
        <p:txBody>
          <a:bodyPr wrap="square" rtlCol="0">
            <a:spAutoFit/>
          </a:bodyPr>
          <a:lstStyle/>
          <a:p>
            <a:pPr>
              <a:lnSpc>
                <a:spcPts val="3700"/>
              </a:lnSpc>
            </a:pPr>
            <a:r>
              <a:rPr lang="en-US" sz="2400" dirty="0">
                <a:latin typeface="Cambria" panose="02040503050406030204" pitchFamily="18" charset="0"/>
              </a:rPr>
              <a:t> The lunar module was on the Moon. Astronaut Neil Armstrong had come out of the door and looked up into black space. He looked down at the gray rocks. The Moon waited. Slowly, he moved down the stairs. When he got to the bottom, he stopped. Then, he carefully put his foot down on the ground. He was the first man on the Moon.</a:t>
            </a:r>
          </a:p>
          <a:p>
            <a:pPr>
              <a:lnSpc>
                <a:spcPts val="3700"/>
              </a:lnSpc>
            </a:pPr>
            <a:r>
              <a:rPr lang="en-US" sz="2400" dirty="0">
                <a:latin typeface="Cambria" panose="02040503050406030204" pitchFamily="18" charset="0"/>
              </a:rPr>
              <a:t>     Three hundred and twenty thousand kilometers away on Earth, people watched Neil Armstrong on television. They laughed and shouted. A man was on the Moon!</a:t>
            </a:r>
          </a:p>
          <a:p>
            <a:pPr>
              <a:lnSpc>
                <a:spcPts val="3700"/>
              </a:lnSpc>
            </a:pPr>
            <a:r>
              <a:rPr lang="en-US" sz="2400" dirty="0">
                <a:latin typeface="Cambria" panose="02040503050406030204" pitchFamily="18" charset="0"/>
              </a:rPr>
              <a:t>     Jim Lovell sat in front of his television with his wife and children. "I'm not the first man on the Moon," Jim said to his son Jeffrey. "But I will go there."</a:t>
            </a:r>
          </a:p>
          <a:p>
            <a:pPr>
              <a:lnSpc>
                <a:spcPts val="3700"/>
              </a:lnSpc>
            </a:pPr>
            <a:r>
              <a:rPr lang="en-US" sz="2400" dirty="0">
                <a:latin typeface="Cambria" panose="02040503050406030204" pitchFamily="18" charset="0"/>
              </a:rPr>
              <a:t>     Jeffrey was only five years old and he was excited. "Look at the rocks, Dad!" he shouted. "Look at the moon rocks!"</a:t>
            </a:r>
          </a:p>
          <a:p>
            <a:pPr>
              <a:lnSpc>
                <a:spcPts val="3700"/>
              </a:lnSpc>
            </a:pPr>
            <a:endParaRPr lang="en-US" sz="2400" dirty="0">
              <a:latin typeface="Cambria" panose="02040503050406030204" pitchFamily="18" charset="0"/>
            </a:endParaRPr>
          </a:p>
        </p:txBody>
      </p:sp>
      <p:sp>
        <p:nvSpPr>
          <p:cNvPr id="5" name="TextBox 4"/>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8" name="TextBox 7"/>
          <p:cNvSpPr txBox="1"/>
          <p:nvPr/>
        </p:nvSpPr>
        <p:spPr>
          <a:xfrm>
            <a:off x="661700" y="755404"/>
            <a:ext cx="10834254" cy="6212022"/>
          </a:xfrm>
          <a:prstGeom prst="rect">
            <a:avLst/>
          </a:prstGeom>
          <a:noFill/>
        </p:spPr>
        <p:txBody>
          <a:bodyPr wrap="square" rtlCol="0">
            <a:spAutoFit/>
          </a:bodyPr>
          <a:lstStyle/>
          <a:p>
            <a:pPr>
              <a:lnSpc>
                <a:spcPts val="3700"/>
              </a:lnSpc>
            </a:pPr>
            <a:r>
              <a:rPr lang="en-US" sz="2400" dirty="0">
                <a:latin typeface="Cambria" panose="02040503050406030204" pitchFamily="18" charset="0"/>
              </a:rPr>
              <a:t> </a:t>
            </a:r>
            <a:r>
              <a:rPr lang="en-US" sz="2400" dirty="0">
                <a:solidFill>
                  <a:srgbClr val="FF0000"/>
                </a:solidFill>
                <a:latin typeface="Cambria" panose="02040503050406030204" pitchFamily="18" charset="0"/>
              </a:rPr>
              <a:t>The lunar module was on the Moon. </a:t>
            </a:r>
            <a:r>
              <a:rPr lang="en-US" sz="2400" dirty="0">
                <a:solidFill>
                  <a:srgbClr val="7030A0"/>
                </a:solidFill>
                <a:latin typeface="Cambria" panose="02040503050406030204" pitchFamily="18" charset="0"/>
              </a:rPr>
              <a:t>Astronaut Neil Armstrong had come out of the door and looked up into black space. </a:t>
            </a:r>
            <a:r>
              <a:rPr lang="en-US" sz="2400" dirty="0">
                <a:solidFill>
                  <a:srgbClr val="0070C0"/>
                </a:solidFill>
                <a:latin typeface="Cambria" panose="02040503050406030204" pitchFamily="18" charset="0"/>
              </a:rPr>
              <a:t>He looked down at the gray rocks. The Moon waited. Slowly, he moved down the stairs. When he got to the bottom, he stopped. Then, he carefully put his foot down on the ground.</a:t>
            </a:r>
            <a:r>
              <a:rPr lang="en-US" sz="2400" dirty="0">
                <a:latin typeface="Cambria" panose="02040503050406030204" pitchFamily="18" charset="0"/>
              </a:rPr>
              <a:t> </a:t>
            </a:r>
            <a:r>
              <a:rPr lang="en-US" sz="2400" dirty="0">
                <a:solidFill>
                  <a:srgbClr val="FF0000"/>
                </a:solidFill>
                <a:latin typeface="Cambria" panose="02040503050406030204" pitchFamily="18" charset="0"/>
              </a:rPr>
              <a:t>He was the first man on the Moon.</a:t>
            </a:r>
          </a:p>
          <a:p>
            <a:pPr>
              <a:lnSpc>
                <a:spcPts val="3700"/>
              </a:lnSpc>
            </a:pPr>
            <a:r>
              <a:rPr lang="en-US" sz="2400" dirty="0">
                <a:latin typeface="Cambria" panose="02040503050406030204" pitchFamily="18" charset="0"/>
              </a:rPr>
              <a:t>     </a:t>
            </a:r>
            <a:r>
              <a:rPr lang="en-US" sz="2400" dirty="0">
                <a:solidFill>
                  <a:srgbClr val="0070C0"/>
                </a:solidFill>
                <a:latin typeface="Cambria" panose="02040503050406030204" pitchFamily="18" charset="0"/>
              </a:rPr>
              <a:t>Three hundred and twenty thousand kilometers away on Earth, people watched Neil Armstrong on television. They laughed and shouted. </a:t>
            </a:r>
            <a:r>
              <a:rPr lang="en-US" sz="2400" dirty="0">
                <a:solidFill>
                  <a:srgbClr val="FF0000"/>
                </a:solidFill>
                <a:latin typeface="Cambria" panose="02040503050406030204" pitchFamily="18" charset="0"/>
              </a:rPr>
              <a:t>A man was on the Moon!</a:t>
            </a:r>
          </a:p>
          <a:p>
            <a:pPr>
              <a:lnSpc>
                <a:spcPts val="3700"/>
              </a:lnSpc>
            </a:pPr>
            <a:r>
              <a:rPr lang="en-US" sz="2400" dirty="0">
                <a:solidFill>
                  <a:srgbClr val="0070C0"/>
                </a:solidFill>
                <a:latin typeface="Cambria" panose="02040503050406030204" pitchFamily="18" charset="0"/>
              </a:rPr>
              <a:t>     Jim Lovell sat in front of his television with his wife and children. </a:t>
            </a:r>
            <a:r>
              <a:rPr lang="en-US" sz="2400" dirty="0">
                <a:solidFill>
                  <a:srgbClr val="FF0000"/>
                </a:solidFill>
                <a:latin typeface="Cambria" panose="02040503050406030204" pitchFamily="18" charset="0"/>
              </a:rPr>
              <a:t>"I'm not the first man on the Moon</a:t>
            </a:r>
            <a:r>
              <a:rPr lang="en-US" sz="2400" dirty="0">
                <a:latin typeface="Cambria" panose="02040503050406030204" pitchFamily="18" charset="0"/>
              </a:rPr>
              <a:t>," </a:t>
            </a:r>
            <a:r>
              <a:rPr lang="en-US" sz="2400" dirty="0">
                <a:solidFill>
                  <a:srgbClr val="0070C0"/>
                </a:solidFill>
                <a:latin typeface="Cambria" panose="02040503050406030204" pitchFamily="18" charset="0"/>
              </a:rPr>
              <a:t>Jim said to his son Jeffrey. "But I will go there."</a:t>
            </a:r>
          </a:p>
          <a:p>
            <a:pPr>
              <a:lnSpc>
                <a:spcPts val="3700"/>
              </a:lnSpc>
            </a:pPr>
            <a:r>
              <a:rPr lang="en-US" sz="2400" dirty="0">
                <a:solidFill>
                  <a:srgbClr val="0070C0"/>
                </a:solidFill>
                <a:latin typeface="Cambria" panose="02040503050406030204" pitchFamily="18" charset="0"/>
              </a:rPr>
              <a:t>     Jeffrey was only five years old and he was excited. "Look at the rocks, Dad!" he shouted. "Look at the moon rocks!“</a:t>
            </a:r>
            <a:r>
              <a:rPr lang="en-US" sz="2400" baseline="30000" dirty="0">
                <a:solidFill>
                  <a:srgbClr val="0070C0"/>
                </a:solidFill>
                <a:latin typeface="Cambria" panose="02040503050406030204" pitchFamily="18" charset="0"/>
              </a:rPr>
              <a:t>1</a:t>
            </a:r>
          </a:p>
          <a:p>
            <a:pPr>
              <a:lnSpc>
                <a:spcPts val="3700"/>
              </a:lnSpc>
            </a:pPr>
            <a:endParaRPr lang="en-US" sz="2400" dirty="0">
              <a:latin typeface="Cambria" panose="02040503050406030204" pitchFamily="18" charset="0"/>
            </a:endParaRPr>
          </a:p>
        </p:txBody>
      </p:sp>
    </p:spTree>
    <p:extLst>
      <p:ext uri="{BB962C8B-B14F-4D97-AF65-F5344CB8AC3E}">
        <p14:creationId xmlns:p14="http://schemas.microsoft.com/office/powerpoint/2010/main" val="410482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9558"/>
            <a:ext cx="12192000" cy="5578884"/>
          </a:xfrm>
          <a:prstGeom prst="rect">
            <a:avLst/>
          </a:prstGeom>
        </p:spPr>
      </p:pic>
    </p:spTree>
    <p:extLst>
      <p:ext uri="{BB962C8B-B14F-4D97-AF65-F5344CB8AC3E}">
        <p14:creationId xmlns:p14="http://schemas.microsoft.com/office/powerpoint/2010/main" val="2017300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525" y="1080153"/>
            <a:ext cx="3048296" cy="3841404"/>
          </a:xfrm>
          <a:prstGeom prst="rect">
            <a:avLst/>
          </a:prstGeom>
        </p:spPr>
      </p:pic>
      <p:sp>
        <p:nvSpPr>
          <p:cNvPr id="4" name="TextBox 3"/>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sp>
        <p:nvSpPr>
          <p:cNvPr id="6" name="Oval 5"/>
          <p:cNvSpPr/>
          <p:nvPr/>
        </p:nvSpPr>
        <p:spPr>
          <a:xfrm>
            <a:off x="1398525" y="2100492"/>
            <a:ext cx="3048296" cy="2821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“All simple English sentences”</a:t>
            </a:r>
          </a:p>
        </p:txBody>
      </p:sp>
      <p:sp>
        <p:nvSpPr>
          <p:cNvPr id="8" name="Right Arrow 7"/>
          <p:cNvSpPr/>
          <p:nvPr/>
        </p:nvSpPr>
        <p:spPr>
          <a:xfrm>
            <a:off x="4852219" y="3229897"/>
            <a:ext cx="1769807" cy="339213"/>
          </a:xfrm>
          <a:prstGeom prst="right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38122" y="1292088"/>
            <a:ext cx="4333461" cy="4194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chemeClr val="tx1"/>
                </a:solidFill>
              </a:rPr>
              <a:t>BE </a:t>
            </a:r>
          </a:p>
          <a:p>
            <a:pPr algn="ctr">
              <a:lnSpc>
                <a:spcPct val="150000"/>
              </a:lnSpc>
            </a:pPr>
            <a:r>
              <a:rPr lang="en-US" sz="2800" dirty="0">
                <a:solidFill>
                  <a:schemeClr val="tx1"/>
                </a:solidFill>
              </a:rPr>
              <a:t>DO</a:t>
            </a:r>
          </a:p>
          <a:p>
            <a:pPr algn="r">
              <a:lnSpc>
                <a:spcPct val="150000"/>
              </a:lnSpc>
            </a:pPr>
            <a:r>
              <a:rPr lang="en-US" sz="2800" dirty="0">
                <a:solidFill>
                  <a:schemeClr val="tx1"/>
                </a:solidFill>
              </a:rPr>
              <a:t>            HAVE</a:t>
            </a:r>
          </a:p>
        </p:txBody>
      </p:sp>
      <p:sp>
        <p:nvSpPr>
          <p:cNvPr id="13" name="Freeform 12"/>
          <p:cNvSpPr/>
          <p:nvPr/>
        </p:nvSpPr>
        <p:spPr>
          <a:xfrm>
            <a:off x="8108709" y="1292088"/>
            <a:ext cx="796570" cy="4194311"/>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H="1">
            <a:off x="9013327" y="1292088"/>
            <a:ext cx="770054" cy="4194312"/>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30309" y="5720801"/>
            <a:ext cx="10200068" cy="523220"/>
          </a:xfrm>
          <a:prstGeom prst="rect">
            <a:avLst/>
          </a:prstGeom>
          <a:noFill/>
        </p:spPr>
        <p:txBody>
          <a:bodyPr wrap="square" rtlCol="0">
            <a:spAutoFit/>
          </a:bodyPr>
          <a:lstStyle/>
          <a:p>
            <a:r>
              <a:rPr lang="en-US" sz="2800" dirty="0"/>
              <a:t>The ‘Verb Families’, BE, DO &amp; HAVE mark communication Dimensions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3" name="Rectangle 2"/>
          <p:cNvSpPr/>
          <p:nvPr/>
        </p:nvSpPr>
        <p:spPr>
          <a:xfrm>
            <a:off x="4554869" y="713223"/>
            <a:ext cx="24913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Imagine</a:t>
            </a:r>
          </a:p>
        </p:txBody>
      </p:sp>
    </p:spTree>
    <p:extLst>
      <p:ext uri="{BB962C8B-B14F-4D97-AF65-F5344CB8AC3E}">
        <p14:creationId xmlns:p14="http://schemas.microsoft.com/office/powerpoint/2010/main" val="7498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animBg="1"/>
      <p:bldP spid="14" grpId="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sp>
        <p:nvSpPr>
          <p:cNvPr id="8" name="Right Arrow 7"/>
          <p:cNvSpPr/>
          <p:nvPr/>
        </p:nvSpPr>
        <p:spPr>
          <a:xfrm>
            <a:off x="5245439" y="3219636"/>
            <a:ext cx="1769807" cy="339213"/>
          </a:xfrm>
          <a:prstGeom prst="right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91853" y="1292088"/>
            <a:ext cx="4333461" cy="4194312"/>
            <a:chOff x="6838122" y="1292088"/>
            <a:chExt cx="4333461" cy="4194312"/>
          </a:xfrm>
        </p:grpSpPr>
        <p:sp>
          <p:nvSpPr>
            <p:cNvPr id="9" name="Oval 8"/>
            <p:cNvSpPr/>
            <p:nvPr/>
          </p:nvSpPr>
          <p:spPr>
            <a:xfrm>
              <a:off x="6838122" y="1292088"/>
              <a:ext cx="4333461" cy="4194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chemeClr val="tx1"/>
                  </a:solidFill>
                </a:rPr>
                <a:t>BE </a:t>
              </a:r>
            </a:p>
            <a:p>
              <a:pPr algn="ctr">
                <a:lnSpc>
                  <a:spcPct val="150000"/>
                </a:lnSpc>
              </a:pPr>
              <a:r>
                <a:rPr lang="en-US" sz="2800" dirty="0">
                  <a:solidFill>
                    <a:schemeClr val="tx1"/>
                  </a:solidFill>
                </a:rPr>
                <a:t>DO</a:t>
              </a:r>
            </a:p>
            <a:p>
              <a:pPr algn="r">
                <a:lnSpc>
                  <a:spcPct val="150000"/>
                </a:lnSpc>
              </a:pPr>
              <a:r>
                <a:rPr lang="en-US" sz="2800" dirty="0">
                  <a:solidFill>
                    <a:schemeClr val="tx1"/>
                  </a:solidFill>
                </a:rPr>
                <a:t>            HAVE</a:t>
              </a:r>
            </a:p>
          </p:txBody>
        </p:sp>
        <p:sp>
          <p:nvSpPr>
            <p:cNvPr id="13" name="Freeform 12"/>
            <p:cNvSpPr/>
            <p:nvPr/>
          </p:nvSpPr>
          <p:spPr>
            <a:xfrm>
              <a:off x="8108709" y="1292088"/>
              <a:ext cx="796570" cy="4194311"/>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H="1">
              <a:off x="8905279" y="1292088"/>
              <a:ext cx="878102" cy="4194312"/>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851880" y="5810042"/>
            <a:ext cx="9127335" cy="523220"/>
          </a:xfrm>
          <a:prstGeom prst="rect">
            <a:avLst/>
          </a:prstGeom>
          <a:noFill/>
        </p:spPr>
        <p:txBody>
          <a:bodyPr wrap="square" rtlCol="0">
            <a:spAutoFit/>
          </a:bodyPr>
          <a:lstStyle/>
          <a:p>
            <a:r>
              <a:rPr lang="en-US" sz="2800" dirty="0"/>
              <a:t>Conditionals can only exist based on Real or Direct situations</a:t>
            </a:r>
          </a:p>
        </p:txBody>
      </p:sp>
      <p:grpSp>
        <p:nvGrpSpPr>
          <p:cNvPr id="15" name="Group 14"/>
          <p:cNvGrpSpPr/>
          <p:nvPr/>
        </p:nvGrpSpPr>
        <p:grpSpPr>
          <a:xfrm>
            <a:off x="7338239" y="1283408"/>
            <a:ext cx="4333461" cy="4194312"/>
            <a:chOff x="6838122" y="1292088"/>
            <a:chExt cx="4333461" cy="4194312"/>
          </a:xfrm>
        </p:grpSpPr>
        <p:sp>
          <p:nvSpPr>
            <p:cNvPr id="16" name="Oval 15"/>
            <p:cNvSpPr/>
            <p:nvPr/>
          </p:nvSpPr>
          <p:spPr>
            <a:xfrm>
              <a:off x="6838122" y="1292088"/>
              <a:ext cx="4333461" cy="4194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dirty="0">
                  <a:solidFill>
                    <a:schemeClr val="tx1"/>
                  </a:solidFill>
                </a:rPr>
                <a:t>BE </a:t>
              </a:r>
            </a:p>
            <a:p>
              <a:pPr algn="ctr">
                <a:lnSpc>
                  <a:spcPct val="150000"/>
                </a:lnSpc>
              </a:pPr>
              <a:r>
                <a:rPr lang="en-US" sz="2800" dirty="0">
                  <a:solidFill>
                    <a:schemeClr val="tx1"/>
                  </a:solidFill>
                </a:rPr>
                <a:t>DO</a:t>
              </a:r>
            </a:p>
            <a:p>
              <a:pPr algn="ctr">
                <a:lnSpc>
                  <a:spcPct val="150000"/>
                </a:lnSpc>
              </a:pPr>
              <a:endParaRPr lang="en-US" sz="2800" dirty="0">
                <a:solidFill>
                  <a:schemeClr val="tx1"/>
                </a:solidFill>
              </a:endParaRPr>
            </a:p>
            <a:p>
              <a:pPr algn="r">
                <a:lnSpc>
                  <a:spcPct val="150000"/>
                </a:lnSpc>
              </a:pPr>
              <a:r>
                <a:rPr lang="en-US" sz="2800" dirty="0">
                  <a:solidFill>
                    <a:schemeClr val="tx1"/>
                  </a:solidFill>
                </a:rPr>
                <a:t>            HAVE</a:t>
              </a:r>
            </a:p>
          </p:txBody>
        </p:sp>
        <p:sp>
          <p:nvSpPr>
            <p:cNvPr id="17" name="Freeform 16"/>
            <p:cNvSpPr/>
            <p:nvPr/>
          </p:nvSpPr>
          <p:spPr>
            <a:xfrm>
              <a:off x="8108709" y="1292088"/>
              <a:ext cx="796570" cy="4194311"/>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H="1">
              <a:off x="8905279" y="1292088"/>
              <a:ext cx="878102" cy="4194312"/>
            </a:xfrm>
            <a:custGeom>
              <a:avLst/>
              <a:gdLst>
                <a:gd name="connsiteX0" fmla="*/ 756813 w 796570"/>
                <a:gd name="connsiteY0" fmla="*/ 0 h 2802834"/>
                <a:gd name="connsiteX1" fmla="*/ 239979 w 796570"/>
                <a:gd name="connsiteY1" fmla="*/ 655982 h 2802834"/>
                <a:gd name="connsiteX2" fmla="*/ 1440 w 796570"/>
                <a:gd name="connsiteY2" fmla="*/ 1351721 h 2802834"/>
                <a:gd name="connsiteX3" fmla="*/ 339370 w 796570"/>
                <a:gd name="connsiteY3" fmla="*/ 2126974 h 2802834"/>
                <a:gd name="connsiteX4" fmla="*/ 796570 w 796570"/>
                <a:gd name="connsiteY4" fmla="*/ 2802834 h 280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70" h="2802834">
                  <a:moveTo>
                    <a:pt x="756813" y="0"/>
                  </a:moveTo>
                  <a:cubicBezTo>
                    <a:pt x="561343" y="215347"/>
                    <a:pt x="365874" y="430695"/>
                    <a:pt x="239979" y="655982"/>
                  </a:cubicBezTo>
                  <a:cubicBezTo>
                    <a:pt x="114084" y="881269"/>
                    <a:pt x="-15125" y="1106556"/>
                    <a:pt x="1440" y="1351721"/>
                  </a:cubicBezTo>
                  <a:cubicBezTo>
                    <a:pt x="18005" y="1596886"/>
                    <a:pt x="206848" y="1885122"/>
                    <a:pt x="339370" y="2126974"/>
                  </a:cubicBezTo>
                  <a:cubicBezTo>
                    <a:pt x="471892" y="2368826"/>
                    <a:pt x="713744" y="2693504"/>
                    <a:pt x="796570" y="28028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a:off x="7015246" y="3558849"/>
            <a:ext cx="497944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47970" y="1699167"/>
            <a:ext cx="1150375" cy="830997"/>
          </a:xfrm>
          <a:prstGeom prst="rect">
            <a:avLst/>
          </a:prstGeom>
          <a:noFill/>
        </p:spPr>
        <p:txBody>
          <a:bodyPr wrap="square" rtlCol="0">
            <a:spAutoFit/>
          </a:bodyPr>
          <a:lstStyle/>
          <a:p>
            <a:r>
              <a:rPr lang="en-US" sz="2400" dirty="0">
                <a:solidFill>
                  <a:srgbClr val="FF0000"/>
                </a:solidFill>
              </a:rPr>
              <a:t>Real  / Direct</a:t>
            </a:r>
          </a:p>
        </p:txBody>
      </p:sp>
      <p:sp>
        <p:nvSpPr>
          <p:cNvPr id="23" name="TextBox 22"/>
          <p:cNvSpPr txBox="1"/>
          <p:nvPr/>
        </p:nvSpPr>
        <p:spPr>
          <a:xfrm>
            <a:off x="5752030" y="4287451"/>
            <a:ext cx="1646315" cy="461665"/>
          </a:xfrm>
          <a:prstGeom prst="rect">
            <a:avLst/>
          </a:prstGeom>
          <a:noFill/>
        </p:spPr>
        <p:txBody>
          <a:bodyPr wrap="square" rtlCol="0">
            <a:spAutoFit/>
          </a:bodyPr>
          <a:lstStyle/>
          <a:p>
            <a:r>
              <a:rPr lang="en-US" sz="2400" dirty="0">
                <a:solidFill>
                  <a:srgbClr val="FF0000"/>
                </a:solidFill>
              </a:rPr>
              <a:t>Conditional</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21" name="Rectangle 20"/>
          <p:cNvSpPr/>
          <p:nvPr/>
        </p:nvSpPr>
        <p:spPr>
          <a:xfrm>
            <a:off x="4235561" y="713223"/>
            <a:ext cx="3730964"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Innovate</a:t>
            </a:r>
          </a:p>
        </p:txBody>
      </p:sp>
    </p:spTree>
    <p:extLst>
      <p:ext uri="{BB962C8B-B14F-4D97-AF65-F5344CB8AC3E}">
        <p14:creationId xmlns:p14="http://schemas.microsoft.com/office/powerpoint/2010/main" val="14184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2" grpId="0"/>
      <p:bldP spid="23"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83" y="715297"/>
            <a:ext cx="8465192" cy="5718740"/>
          </a:xfrm>
          <a:prstGeom prst="rect">
            <a:avLst/>
          </a:prstGeom>
        </p:spPr>
      </p:pic>
      <p:cxnSp>
        <p:nvCxnSpPr>
          <p:cNvPr id="6" name="Straight Connector 5"/>
          <p:cNvCxnSpPr/>
          <p:nvPr/>
        </p:nvCxnSpPr>
        <p:spPr>
          <a:xfrm flipV="1">
            <a:off x="560439" y="3849329"/>
            <a:ext cx="8922774" cy="1474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52683" y="1456103"/>
            <a:ext cx="1150375" cy="830997"/>
          </a:xfrm>
          <a:prstGeom prst="rect">
            <a:avLst/>
          </a:prstGeom>
          <a:noFill/>
        </p:spPr>
        <p:txBody>
          <a:bodyPr wrap="square" rtlCol="0">
            <a:spAutoFit/>
          </a:bodyPr>
          <a:lstStyle/>
          <a:p>
            <a:r>
              <a:rPr lang="en-US" sz="2400" dirty="0">
                <a:solidFill>
                  <a:srgbClr val="FF0000"/>
                </a:solidFill>
              </a:rPr>
              <a:t>Real / Direct</a:t>
            </a:r>
          </a:p>
        </p:txBody>
      </p:sp>
      <p:sp>
        <p:nvSpPr>
          <p:cNvPr id="11" name="TextBox 10"/>
          <p:cNvSpPr txBox="1"/>
          <p:nvPr/>
        </p:nvSpPr>
        <p:spPr>
          <a:xfrm>
            <a:off x="9614511" y="5021197"/>
            <a:ext cx="1826721" cy="461665"/>
          </a:xfrm>
          <a:prstGeom prst="rect">
            <a:avLst/>
          </a:prstGeom>
          <a:noFill/>
        </p:spPr>
        <p:txBody>
          <a:bodyPr wrap="square" rtlCol="0">
            <a:spAutoFit/>
          </a:bodyPr>
          <a:lstStyle/>
          <a:p>
            <a:r>
              <a:rPr lang="en-US" sz="2400" dirty="0">
                <a:solidFill>
                  <a:srgbClr val="FF0000"/>
                </a:solidFill>
              </a:rPr>
              <a:t>Conditional</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Tree>
    <p:extLst>
      <p:ext uri="{BB962C8B-B14F-4D97-AF65-F5344CB8AC3E}">
        <p14:creationId xmlns:p14="http://schemas.microsoft.com/office/powerpoint/2010/main" val="310693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5" y="572124"/>
            <a:ext cx="11364685" cy="5912210"/>
          </a:xfrm>
          <a:prstGeom prst="rect">
            <a:avLst/>
          </a:prstGeom>
        </p:spPr>
      </p:pic>
      <p:sp>
        <p:nvSpPr>
          <p:cNvPr id="4" name="TextBox 3"/>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Tree>
    <p:extLst>
      <p:ext uri="{BB962C8B-B14F-4D97-AF65-F5344CB8AC3E}">
        <p14:creationId xmlns:p14="http://schemas.microsoft.com/office/powerpoint/2010/main" val="2226038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2" name="TextBox 1"/>
          <p:cNvSpPr txBox="1"/>
          <p:nvPr/>
        </p:nvSpPr>
        <p:spPr>
          <a:xfrm>
            <a:off x="2511382" y="752172"/>
            <a:ext cx="7018986" cy="461665"/>
          </a:xfrm>
          <a:prstGeom prst="rect">
            <a:avLst/>
          </a:prstGeom>
          <a:noFill/>
        </p:spPr>
        <p:txBody>
          <a:bodyPr wrap="square" rtlCol="0">
            <a:spAutoFit/>
          </a:bodyPr>
          <a:lstStyle/>
          <a:p>
            <a:r>
              <a:rPr lang="en-US" sz="2400" dirty="0">
                <a:latin typeface="Cambria" panose="02040503050406030204" pitchFamily="18" charset="0"/>
              </a:rPr>
              <a:t>How are BE, DO, &amp; HAVE different from other verbs?</a:t>
            </a:r>
          </a:p>
        </p:txBody>
      </p:sp>
      <p:sp>
        <p:nvSpPr>
          <p:cNvPr id="5" name="TextBox 4"/>
          <p:cNvSpPr txBox="1"/>
          <p:nvPr/>
        </p:nvSpPr>
        <p:spPr>
          <a:xfrm>
            <a:off x="280220" y="1340496"/>
            <a:ext cx="11459496" cy="5029582"/>
          </a:xfrm>
          <a:prstGeom prst="rect">
            <a:avLst/>
          </a:prstGeom>
          <a:noFill/>
        </p:spPr>
        <p:txBody>
          <a:bodyPr wrap="square" rtlCol="0">
            <a:spAutoFit/>
          </a:bodyPr>
          <a:lstStyle/>
          <a:p>
            <a:pPr>
              <a:lnSpc>
                <a:spcPts val="5500"/>
              </a:lnSpc>
            </a:pPr>
            <a:r>
              <a:rPr lang="en-US" sz="2400" dirty="0">
                <a:latin typeface="Cambria" panose="02040503050406030204" pitchFamily="18" charset="0"/>
              </a:rPr>
              <a:t>1) Only these three verb families have extra members</a:t>
            </a:r>
          </a:p>
          <a:p>
            <a:pPr>
              <a:lnSpc>
                <a:spcPts val="5500"/>
              </a:lnSpc>
            </a:pPr>
            <a:r>
              <a:rPr lang="en-US" sz="2400" dirty="0">
                <a:latin typeface="Cambria" panose="02040503050406030204" pitchFamily="18" charset="0"/>
              </a:rPr>
              <a:t>2) Only the primary members of these three verb families (plus the conditionals) form  </a:t>
            </a:r>
          </a:p>
          <a:p>
            <a:pPr>
              <a:lnSpc>
                <a:spcPts val="5500"/>
              </a:lnSpc>
            </a:pPr>
            <a:r>
              <a:rPr lang="en-US" sz="2400" dirty="0">
                <a:latin typeface="Cambria" panose="02040503050406030204" pitchFamily="18" charset="0"/>
              </a:rPr>
              <a:t>      negatives and questions (as well as positives)</a:t>
            </a:r>
          </a:p>
          <a:p>
            <a:pPr>
              <a:lnSpc>
                <a:spcPts val="5500"/>
              </a:lnSpc>
            </a:pPr>
            <a:r>
              <a:rPr lang="en-US" sz="2400" dirty="0">
                <a:latin typeface="Cambria" panose="02040503050406030204" pitchFamily="18" charset="0"/>
              </a:rPr>
              <a:t>3) BE sets the transformation pattern for this; DO &amp; HAVE incorporate modifications </a:t>
            </a:r>
          </a:p>
          <a:p>
            <a:pPr>
              <a:lnSpc>
                <a:spcPts val="5500"/>
              </a:lnSpc>
            </a:pPr>
            <a:r>
              <a:rPr lang="en-US" sz="2400" dirty="0">
                <a:latin typeface="Cambria" panose="02040503050406030204" pitchFamily="18" charset="0"/>
              </a:rPr>
              <a:t>      on this pattern so they are more easily distinguished from each other.</a:t>
            </a:r>
          </a:p>
          <a:p>
            <a:pPr>
              <a:lnSpc>
                <a:spcPts val="5500"/>
              </a:lnSpc>
            </a:pPr>
            <a:r>
              <a:rPr lang="en-US" sz="2400" dirty="0">
                <a:latin typeface="Cambria" panose="02040503050406030204" pitchFamily="18" charset="0"/>
              </a:rPr>
              <a:t>4) The 2</a:t>
            </a:r>
            <a:r>
              <a:rPr lang="en-US" sz="2400" baseline="30000" dirty="0">
                <a:latin typeface="Cambria" panose="02040503050406030204" pitchFamily="18" charset="0"/>
              </a:rPr>
              <a:t>ndary</a:t>
            </a:r>
            <a:r>
              <a:rPr lang="en-US" sz="2400" dirty="0">
                <a:latin typeface="Cambria" panose="02040503050406030204" pitchFamily="18" charset="0"/>
              </a:rPr>
              <a:t> verbs of BE (except the ‘Ongoing’ form) force the same rules as their  </a:t>
            </a:r>
          </a:p>
          <a:p>
            <a:pPr>
              <a:lnSpc>
                <a:spcPts val="5500"/>
              </a:lnSpc>
            </a:pPr>
            <a:r>
              <a:rPr lang="en-US" sz="2400" dirty="0">
                <a:latin typeface="Cambria" panose="02040503050406030204" pitchFamily="18" charset="0"/>
              </a:rPr>
              <a:t>      primary members on following 2</a:t>
            </a:r>
            <a:r>
              <a:rPr lang="en-US" sz="2400" baseline="30000" dirty="0">
                <a:latin typeface="Cambria" panose="02040503050406030204" pitchFamily="18" charset="0"/>
              </a:rPr>
              <a:t>ndary</a:t>
            </a:r>
            <a:r>
              <a:rPr lang="en-US" sz="2400" dirty="0">
                <a:latin typeface="Cambria" panose="02040503050406030204" pitchFamily="18" charset="0"/>
              </a:rPr>
              <a:t> verbs. `</a:t>
            </a:r>
          </a:p>
        </p:txBody>
      </p:sp>
    </p:spTree>
    <p:extLst>
      <p:ext uri="{BB962C8B-B14F-4D97-AF65-F5344CB8AC3E}">
        <p14:creationId xmlns:p14="http://schemas.microsoft.com/office/powerpoint/2010/main" val="20939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3000"/>
                                        <p:tgtEl>
                                          <p:spTgt spid="5">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3000"/>
                                        <p:tgtEl>
                                          <p:spTgt spid="5">
                                            <p:txEl>
                                              <p:pRg st="1" end="1"/>
                                            </p:txEl>
                                          </p:spTgt>
                                        </p:tgtEl>
                                      </p:cBhvr>
                                    </p:animEffect>
                                  </p:childTnLst>
                                </p:cTn>
                              </p:par>
                            </p:childTnLst>
                          </p:cTn>
                        </p:par>
                        <p:par>
                          <p:cTn id="16" fill="hold">
                            <p:stCondLst>
                              <p:cond delay="6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3000"/>
                                        <p:tgtEl>
                                          <p:spTgt spid="5">
                                            <p:txEl>
                                              <p:pRg st="2" end="2"/>
                                            </p:txEl>
                                          </p:spTgt>
                                        </p:tgtEl>
                                      </p:cBhvr>
                                    </p:animEffect>
                                  </p:childTnLst>
                                </p:cTn>
                              </p:par>
                            </p:childTnLst>
                          </p:cTn>
                        </p:par>
                        <p:par>
                          <p:cTn id="20" fill="hold">
                            <p:stCondLst>
                              <p:cond delay="95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3000"/>
                                        <p:tgtEl>
                                          <p:spTgt spid="5">
                                            <p:txEl>
                                              <p:pRg st="3" end="3"/>
                                            </p:txEl>
                                          </p:spTgt>
                                        </p:tgtEl>
                                      </p:cBhvr>
                                    </p:animEffect>
                                  </p:childTnLst>
                                </p:cTn>
                              </p:par>
                            </p:childTnLst>
                          </p:cTn>
                        </p:par>
                        <p:par>
                          <p:cTn id="24" fill="hold">
                            <p:stCondLst>
                              <p:cond delay="1250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3000"/>
                                        <p:tgtEl>
                                          <p:spTgt spid="5">
                                            <p:txEl>
                                              <p:pRg st="4" end="4"/>
                                            </p:txEl>
                                          </p:spTgt>
                                        </p:tgtEl>
                                      </p:cBhvr>
                                    </p:animEffect>
                                  </p:childTnLst>
                                </p:cTn>
                              </p:par>
                            </p:childTnLst>
                          </p:cTn>
                        </p:par>
                        <p:par>
                          <p:cTn id="28" fill="hold">
                            <p:stCondLst>
                              <p:cond delay="15500"/>
                            </p:stCondLst>
                            <p:childTnLst>
                              <p:par>
                                <p:cTn id="29" presetID="10" presetClass="entr" presetSubtype="0"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3000"/>
                                        <p:tgtEl>
                                          <p:spTgt spid="5">
                                            <p:txEl>
                                              <p:pRg st="5" end="5"/>
                                            </p:txEl>
                                          </p:spTgt>
                                        </p:tgtEl>
                                      </p:cBhvr>
                                    </p:animEffect>
                                  </p:childTnLst>
                                </p:cTn>
                              </p:par>
                            </p:childTnLst>
                          </p:cTn>
                        </p:par>
                        <p:par>
                          <p:cTn id="32" fill="hold">
                            <p:stCondLst>
                              <p:cond delay="18500"/>
                            </p:stCondLst>
                            <p:childTnLst>
                              <p:par>
                                <p:cTn id="33" presetID="10" presetClass="entr" presetSubtype="0"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3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11" descr="BC 2a"/>
          <p:cNvPicPr>
            <a:picLocks noGrp="1" noChangeAspect="1" noChangeArrowheads="1"/>
          </p:cNvPicPr>
          <p:nvPr>
            <p:ph sz="quarter" idx="2"/>
          </p:nvPr>
        </p:nvPicPr>
        <p:blipFill>
          <a:blip r:embed="rId3" cstate="print"/>
          <a:srcRect/>
          <a:stretch>
            <a:fillRect/>
          </a:stretch>
        </p:blipFill>
        <p:spPr>
          <a:xfrm rot="19784135">
            <a:off x="2820951" y="-971224"/>
            <a:ext cx="6564453" cy="8944873"/>
          </a:xfrm>
          <a:noFill/>
          <a:ln/>
        </p:spPr>
      </p:pic>
      <p:cxnSp>
        <p:nvCxnSpPr>
          <p:cNvPr id="3" name="Straight Arrow Connector 2"/>
          <p:cNvCxnSpPr/>
          <p:nvPr/>
        </p:nvCxnSpPr>
        <p:spPr>
          <a:xfrm flipH="1" flipV="1">
            <a:off x="3168203" y="2421228"/>
            <a:ext cx="12879" cy="175152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381091"/>
      </p:ext>
    </p:extLst>
  </p:cSld>
  <p:clrMapOvr>
    <a:masterClrMapping/>
  </p:clrMapOvr>
  <p:transition advClick="0" advTm="3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fade">
                                      <p:cBhvr>
                                        <p:cTn id="7" dur="2000"/>
                                        <p:tgtEl>
                                          <p:spTgt spid="2458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3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18" y="2991886"/>
            <a:ext cx="11249891" cy="1754293"/>
          </a:xfrm>
          <a:prstGeom prst="rect">
            <a:avLst/>
          </a:prstGeom>
        </p:spPr>
      </p:pic>
      <p:sp>
        <p:nvSpPr>
          <p:cNvPr id="3" name="TextBox 2"/>
          <p:cNvSpPr txBox="1"/>
          <p:nvPr/>
        </p:nvSpPr>
        <p:spPr>
          <a:xfrm>
            <a:off x="840657" y="1134799"/>
            <a:ext cx="4703800" cy="1323439"/>
          </a:xfrm>
          <a:prstGeom prst="rect">
            <a:avLst/>
          </a:prstGeom>
          <a:noFill/>
        </p:spPr>
        <p:txBody>
          <a:bodyPr wrap="square" rtlCol="0">
            <a:spAutoFit/>
          </a:bodyPr>
          <a:lstStyle/>
          <a:p>
            <a:r>
              <a:rPr lang="en-US" sz="2000" dirty="0">
                <a:latin typeface="Cambria" panose="02040503050406030204" pitchFamily="18" charset="0"/>
              </a:rPr>
              <a:t>A sentence with a BE primary verb and no secondary verb indicates the following words will present a descriptive single frame ‘picture’ communication. </a:t>
            </a:r>
          </a:p>
        </p:txBody>
      </p:sp>
      <p:sp>
        <p:nvSpPr>
          <p:cNvPr id="6" name="TextBox 5"/>
          <p:cNvSpPr txBox="1"/>
          <p:nvPr/>
        </p:nvSpPr>
        <p:spPr>
          <a:xfrm>
            <a:off x="614218" y="4928388"/>
            <a:ext cx="6066971" cy="1323439"/>
          </a:xfrm>
          <a:prstGeom prst="rect">
            <a:avLst/>
          </a:prstGeom>
          <a:noFill/>
        </p:spPr>
        <p:txBody>
          <a:bodyPr wrap="square" rtlCol="0">
            <a:spAutoFit/>
          </a:bodyPr>
          <a:lstStyle/>
          <a:p>
            <a:r>
              <a:rPr lang="en-US" sz="2000" dirty="0">
                <a:latin typeface="Cambria" panose="02040503050406030204" pitchFamily="18" charset="0"/>
              </a:rPr>
              <a:t>A sentence with a BE primary verb and a secondary verb indicates the following words will present a communication involving a single series of contiguous ‘picture’ frames representing a single ‘event’.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57" y="3301581"/>
            <a:ext cx="9521371" cy="103819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028" y="3301581"/>
            <a:ext cx="838858" cy="1038190"/>
          </a:xfrm>
          <a:prstGeom prst="rect">
            <a:avLst/>
          </a:prstGeom>
        </p:spPr>
      </p:pic>
      <p:sp>
        <p:nvSpPr>
          <p:cNvPr id="7" name="TextBox 6"/>
          <p:cNvSpPr txBox="1"/>
          <p:nvPr/>
        </p:nvSpPr>
        <p:spPr>
          <a:xfrm>
            <a:off x="6432432" y="1047031"/>
            <a:ext cx="3929596" cy="1569660"/>
          </a:xfrm>
          <a:prstGeom prst="rect">
            <a:avLst/>
          </a:prstGeom>
          <a:noFill/>
        </p:spPr>
        <p:txBody>
          <a:bodyPr wrap="square" rtlCol="0">
            <a:spAutoFit/>
          </a:bodyPr>
          <a:lstStyle/>
          <a:p>
            <a:r>
              <a:rPr lang="en-US" sz="2400" i="1" dirty="0" smtClean="0"/>
              <a:t>That is Bob.</a:t>
            </a:r>
          </a:p>
          <a:p>
            <a:r>
              <a:rPr lang="en-US" sz="2400" i="1" dirty="0" smtClean="0"/>
              <a:t>Bob is a runner.</a:t>
            </a:r>
          </a:p>
          <a:p>
            <a:r>
              <a:rPr lang="en-US" sz="2400" i="1" dirty="0" smtClean="0"/>
              <a:t>The man is happy.</a:t>
            </a:r>
          </a:p>
          <a:p>
            <a:r>
              <a:rPr lang="en-US" sz="2400" i="1" dirty="0" smtClean="0"/>
              <a:t>Bob is on the race track.</a:t>
            </a:r>
            <a:endParaRPr lang="en-US" sz="2400" i="1" dirty="0"/>
          </a:p>
        </p:txBody>
      </p:sp>
      <p:sp>
        <p:nvSpPr>
          <p:cNvPr id="10" name="TextBox 9"/>
          <p:cNvSpPr txBox="1"/>
          <p:nvPr/>
        </p:nvSpPr>
        <p:spPr>
          <a:xfrm>
            <a:off x="7653778" y="4822341"/>
            <a:ext cx="3929596" cy="1200329"/>
          </a:xfrm>
          <a:prstGeom prst="rect">
            <a:avLst/>
          </a:prstGeom>
          <a:noFill/>
        </p:spPr>
        <p:txBody>
          <a:bodyPr wrap="square" rtlCol="0">
            <a:spAutoFit/>
          </a:bodyPr>
          <a:lstStyle/>
          <a:p>
            <a:r>
              <a:rPr lang="en-US" sz="2400" i="1" dirty="0" smtClean="0"/>
              <a:t>Bob </a:t>
            </a:r>
            <a:r>
              <a:rPr lang="en-US" sz="2400" i="1" dirty="0" smtClean="0"/>
              <a:t>is </a:t>
            </a:r>
            <a:r>
              <a:rPr lang="en-US" sz="2400" i="1" dirty="0" smtClean="0"/>
              <a:t>running.</a:t>
            </a:r>
            <a:endParaRPr lang="en-US" sz="2400" i="1" dirty="0" smtClean="0"/>
          </a:p>
          <a:p>
            <a:r>
              <a:rPr lang="en-US" sz="2400" i="1" dirty="0" smtClean="0"/>
              <a:t>The man is </a:t>
            </a:r>
            <a:r>
              <a:rPr lang="en-US" sz="2400" i="1" dirty="0" smtClean="0"/>
              <a:t>racing happily.</a:t>
            </a:r>
            <a:endParaRPr lang="en-US" sz="2400" i="1" dirty="0" smtClean="0"/>
          </a:p>
          <a:p>
            <a:r>
              <a:rPr lang="en-US" sz="2400" i="1" dirty="0" smtClean="0"/>
              <a:t>Bob is running very fast.</a:t>
            </a:r>
            <a:endParaRPr lang="en-US" sz="2400" i="1" dirty="0"/>
          </a:p>
        </p:txBody>
      </p:sp>
    </p:spTree>
    <p:extLst>
      <p:ext uri="{BB962C8B-B14F-4D97-AF65-F5344CB8AC3E}">
        <p14:creationId xmlns:p14="http://schemas.microsoft.com/office/powerpoint/2010/main" val="373886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2000"/>
                            </p:stCondLst>
                            <p:childTnLst>
                              <p:par>
                                <p:cTn id="14" presetID="10" presetClass="entr" presetSubtype="0" fill="hold" nodeType="after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500"/>
                                        <p:tgtEl>
                                          <p:spTgt spid="7">
                                            <p:txEl>
                                              <p:pRg st="0" end="0"/>
                                            </p:txEl>
                                          </p:spTgt>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500"/>
                                        <p:tgtEl>
                                          <p:spTgt spid="7">
                                            <p:txEl>
                                              <p:pRg st="1" end="1"/>
                                            </p:txEl>
                                          </p:spTgt>
                                        </p:tgtEl>
                                      </p:cBhvr>
                                    </p:animEffect>
                                  </p:childTnLst>
                                </p:cTn>
                              </p:par>
                            </p:childTnLst>
                          </p:cTn>
                        </p:par>
                        <p:par>
                          <p:cTn id="25" fill="hold">
                            <p:stCondLst>
                              <p:cond delay="6500"/>
                            </p:stCondLst>
                            <p:childTnLst>
                              <p:par>
                                <p:cTn id="26" presetID="10" presetClass="entr" presetSubtype="0" fill="hold" grpId="0"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500"/>
                                        <p:tgtEl>
                                          <p:spTgt spid="7">
                                            <p:txEl>
                                              <p:pRg st="2" end="2"/>
                                            </p:txEl>
                                          </p:spTgt>
                                        </p:tgtEl>
                                      </p:cBhvr>
                                    </p:animEffect>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xit" presetSubtype="0" fill="hold"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1500"/>
                                        <p:tgtEl>
                                          <p:spTgt spid="10">
                                            <p:txEl>
                                              <p:pRg st="0" end="0"/>
                                            </p:txEl>
                                          </p:spTgt>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1500"/>
                                        <p:tgtEl>
                                          <p:spTgt spid="10">
                                            <p:txEl>
                                              <p:pRg st="1" end="1"/>
                                            </p:txEl>
                                          </p:spTgt>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fade">
                                      <p:cBhvr>
                                        <p:cTn id="57" dur="1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uiExpand="1" build="p"/>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78" y="3015196"/>
            <a:ext cx="11249891" cy="1754293"/>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3345475"/>
            <a:ext cx="1679293" cy="9820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4053" y="3345285"/>
            <a:ext cx="936171" cy="936171"/>
          </a:xfrm>
          <a:prstGeom prst="rect">
            <a:avLst/>
          </a:prstGeom>
        </p:spPr>
      </p:pic>
      <p:sp>
        <p:nvSpPr>
          <p:cNvPr id="5" name="TextBox 4"/>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sp>
        <p:nvSpPr>
          <p:cNvPr id="3" name="TextBox 2"/>
          <p:cNvSpPr txBox="1"/>
          <p:nvPr/>
        </p:nvSpPr>
        <p:spPr>
          <a:xfrm>
            <a:off x="661390" y="693078"/>
            <a:ext cx="4793140" cy="1323439"/>
          </a:xfrm>
          <a:prstGeom prst="rect">
            <a:avLst/>
          </a:prstGeom>
          <a:noFill/>
        </p:spPr>
        <p:txBody>
          <a:bodyPr wrap="square" rtlCol="0">
            <a:spAutoFit/>
          </a:bodyPr>
          <a:lstStyle/>
          <a:p>
            <a:r>
              <a:rPr lang="en-US" sz="2000" dirty="0">
                <a:latin typeface="Cambria" panose="02040503050406030204" pitchFamily="18" charset="0"/>
              </a:rPr>
              <a:t>In sentences with a DO primary verb, the primary verb is elided or dropped in the positive case, but is retained in the negative and question cases.  </a:t>
            </a:r>
          </a:p>
        </p:txBody>
      </p:sp>
      <p:sp>
        <p:nvSpPr>
          <p:cNvPr id="6" name="TextBox 5"/>
          <p:cNvSpPr txBox="1"/>
          <p:nvPr/>
        </p:nvSpPr>
        <p:spPr>
          <a:xfrm>
            <a:off x="661390" y="4802821"/>
            <a:ext cx="4941124" cy="1631216"/>
          </a:xfrm>
          <a:prstGeom prst="rect">
            <a:avLst/>
          </a:prstGeom>
          <a:noFill/>
        </p:spPr>
        <p:txBody>
          <a:bodyPr wrap="square" rtlCol="0">
            <a:spAutoFit/>
          </a:bodyPr>
          <a:lstStyle/>
          <a:p>
            <a:r>
              <a:rPr lang="en-US" sz="2000" dirty="0">
                <a:latin typeface="Cambria" panose="02040503050406030204" pitchFamily="18" charset="0"/>
              </a:rPr>
              <a:t>A sentence with a DO primary verb (elided or not) indicates the following words will present a communication involving a set of noncontiguous ‘picture’ frames with a common theme.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8" name="TextBox 7"/>
          <p:cNvSpPr txBox="1"/>
          <p:nvPr/>
        </p:nvSpPr>
        <p:spPr>
          <a:xfrm>
            <a:off x="5994400" y="689810"/>
            <a:ext cx="5921829" cy="1938992"/>
          </a:xfrm>
          <a:prstGeom prst="rect">
            <a:avLst/>
          </a:prstGeom>
          <a:noFill/>
        </p:spPr>
        <p:txBody>
          <a:bodyPr wrap="square" rtlCol="0">
            <a:spAutoFit/>
          </a:bodyPr>
          <a:lstStyle/>
          <a:p>
            <a:r>
              <a:rPr lang="en-US" sz="2000" dirty="0">
                <a:latin typeface="Cambria" panose="02040503050406030204" pitchFamily="18" charset="0"/>
              </a:rPr>
              <a:t>If no BE verb is seen, the default understanding is that DO is the primary verb – unless the 2</a:t>
            </a:r>
            <a:r>
              <a:rPr lang="en-US" sz="2000" baseline="30000" dirty="0">
                <a:latin typeface="Cambria" panose="02040503050406030204" pitchFamily="18" charset="0"/>
              </a:rPr>
              <a:t>ndary</a:t>
            </a:r>
            <a:r>
              <a:rPr lang="en-US" sz="2000" dirty="0">
                <a:latin typeface="Cambria" panose="02040503050406030204" pitchFamily="18" charset="0"/>
              </a:rPr>
              <a:t> verb is a ‘HAVE’ primary verb, in which case the ‘reader/listener’  must check for a following 2</a:t>
            </a:r>
            <a:r>
              <a:rPr lang="en-US" sz="2000" baseline="30000" dirty="0">
                <a:latin typeface="Cambria" panose="02040503050406030204" pitchFamily="18" charset="0"/>
              </a:rPr>
              <a:t>ndary</a:t>
            </a:r>
            <a:r>
              <a:rPr lang="en-US" sz="2000" dirty="0">
                <a:latin typeface="Cambria" panose="02040503050406030204" pitchFamily="18" charset="0"/>
              </a:rPr>
              <a:t> verb in the P.P or Reflective form, which if found indicates that the sentence is in the HAVE dimension.</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204" y="3906754"/>
            <a:ext cx="710292" cy="403446"/>
          </a:xfrm>
          <a:prstGeom prst="rect">
            <a:avLst/>
          </a:prstGeom>
        </p:spPr>
      </p:pic>
      <p:pic>
        <p:nvPicPr>
          <p:cNvPr id="9" name="Picture 8" descr="eiffel.png"/>
          <p:cNvPicPr>
            <a:picLocks noChangeAspect="1"/>
          </p:cNvPicPr>
          <p:nvPr/>
        </p:nvPicPr>
        <p:blipFill>
          <a:blip r:embed="rId7" cstate="print"/>
          <a:stretch>
            <a:fillRect/>
          </a:stretch>
        </p:blipFill>
        <p:spPr>
          <a:xfrm>
            <a:off x="1932251" y="3326774"/>
            <a:ext cx="545690" cy="92969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4659" y="3326774"/>
            <a:ext cx="1297564" cy="9282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941" y="3935665"/>
            <a:ext cx="685112" cy="389143"/>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6710" y="3357214"/>
            <a:ext cx="1275008" cy="969608"/>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34498" y="3339880"/>
            <a:ext cx="1601538" cy="91516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751574" y="3893196"/>
            <a:ext cx="766916" cy="430337"/>
          </a:xfrm>
          <a:prstGeom prst="rect">
            <a:avLst/>
          </a:prstGeom>
        </p:spPr>
      </p:pic>
      <p:sp>
        <p:nvSpPr>
          <p:cNvPr id="17" name="TextBox 16"/>
          <p:cNvSpPr txBox="1"/>
          <p:nvPr/>
        </p:nvSpPr>
        <p:spPr>
          <a:xfrm>
            <a:off x="7653778" y="4822341"/>
            <a:ext cx="3929596" cy="1200329"/>
          </a:xfrm>
          <a:prstGeom prst="rect">
            <a:avLst/>
          </a:prstGeom>
          <a:noFill/>
        </p:spPr>
        <p:txBody>
          <a:bodyPr wrap="square" rtlCol="0">
            <a:spAutoFit/>
          </a:bodyPr>
          <a:lstStyle/>
          <a:p>
            <a:r>
              <a:rPr lang="en-US" sz="2400" i="1" dirty="0" smtClean="0"/>
              <a:t>Bob drives a green </a:t>
            </a:r>
            <a:r>
              <a:rPr lang="en-US" sz="2400" i="1" dirty="0" err="1" smtClean="0"/>
              <a:t>sportscar</a:t>
            </a:r>
            <a:r>
              <a:rPr lang="en-US" sz="2400" i="1" dirty="0" smtClean="0"/>
              <a:t>.</a:t>
            </a:r>
            <a:endParaRPr lang="en-US" sz="2400" i="1" dirty="0" smtClean="0"/>
          </a:p>
          <a:p>
            <a:r>
              <a:rPr lang="en-US" sz="2400" i="1" dirty="0" smtClean="0"/>
              <a:t>Bob likes adventure.</a:t>
            </a:r>
            <a:endParaRPr lang="en-US" sz="2400" i="1" dirty="0" smtClean="0"/>
          </a:p>
          <a:p>
            <a:r>
              <a:rPr lang="en-US" sz="2400" i="1" dirty="0" smtClean="0"/>
              <a:t>Bob travels a lot.</a:t>
            </a:r>
            <a:endParaRPr lang="en-US" sz="2400" i="1" dirty="0"/>
          </a:p>
        </p:txBody>
      </p:sp>
    </p:spTree>
    <p:extLst>
      <p:ext uri="{BB962C8B-B14F-4D97-AF65-F5344CB8AC3E}">
        <p14:creationId xmlns:p14="http://schemas.microsoft.com/office/powerpoint/2010/main" val="167200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par>
                          <p:cTn id="55" fill="hold">
                            <p:stCondLst>
                              <p:cond delay="4500"/>
                            </p:stCondLst>
                            <p:childTnLst>
                              <p:par>
                                <p:cTn id="56" presetID="10"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1500"/>
                                        <p:tgtEl>
                                          <p:spTgt spid="17">
                                            <p:txEl>
                                              <p:pRg st="0" end="0"/>
                                            </p:txEl>
                                          </p:spTgt>
                                        </p:tgtEl>
                                      </p:cBhvr>
                                    </p:animEffect>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17">
                                            <p:txEl>
                                              <p:pRg st="1" end="1"/>
                                            </p:txEl>
                                          </p:spTgt>
                                        </p:tgtEl>
                                        <p:attrNameLst>
                                          <p:attrName>style.visibility</p:attrName>
                                        </p:attrNameLst>
                                      </p:cBhvr>
                                      <p:to>
                                        <p:strVal val="visible"/>
                                      </p:to>
                                    </p:set>
                                    <p:animEffect transition="in" filter="fade">
                                      <p:cBhvr>
                                        <p:cTn id="66" dur="1500"/>
                                        <p:tgtEl>
                                          <p:spTgt spid="17">
                                            <p:txEl>
                                              <p:pRg st="1" end="1"/>
                                            </p:txEl>
                                          </p:spTgt>
                                        </p:tgtEl>
                                      </p:cBhvr>
                                    </p:animEffect>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17">
                                            <p:txEl>
                                              <p:pRg st="2" end="2"/>
                                            </p:txEl>
                                          </p:spTgt>
                                        </p:tgtEl>
                                        <p:attrNameLst>
                                          <p:attrName>style.visibility</p:attrName>
                                        </p:attrNameLst>
                                      </p:cBhvr>
                                      <p:to>
                                        <p:strVal val="visible"/>
                                      </p:to>
                                    </p:set>
                                    <p:animEffect transition="in" filter="fade">
                                      <p:cBhvr>
                                        <p:cTn id="70" dur="1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713" y="2498410"/>
            <a:ext cx="11249891" cy="1754293"/>
          </a:xfrm>
          <a:prstGeom prst="rect">
            <a:avLst/>
          </a:prstGeom>
        </p:spPr>
      </p:pic>
      <p:sp>
        <p:nvSpPr>
          <p:cNvPr id="3" name="TextBox 2"/>
          <p:cNvSpPr txBox="1"/>
          <p:nvPr/>
        </p:nvSpPr>
        <p:spPr>
          <a:xfrm>
            <a:off x="683114" y="1012675"/>
            <a:ext cx="4705588" cy="1323439"/>
          </a:xfrm>
          <a:prstGeom prst="rect">
            <a:avLst/>
          </a:prstGeom>
          <a:noFill/>
        </p:spPr>
        <p:txBody>
          <a:bodyPr wrap="square" rtlCol="0">
            <a:spAutoFit/>
          </a:bodyPr>
          <a:lstStyle/>
          <a:p>
            <a:r>
              <a:rPr lang="en-US" sz="2000" dirty="0">
                <a:latin typeface="Cambria" panose="02040503050406030204" pitchFamily="18" charset="0"/>
              </a:rPr>
              <a:t>In sentences with a HAVE primary verb, the primary verb must be followed by another 2</a:t>
            </a:r>
            <a:r>
              <a:rPr lang="en-US" sz="2000" baseline="30000" dirty="0">
                <a:latin typeface="Cambria" panose="02040503050406030204" pitchFamily="18" charset="0"/>
              </a:rPr>
              <a:t>ndary</a:t>
            </a:r>
            <a:r>
              <a:rPr lang="en-US" sz="2000" dirty="0">
                <a:latin typeface="Cambria" panose="02040503050406030204" pitchFamily="18" charset="0"/>
              </a:rPr>
              <a:t> verb in the past participle or ‘Reflective’ form.  </a:t>
            </a:r>
          </a:p>
        </p:txBody>
      </p:sp>
      <p:sp>
        <p:nvSpPr>
          <p:cNvPr id="6" name="TextBox 5"/>
          <p:cNvSpPr txBox="1"/>
          <p:nvPr/>
        </p:nvSpPr>
        <p:spPr>
          <a:xfrm>
            <a:off x="683114" y="4505851"/>
            <a:ext cx="3351857" cy="1631216"/>
          </a:xfrm>
          <a:prstGeom prst="rect">
            <a:avLst/>
          </a:prstGeom>
          <a:noFill/>
        </p:spPr>
        <p:txBody>
          <a:bodyPr wrap="square" rtlCol="0">
            <a:spAutoFit/>
          </a:bodyPr>
          <a:lstStyle/>
          <a:p>
            <a:r>
              <a:rPr lang="en-US" sz="2000" dirty="0">
                <a:latin typeface="Cambria" panose="02040503050406030204" pitchFamily="18" charset="0"/>
              </a:rPr>
              <a:t>The HAVE dimension allows us to incorporate information from a past time into a communication focused on a later time.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9" name="TextBox 8"/>
          <p:cNvSpPr txBox="1"/>
          <p:nvPr/>
        </p:nvSpPr>
        <p:spPr>
          <a:xfrm>
            <a:off x="6170224" y="1012675"/>
            <a:ext cx="5405229" cy="1323439"/>
          </a:xfrm>
          <a:prstGeom prst="rect">
            <a:avLst/>
          </a:prstGeom>
          <a:noFill/>
        </p:spPr>
        <p:txBody>
          <a:bodyPr wrap="square" rtlCol="0">
            <a:spAutoFit/>
          </a:bodyPr>
          <a:lstStyle/>
          <a:p>
            <a:r>
              <a:rPr lang="en-US" sz="2000" dirty="0">
                <a:latin typeface="Cambria" panose="02040503050406030204" pitchFamily="18" charset="0"/>
              </a:rPr>
              <a:t>A sentence with a HAVE primary verb indicates the following words will present a communication involving a relationship between two times or from one time to another.</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4053" y="2851809"/>
            <a:ext cx="936171" cy="93617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699" y="3413278"/>
            <a:ext cx="710292" cy="403446"/>
          </a:xfrm>
          <a:prstGeom prst="rect">
            <a:avLst/>
          </a:prstGeom>
        </p:spPr>
      </p:pic>
      <p:pic>
        <p:nvPicPr>
          <p:cNvPr id="13" name="Picture 12" descr="eiffel.png"/>
          <p:cNvPicPr>
            <a:picLocks noChangeAspect="1"/>
          </p:cNvPicPr>
          <p:nvPr/>
        </p:nvPicPr>
        <p:blipFill>
          <a:blip r:embed="rId6" cstate="print"/>
          <a:stretch>
            <a:fillRect/>
          </a:stretch>
        </p:blipFill>
        <p:spPr>
          <a:xfrm>
            <a:off x="2005746" y="2833298"/>
            <a:ext cx="545690" cy="92969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8154" y="2833298"/>
            <a:ext cx="1297564" cy="92827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2436" y="3442189"/>
            <a:ext cx="685112" cy="38914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6710" y="2863738"/>
            <a:ext cx="1275008" cy="969608"/>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4498" y="2846404"/>
            <a:ext cx="1601538" cy="91516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51574" y="3399720"/>
            <a:ext cx="766916" cy="430337"/>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60056" y="2853098"/>
            <a:ext cx="678309" cy="689429"/>
          </a:xfrm>
          <a:prstGeom prst="rect">
            <a:avLst/>
          </a:prstGeom>
        </p:spPr>
      </p:pic>
      <p:sp>
        <p:nvSpPr>
          <p:cNvPr id="19" name="Speech Bubble: Oval 18"/>
          <p:cNvSpPr/>
          <p:nvPr/>
        </p:nvSpPr>
        <p:spPr>
          <a:xfrm>
            <a:off x="4412343" y="4385325"/>
            <a:ext cx="7678057" cy="1971933"/>
          </a:xfrm>
          <a:prstGeom prst="wedgeEllipseCallout">
            <a:avLst>
              <a:gd name="adj1" fmla="val 24516"/>
              <a:gd name="adj2" fmla="val -81765"/>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chemeClr val="tx1"/>
                </a:solidFill>
                <a:latin typeface="Cambria" panose="02040503050406030204" pitchFamily="18" charset="0"/>
              </a:rPr>
              <a:t>Have you been to Paris?     </a:t>
            </a:r>
            <a:r>
              <a:rPr lang="en-US" sz="2000" dirty="0">
                <a:solidFill>
                  <a:schemeClr val="tx1"/>
                </a:solidFill>
                <a:latin typeface="Cambria" panose="02040503050406030204" pitchFamily="18" charset="0"/>
              </a:rPr>
              <a:t>Y/N</a:t>
            </a:r>
          </a:p>
          <a:p>
            <a:pPr algn="ctr"/>
            <a:r>
              <a:rPr lang="en-US" sz="2400" dirty="0">
                <a:solidFill>
                  <a:schemeClr val="tx1"/>
                </a:solidFill>
                <a:latin typeface="Cambria" panose="02040503050406030204" pitchFamily="18" charset="0"/>
              </a:rPr>
              <a:t>Where have you driven your car?    </a:t>
            </a:r>
            <a:r>
              <a:rPr lang="en-US" sz="2000" dirty="0">
                <a:solidFill>
                  <a:schemeClr val="tx1"/>
                </a:solidFill>
                <a:latin typeface="Cambria" panose="02040503050406030204" pitchFamily="18" charset="0"/>
              </a:rPr>
              <a:t>WH?</a:t>
            </a:r>
          </a:p>
          <a:p>
            <a:pPr algn="ctr"/>
            <a:r>
              <a:rPr lang="en-US" sz="2400" dirty="0">
                <a:solidFill>
                  <a:schemeClr val="tx1"/>
                </a:solidFill>
                <a:latin typeface="Cambria" panose="02040503050406030204" pitchFamily="18" charset="0"/>
              </a:rPr>
              <a:t>How long have you been in Paris? </a:t>
            </a:r>
            <a:r>
              <a:rPr lang="en-US" sz="2000" dirty="0">
                <a:solidFill>
                  <a:schemeClr val="tx1"/>
                </a:solidFill>
                <a:latin typeface="Cambria" panose="02040503050406030204" pitchFamily="18" charset="0"/>
              </a:rPr>
              <a:t>Duration</a:t>
            </a:r>
          </a:p>
        </p:txBody>
      </p:sp>
    </p:spTree>
    <p:extLst>
      <p:ext uri="{BB962C8B-B14F-4D97-AF65-F5344CB8AC3E}">
        <p14:creationId xmlns:p14="http://schemas.microsoft.com/office/powerpoint/2010/main" val="310721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83" y="601153"/>
            <a:ext cx="11620672" cy="5832884"/>
          </a:xfrm>
          <a:prstGeom prst="rect">
            <a:avLst/>
          </a:prstGeom>
        </p:spPr>
      </p:pic>
    </p:spTree>
    <p:extLst>
      <p:ext uri="{BB962C8B-B14F-4D97-AF65-F5344CB8AC3E}">
        <p14:creationId xmlns:p14="http://schemas.microsoft.com/office/powerpoint/2010/main" val="644919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5" name="Text Box 4"/>
          <p:cNvSpPr txBox="1">
            <a:spLocks noChangeArrowheads="1"/>
          </p:cNvSpPr>
          <p:nvPr/>
        </p:nvSpPr>
        <p:spPr bwMode="auto">
          <a:xfrm>
            <a:off x="2456542" y="685800"/>
            <a:ext cx="2590800" cy="5447645"/>
          </a:xfrm>
          <a:prstGeom prst="rect">
            <a:avLst/>
          </a:prstGeom>
          <a:noFill/>
          <a:ln w="9525">
            <a:noFill/>
            <a:miter lim="800000"/>
            <a:headEnd/>
            <a:tailEnd/>
          </a:ln>
        </p:spPr>
        <p:txBody>
          <a:bodyPr>
            <a:spAutoFit/>
          </a:bodyPr>
          <a:lstStyle/>
          <a:p>
            <a:pPr>
              <a:spcBef>
                <a:spcPct val="25000"/>
              </a:spcBef>
            </a:pPr>
            <a:r>
              <a:rPr lang="en-US" sz="2400" b="1" dirty="0">
                <a:solidFill>
                  <a:srgbClr val="009900"/>
                </a:solidFill>
                <a:latin typeface="Georgia" pitchFamily="18" charset="0"/>
              </a:rPr>
              <a:t>I</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He</a:t>
            </a:r>
          </a:p>
          <a:p>
            <a:r>
              <a:rPr lang="en-US" sz="2400" b="1" dirty="0">
                <a:solidFill>
                  <a:srgbClr val="009900"/>
                </a:solidFill>
                <a:latin typeface="Georgia" pitchFamily="18" charset="0"/>
              </a:rPr>
              <a:t>She</a:t>
            </a:r>
          </a:p>
          <a:p>
            <a:r>
              <a:rPr lang="en-US" sz="2400" b="1" dirty="0">
                <a:solidFill>
                  <a:srgbClr val="009900"/>
                </a:solidFill>
                <a:latin typeface="Georgia" pitchFamily="18" charset="0"/>
              </a:rPr>
              <a:t>It</a:t>
            </a:r>
          </a:p>
          <a:p>
            <a:r>
              <a:rPr lang="en-US" sz="2400" b="1" dirty="0">
                <a:solidFill>
                  <a:srgbClr val="CC00FF"/>
                </a:solidFill>
                <a:latin typeface="Georgia" pitchFamily="18" charset="0"/>
              </a:rPr>
              <a:t>Alex</a:t>
            </a:r>
          </a:p>
          <a:p>
            <a:r>
              <a:rPr lang="en-US" sz="2400" b="1" dirty="0">
                <a:solidFill>
                  <a:srgbClr val="0066FF"/>
                </a:solidFill>
                <a:latin typeface="Georgia" pitchFamily="18" charset="0"/>
              </a:rPr>
              <a:t>The teacher</a:t>
            </a:r>
          </a:p>
          <a:p>
            <a:pPr>
              <a:spcBef>
                <a:spcPct val="50000"/>
              </a:spcBef>
            </a:pPr>
            <a:r>
              <a:rPr lang="en-US" sz="2400" b="1" dirty="0">
                <a:solidFill>
                  <a:srgbClr val="009900"/>
                </a:solidFill>
                <a:latin typeface="Georgia" pitchFamily="18" charset="0"/>
              </a:rPr>
              <a:t>We</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They</a:t>
            </a:r>
            <a:r>
              <a:rPr lang="en-US" sz="2400" b="1" dirty="0">
                <a:latin typeface="Georgia" pitchFamily="18" charset="0"/>
              </a:rPr>
              <a:t> </a:t>
            </a:r>
          </a:p>
          <a:p>
            <a:r>
              <a:rPr lang="en-US" sz="2400" b="1" dirty="0">
                <a:solidFill>
                  <a:srgbClr val="CC00FF"/>
                </a:solidFill>
                <a:latin typeface="Georgia" pitchFamily="18" charset="0"/>
              </a:rPr>
              <a:t>Ali </a:t>
            </a:r>
            <a:r>
              <a:rPr lang="en-US" sz="2400" b="1" dirty="0">
                <a:latin typeface="Georgia" pitchFamily="18" charset="0"/>
              </a:rPr>
              <a:t>and</a:t>
            </a:r>
            <a:r>
              <a:rPr lang="en-US" sz="2400" b="1" dirty="0">
                <a:solidFill>
                  <a:srgbClr val="CC00FF"/>
                </a:solidFill>
                <a:latin typeface="Georgia" pitchFamily="18" charset="0"/>
              </a:rPr>
              <a:t> Art</a:t>
            </a:r>
          </a:p>
          <a:p>
            <a:r>
              <a:rPr lang="en-US" sz="2400" b="1" dirty="0">
                <a:solidFill>
                  <a:srgbClr val="0066FF"/>
                </a:solidFill>
                <a:latin typeface="Georgia" pitchFamily="18" charset="0"/>
              </a:rPr>
              <a:t>The teachers</a:t>
            </a:r>
          </a:p>
        </p:txBody>
      </p:sp>
      <p:sp>
        <p:nvSpPr>
          <p:cNvPr id="8" name="Text Box 12"/>
          <p:cNvSpPr txBox="1">
            <a:spLocks noChangeArrowheads="1"/>
          </p:cNvSpPr>
          <p:nvPr/>
        </p:nvSpPr>
        <p:spPr bwMode="auto">
          <a:xfrm>
            <a:off x="6723742" y="685800"/>
            <a:ext cx="838200" cy="5386388"/>
          </a:xfrm>
          <a:prstGeom prst="rect">
            <a:avLst/>
          </a:prstGeom>
          <a:noFill/>
          <a:ln w="9525">
            <a:noFill/>
            <a:miter lim="800000"/>
            <a:headEnd/>
            <a:tailEnd/>
          </a:ln>
        </p:spPr>
        <p:txBody>
          <a:bodyPr>
            <a:spAutoFit/>
          </a:bodyPr>
          <a:lstStyle/>
          <a:p>
            <a:pPr>
              <a:spcBef>
                <a:spcPct val="25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pPr>
              <a:spcBef>
                <a:spcPct val="50000"/>
              </a:spcBef>
            </a:pPr>
            <a:r>
              <a:rPr lang="en-US" sz="2400" b="1">
                <a:latin typeface="Georgia" pitchFamily="18" charset="0"/>
              </a:rPr>
              <a:t>not</a:t>
            </a:r>
          </a:p>
          <a:p>
            <a:r>
              <a:rPr lang="en-US" sz="2400" b="1">
                <a:latin typeface="Georgia" pitchFamily="18" charset="0"/>
              </a:rPr>
              <a:t>not</a:t>
            </a:r>
          </a:p>
          <a:p>
            <a:r>
              <a:rPr lang="en-US" sz="2400" b="1">
                <a:latin typeface="Georgia" pitchFamily="18" charset="0"/>
              </a:rPr>
              <a:t>not</a:t>
            </a:r>
          </a:p>
        </p:txBody>
      </p:sp>
      <p:sp>
        <p:nvSpPr>
          <p:cNvPr id="9" name="Text Box 13"/>
          <p:cNvSpPr txBox="1">
            <a:spLocks noChangeArrowheads="1"/>
          </p:cNvSpPr>
          <p:nvPr/>
        </p:nvSpPr>
        <p:spPr bwMode="auto">
          <a:xfrm>
            <a:off x="5199742" y="685800"/>
            <a:ext cx="1066800" cy="5448300"/>
          </a:xfrm>
          <a:prstGeom prst="rect">
            <a:avLst/>
          </a:prstGeom>
          <a:noFill/>
          <a:ln w="9525">
            <a:noFill/>
            <a:miter lim="800000"/>
            <a:headEnd/>
            <a:tailEnd/>
          </a:ln>
        </p:spPr>
        <p:txBody>
          <a:bodyPr>
            <a:spAutoFit/>
          </a:bodyPr>
          <a:lstStyle/>
          <a:p>
            <a:pPr>
              <a:spcBef>
                <a:spcPct val="25000"/>
              </a:spcBef>
            </a:pPr>
            <a:r>
              <a:rPr lang="en-US" sz="2400" b="1" dirty="0">
                <a:latin typeface="Georgia" pitchFamily="18" charset="0"/>
              </a:rPr>
              <a:t>am</a:t>
            </a:r>
          </a:p>
          <a:p>
            <a:pPr>
              <a:spcBef>
                <a:spcPct val="50000"/>
              </a:spcBef>
            </a:pPr>
            <a:r>
              <a:rPr lang="en-US" sz="2400" b="1" dirty="0">
                <a:latin typeface="Georgia" pitchFamily="18" charset="0"/>
              </a:rPr>
              <a:t>are</a:t>
            </a:r>
          </a:p>
          <a:p>
            <a:pPr>
              <a:spcBef>
                <a:spcPct val="50000"/>
              </a:spcBef>
            </a:pPr>
            <a:r>
              <a:rPr lang="en-US" sz="2400" b="1" dirty="0">
                <a:latin typeface="Georgia" pitchFamily="18" charset="0"/>
              </a:rPr>
              <a:t>is</a:t>
            </a:r>
          </a:p>
          <a:p>
            <a:r>
              <a:rPr lang="en-US" sz="2400" b="1" dirty="0">
                <a:latin typeface="Georgia" pitchFamily="18" charset="0"/>
              </a:rPr>
              <a:t>is</a:t>
            </a:r>
          </a:p>
          <a:p>
            <a:r>
              <a:rPr lang="en-US" sz="2400" b="1" dirty="0">
                <a:latin typeface="Georgia" pitchFamily="18" charset="0"/>
              </a:rPr>
              <a:t>is</a:t>
            </a:r>
          </a:p>
          <a:p>
            <a:r>
              <a:rPr lang="en-US" sz="2400" b="1" dirty="0">
                <a:latin typeface="Georgia" pitchFamily="18" charset="0"/>
              </a:rPr>
              <a:t>is</a:t>
            </a:r>
          </a:p>
          <a:p>
            <a:r>
              <a:rPr lang="en-US" sz="2400" b="1" dirty="0">
                <a:latin typeface="Georgia" pitchFamily="18" charset="0"/>
              </a:rPr>
              <a:t>is</a:t>
            </a:r>
          </a:p>
          <a:p>
            <a:pPr>
              <a:spcBef>
                <a:spcPct val="50000"/>
              </a:spcBef>
            </a:pPr>
            <a:r>
              <a:rPr lang="en-US" sz="2400" b="1" dirty="0">
                <a:latin typeface="Georgia" pitchFamily="18" charset="0"/>
              </a:rPr>
              <a:t>are</a:t>
            </a:r>
          </a:p>
          <a:p>
            <a:pPr>
              <a:spcBef>
                <a:spcPct val="50000"/>
              </a:spcBef>
            </a:pPr>
            <a:r>
              <a:rPr lang="en-US" sz="2400" b="1" dirty="0">
                <a:latin typeface="Georgia" pitchFamily="18" charset="0"/>
              </a:rPr>
              <a:t>are</a:t>
            </a:r>
          </a:p>
          <a:p>
            <a:pPr>
              <a:spcBef>
                <a:spcPct val="50000"/>
              </a:spcBef>
            </a:pPr>
            <a:r>
              <a:rPr lang="en-US" sz="2400" b="1" dirty="0">
                <a:latin typeface="Georgia" pitchFamily="18" charset="0"/>
              </a:rPr>
              <a:t>are</a:t>
            </a:r>
          </a:p>
          <a:p>
            <a:r>
              <a:rPr lang="en-US" sz="2400" b="1" dirty="0">
                <a:latin typeface="Georgia" pitchFamily="18" charset="0"/>
              </a:rPr>
              <a:t>are</a:t>
            </a:r>
          </a:p>
          <a:p>
            <a:r>
              <a:rPr lang="en-US" sz="2400" b="1" dirty="0">
                <a:latin typeface="Georgia" pitchFamily="18" charset="0"/>
              </a:rPr>
              <a:t>are</a:t>
            </a:r>
          </a:p>
        </p:txBody>
      </p:sp>
      <p:sp>
        <p:nvSpPr>
          <p:cNvPr id="12" name="Text Box 7"/>
          <p:cNvSpPr txBox="1">
            <a:spLocks noChangeArrowheads="1"/>
          </p:cNvSpPr>
          <p:nvPr/>
        </p:nvSpPr>
        <p:spPr bwMode="auto">
          <a:xfrm>
            <a:off x="8175167" y="685800"/>
            <a:ext cx="3363689" cy="5816600"/>
          </a:xfrm>
          <a:prstGeom prst="rect">
            <a:avLst/>
          </a:prstGeom>
          <a:noFill/>
          <a:ln w="9525">
            <a:noFill/>
            <a:miter lim="800000"/>
            <a:headEnd/>
            <a:tailEnd/>
          </a:ln>
        </p:spPr>
        <p:txBody>
          <a:bodyPr wrap="square">
            <a:spAutoFit/>
          </a:bodyPr>
          <a:lstStyle/>
          <a:p>
            <a:pPr>
              <a:spcBef>
                <a:spcPct val="25000"/>
              </a:spcBef>
            </a:pPr>
            <a:r>
              <a:rPr lang="en-US" sz="2400" b="1" dirty="0">
                <a:latin typeface="Lucida Fax" pitchFamily="18" charset="0"/>
              </a:rPr>
              <a:t>work</a:t>
            </a:r>
            <a:r>
              <a:rPr lang="en-US" sz="2400" b="1" dirty="0">
                <a:solidFill>
                  <a:srgbClr val="FF0000"/>
                </a:solidFill>
                <a:latin typeface="Lucida Fax" pitchFamily="18" charset="0"/>
              </a:rPr>
              <a:t>ed</a:t>
            </a:r>
            <a:r>
              <a:rPr lang="en-US" sz="2400" b="1" dirty="0">
                <a:latin typeface="Lucida Fax" pitchFamily="18" charset="0"/>
              </a:rPr>
              <a:t> too hard.</a:t>
            </a:r>
          </a:p>
          <a:p>
            <a:pPr>
              <a:spcBef>
                <a:spcPct val="50000"/>
              </a:spcBef>
            </a:pPr>
            <a:r>
              <a:rPr lang="en-US" sz="2400" b="1" dirty="0">
                <a:latin typeface="Lucida Fax" pitchFamily="18" charset="0"/>
              </a:rPr>
              <a:t>stud</a:t>
            </a:r>
            <a:r>
              <a:rPr lang="en-US" sz="2400" b="1" dirty="0">
                <a:solidFill>
                  <a:srgbClr val="FF0000"/>
                </a:solidFill>
                <a:latin typeface="Lucida Fax" pitchFamily="18" charset="0"/>
              </a:rPr>
              <a:t>ied</a:t>
            </a:r>
            <a:r>
              <a:rPr lang="en-US" sz="2400" b="1" dirty="0">
                <a:latin typeface="Lucida Fax" pitchFamily="18" charset="0"/>
              </a:rPr>
              <a:t> by idiots.</a:t>
            </a:r>
          </a:p>
          <a:p>
            <a:pPr>
              <a:spcBef>
                <a:spcPct val="50000"/>
              </a:spcBef>
            </a:pPr>
            <a:r>
              <a:rPr lang="en-US" sz="2400" b="1" dirty="0">
                <a:latin typeface="Lucida Fax" pitchFamily="18" charset="0"/>
              </a:rPr>
              <a:t>stalk</a:t>
            </a:r>
            <a:r>
              <a:rPr lang="en-US" sz="2400" b="1" dirty="0">
                <a:solidFill>
                  <a:srgbClr val="FF0000"/>
                </a:solidFill>
                <a:latin typeface="Lucida Fax" pitchFamily="18" charset="0"/>
              </a:rPr>
              <a:t>ed</a:t>
            </a:r>
            <a:r>
              <a:rPr lang="en-US" sz="2400" b="1" dirty="0">
                <a:latin typeface="Lucida Fax" pitchFamily="18" charset="0"/>
              </a:rPr>
              <a:t> by Jack.</a:t>
            </a:r>
          </a:p>
          <a:p>
            <a:r>
              <a:rPr lang="en-US" sz="2400" b="1" dirty="0">
                <a:solidFill>
                  <a:srgbClr val="00B0F0"/>
                </a:solidFill>
                <a:latin typeface="Lucida Fax" pitchFamily="18" charset="0"/>
              </a:rPr>
              <a:t>ridden</a:t>
            </a:r>
            <a:r>
              <a:rPr lang="en-US" sz="2400" b="1" dirty="0">
                <a:latin typeface="Lucida Fax" pitchFamily="18" charset="0"/>
              </a:rPr>
              <a:t> often.</a:t>
            </a:r>
          </a:p>
          <a:p>
            <a:r>
              <a:rPr lang="en-US" sz="2400" b="1" dirty="0">
                <a:solidFill>
                  <a:srgbClr val="00B0F0"/>
                </a:solidFill>
                <a:latin typeface="Lucida Fax" pitchFamily="18" charset="0"/>
              </a:rPr>
              <a:t>gone</a:t>
            </a:r>
            <a:r>
              <a:rPr lang="en-US" sz="2400" b="1" dirty="0">
                <a:latin typeface="Lucida Fax" pitchFamily="18" charset="0"/>
              </a:rPr>
              <a:t>.</a:t>
            </a:r>
          </a:p>
          <a:p>
            <a:r>
              <a:rPr lang="en-US" sz="2400" b="1" dirty="0">
                <a:solidFill>
                  <a:srgbClr val="00B0F0"/>
                </a:solidFill>
                <a:latin typeface="Lucida Fax" pitchFamily="18" charset="0"/>
              </a:rPr>
              <a:t>blown</a:t>
            </a:r>
            <a:r>
              <a:rPr lang="en-US" sz="2400" b="1" dirty="0">
                <a:latin typeface="Lucida Fax" pitchFamily="18" charset="0"/>
              </a:rPr>
              <a:t> away.</a:t>
            </a:r>
          </a:p>
          <a:p>
            <a:r>
              <a:rPr lang="en-US" sz="2400" b="1" dirty="0">
                <a:latin typeface="Lucida Fax" pitchFamily="18" charset="0"/>
              </a:rPr>
              <a:t>test</a:t>
            </a:r>
            <a:r>
              <a:rPr lang="en-US" sz="2400" b="1" dirty="0">
                <a:solidFill>
                  <a:srgbClr val="FF0000"/>
                </a:solidFill>
                <a:latin typeface="Lucida Fax" pitchFamily="18" charset="0"/>
              </a:rPr>
              <a:t>ed</a:t>
            </a:r>
            <a:r>
              <a:rPr lang="en-US" sz="2400" b="1" dirty="0">
                <a:latin typeface="Lucida Fax" pitchFamily="18" charset="0"/>
              </a:rPr>
              <a:t> by students.</a:t>
            </a:r>
          </a:p>
          <a:p>
            <a:pPr>
              <a:spcBef>
                <a:spcPct val="50000"/>
              </a:spcBef>
            </a:pPr>
            <a:r>
              <a:rPr lang="en-US" sz="2400" b="1" dirty="0">
                <a:solidFill>
                  <a:srgbClr val="00B0F0"/>
                </a:solidFill>
                <a:latin typeface="Lucida Fax" pitchFamily="18" charset="0"/>
              </a:rPr>
              <a:t>stood</a:t>
            </a:r>
            <a:r>
              <a:rPr lang="en-US" sz="2400" b="1" dirty="0">
                <a:latin typeface="Lucida Fax" pitchFamily="18" charset="0"/>
              </a:rPr>
              <a:t> up.</a:t>
            </a:r>
          </a:p>
          <a:p>
            <a:pPr>
              <a:spcBef>
                <a:spcPct val="50000"/>
              </a:spcBef>
            </a:pPr>
            <a:r>
              <a:rPr lang="en-US" sz="2400" b="1" dirty="0">
                <a:solidFill>
                  <a:srgbClr val="00B0F0"/>
                </a:solidFill>
                <a:latin typeface="Lucida Fax" pitchFamily="18" charset="0"/>
              </a:rPr>
              <a:t>bought</a:t>
            </a:r>
            <a:r>
              <a:rPr lang="en-US" sz="2400" b="1" dirty="0">
                <a:latin typeface="Lucida Fax" pitchFamily="18" charset="0"/>
              </a:rPr>
              <a:t> off.</a:t>
            </a:r>
          </a:p>
          <a:p>
            <a:pPr>
              <a:spcBef>
                <a:spcPct val="50000"/>
              </a:spcBef>
            </a:pPr>
            <a:r>
              <a:rPr lang="en-US" sz="2400" b="1" dirty="0">
                <a:latin typeface="Lucida Fax" pitchFamily="18" charset="0"/>
              </a:rPr>
              <a:t>want</a:t>
            </a:r>
            <a:r>
              <a:rPr lang="en-US" sz="2400" b="1" dirty="0">
                <a:solidFill>
                  <a:srgbClr val="FF0000"/>
                </a:solidFill>
                <a:latin typeface="Lucida Fax" pitchFamily="18" charset="0"/>
              </a:rPr>
              <a:t>ed</a:t>
            </a:r>
            <a:r>
              <a:rPr lang="en-US" sz="2400" b="1" dirty="0">
                <a:latin typeface="Lucida Fax" pitchFamily="18" charset="0"/>
              </a:rPr>
              <a:t> for hours.</a:t>
            </a:r>
          </a:p>
          <a:p>
            <a:r>
              <a:rPr lang="en-US" sz="2400" b="1" dirty="0">
                <a:latin typeface="Lucida Fax" pitchFamily="18" charset="0"/>
              </a:rPr>
              <a:t>bruis</a:t>
            </a:r>
            <a:r>
              <a:rPr lang="en-US" sz="2400" b="1" dirty="0">
                <a:solidFill>
                  <a:srgbClr val="FF0000"/>
                </a:solidFill>
                <a:latin typeface="Lucida Fax" pitchFamily="18" charset="0"/>
              </a:rPr>
              <a:t>ed</a:t>
            </a:r>
            <a:r>
              <a:rPr lang="en-US" sz="2400" b="1" dirty="0">
                <a:latin typeface="Lucida Fax" pitchFamily="18" charset="0"/>
              </a:rPr>
              <a:t>.</a:t>
            </a:r>
          </a:p>
          <a:p>
            <a:r>
              <a:rPr lang="en-US" sz="2400" b="1" dirty="0">
                <a:latin typeface="Lucida Fax" pitchFamily="18" charset="0"/>
              </a:rPr>
              <a:t>park</a:t>
            </a:r>
            <a:r>
              <a:rPr lang="en-US" sz="2400" b="1" dirty="0">
                <a:solidFill>
                  <a:srgbClr val="FF0000"/>
                </a:solidFill>
                <a:latin typeface="Lucida Fax" pitchFamily="18" charset="0"/>
              </a:rPr>
              <a:t>ed </a:t>
            </a:r>
            <a:r>
              <a:rPr lang="en-US" sz="2400" b="1" dirty="0">
                <a:latin typeface="Lucida Fax" pitchFamily="18" charset="0"/>
              </a:rPr>
              <a:t>illegally.</a:t>
            </a:r>
          </a:p>
          <a:p>
            <a:endParaRPr lang="en-US" sz="2400" b="1" dirty="0">
              <a:latin typeface="Lucida Fax" pitchFamily="18" charset="0"/>
            </a:endParaRPr>
          </a:p>
        </p:txBody>
      </p:sp>
    </p:spTree>
    <p:extLst>
      <p:ext uri="{BB962C8B-B14F-4D97-AF65-F5344CB8AC3E}">
        <p14:creationId xmlns:p14="http://schemas.microsoft.com/office/powerpoint/2010/main" val="396738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2000"/>
                                        <p:tgtEl>
                                          <p:spTgt spid="8">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2000"/>
                                        <p:tgtEl>
                                          <p:spTgt spid="8">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2000"/>
                                        <p:tgtEl>
                                          <p:spTgt spid="8">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2000"/>
                                        <p:tgtEl>
                                          <p:spTgt spid="8">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2000"/>
                                        <p:tgtEl>
                                          <p:spTgt spid="8">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fade">
                                      <p:cBhvr>
                                        <p:cTn id="40" dur="2000"/>
                                        <p:tgtEl>
                                          <p:spTgt spid="8">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fade">
                                      <p:cBhvr>
                                        <p:cTn id="43" dur="2000"/>
                                        <p:tgtEl>
                                          <p:spTgt spid="8">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animEffect transition="in" filter="fade">
                                      <p:cBhvr>
                                        <p:cTn id="46" dur="2000"/>
                                        <p:tgtEl>
                                          <p:spTgt spid="8">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2000"/>
                                        <p:tgtEl>
                                          <p:spTgt spid="8">
                                            <p:txEl>
                                              <p:pRg st="9" end="9"/>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2000"/>
                                        <p:tgtEl>
                                          <p:spTgt spid="8">
                                            <p:txEl>
                                              <p:pRg st="10" end="1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xEl>
                                              <p:pRg st="11" end="11"/>
                                            </p:txEl>
                                          </p:spTgt>
                                        </p:tgtEl>
                                        <p:attrNameLst>
                                          <p:attrName>style.visibility</p:attrName>
                                        </p:attrNameLst>
                                      </p:cBhvr>
                                      <p:to>
                                        <p:strVal val="visible"/>
                                      </p:to>
                                    </p:set>
                                    <p:animEffect transition="in" filter="fade">
                                      <p:cBhvr>
                                        <p:cTn id="55" dur="2000"/>
                                        <p:tgtEl>
                                          <p:spTgt spid="8">
                                            <p:txEl>
                                              <p:pRg st="11" end="11"/>
                                            </p:txEl>
                                          </p:spTgt>
                                        </p:tgtEl>
                                      </p:cBhvr>
                                    </p:animEffect>
                                  </p:childTnLst>
                                </p:cTn>
                              </p:par>
                              <p:par>
                                <p:cTn id="56" presetID="10" presetClass="exit" presetSubtype="0" fill="hold" grpId="1" nodeType="withEffect">
                                  <p:stCondLst>
                                    <p:cond delay="0"/>
                                  </p:stCondLst>
                                  <p:childTnLst>
                                    <p:animEffect transition="out" filter="fade">
                                      <p:cBhvr>
                                        <p:cTn id="57" dur="2000"/>
                                        <p:tgtEl>
                                          <p:spTgt spid="12"/>
                                        </p:tgtEl>
                                      </p:cBhvr>
                                    </p:animEffect>
                                    <p:set>
                                      <p:cBhvr>
                                        <p:cTn id="58"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P spid="9" grpId="0"/>
      <p:bldP spid="9" grpId="2"/>
      <p:bldP spid="12" grpId="0"/>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LLessonsLogo 2.jpg"/>
          <p:cNvPicPr>
            <a:picLocks noChangeAspect="1"/>
          </p:cNvPicPr>
          <p:nvPr/>
        </p:nvPicPr>
        <p:blipFill>
          <a:blip r:embed="rId3" cstate="print"/>
          <a:stretch>
            <a:fillRect/>
          </a:stretch>
        </p:blipFill>
        <p:spPr>
          <a:xfrm>
            <a:off x="5181601" y="6477000"/>
            <a:ext cx="1743075" cy="171450"/>
          </a:xfrm>
          <a:prstGeom prst="rect">
            <a:avLst/>
          </a:prstGeom>
        </p:spPr>
      </p:pic>
      <p:sp>
        <p:nvSpPr>
          <p:cNvPr id="4" name="TextBox 3"/>
          <p:cNvSpPr txBox="1"/>
          <p:nvPr/>
        </p:nvSpPr>
        <p:spPr>
          <a:xfrm>
            <a:off x="2783632" y="692697"/>
            <a:ext cx="6408712" cy="461665"/>
          </a:xfrm>
          <a:prstGeom prst="rect">
            <a:avLst/>
          </a:prstGeom>
          <a:noFill/>
        </p:spPr>
        <p:txBody>
          <a:bodyPr wrap="square" lIns="108000" rtlCol="0">
            <a:spAutoFit/>
          </a:bodyPr>
          <a:lstStyle/>
          <a:p>
            <a:r>
              <a:rPr lang="en-CA" sz="2400" b="1" dirty="0">
                <a:latin typeface="Cambria" pitchFamily="18" charset="0"/>
              </a:rPr>
              <a:t>Ongoing and Reflective Suffixes in Adjectives</a:t>
            </a:r>
          </a:p>
        </p:txBody>
      </p:sp>
      <p:sp>
        <p:nvSpPr>
          <p:cNvPr id="5" name="TextBox 4"/>
          <p:cNvSpPr txBox="1"/>
          <p:nvPr/>
        </p:nvSpPr>
        <p:spPr>
          <a:xfrm>
            <a:off x="1506828" y="1205166"/>
            <a:ext cx="9350062" cy="5032147"/>
          </a:xfrm>
          <a:prstGeom prst="rect">
            <a:avLst/>
          </a:prstGeom>
          <a:noFill/>
        </p:spPr>
        <p:txBody>
          <a:bodyPr wrap="square" bIns="0" rtlCol="0">
            <a:spAutoFit/>
          </a:bodyPr>
          <a:lstStyle/>
          <a:p>
            <a:pPr algn="ctr">
              <a:lnSpc>
                <a:spcPct val="150000"/>
              </a:lnSpc>
            </a:pPr>
            <a:r>
              <a:rPr lang="en-CA" sz="2400" dirty="0">
                <a:latin typeface="Cambria" pitchFamily="18" charset="0"/>
              </a:rPr>
              <a:t>Also, consider the noun groups:</a:t>
            </a:r>
          </a:p>
          <a:p>
            <a:pPr>
              <a:lnSpc>
                <a:spcPct val="150000"/>
              </a:lnSpc>
            </a:pPr>
            <a:r>
              <a:rPr lang="en-CA" sz="2400" b="1" dirty="0">
                <a:latin typeface="Cambria" pitchFamily="18" charset="0"/>
              </a:rPr>
              <a:t>a wanted man</a:t>
            </a:r>
            <a:r>
              <a:rPr lang="en-CA" sz="2400" dirty="0">
                <a:latin typeface="Cambria" pitchFamily="18" charset="0"/>
              </a:rPr>
              <a:t>		the action is happening to the man</a:t>
            </a:r>
          </a:p>
          <a:p>
            <a:pPr>
              <a:lnSpc>
                <a:spcPct val="150000"/>
              </a:lnSpc>
            </a:pPr>
            <a:r>
              <a:rPr lang="en-CA" sz="2400" b="1" dirty="0">
                <a:latin typeface="Cambria" pitchFamily="18" charset="0"/>
              </a:rPr>
              <a:t>a dancing man</a:t>
            </a:r>
            <a:r>
              <a:rPr lang="en-CA" sz="2400" dirty="0">
                <a:latin typeface="Cambria" pitchFamily="18" charset="0"/>
              </a:rPr>
              <a:t>		the man is doing the action</a:t>
            </a:r>
          </a:p>
          <a:p>
            <a:pPr>
              <a:lnSpc>
                <a:spcPct val="150000"/>
              </a:lnSpc>
            </a:pPr>
            <a:r>
              <a:rPr lang="en-CA" sz="2400" b="1" dirty="0">
                <a:latin typeface="Cambria" pitchFamily="18" charset="0"/>
              </a:rPr>
              <a:t>a bored man</a:t>
            </a:r>
            <a:r>
              <a:rPr lang="en-CA" sz="2400" dirty="0">
                <a:latin typeface="Cambria" pitchFamily="18" charset="0"/>
              </a:rPr>
              <a:t>			the action is happening to the man</a:t>
            </a:r>
          </a:p>
          <a:p>
            <a:pPr>
              <a:lnSpc>
                <a:spcPct val="150000"/>
              </a:lnSpc>
            </a:pPr>
            <a:r>
              <a:rPr lang="en-CA" sz="2400" b="1" dirty="0">
                <a:latin typeface="Cambria" pitchFamily="18" charset="0"/>
              </a:rPr>
              <a:t>a boring man</a:t>
            </a:r>
            <a:r>
              <a:rPr lang="en-CA" sz="2400" dirty="0">
                <a:latin typeface="Cambria" pitchFamily="18" charset="0"/>
              </a:rPr>
              <a:t>		the man is doing the action</a:t>
            </a:r>
          </a:p>
          <a:p>
            <a:pPr>
              <a:lnSpc>
                <a:spcPct val="150000"/>
              </a:lnSpc>
            </a:pPr>
            <a:r>
              <a:rPr lang="en-CA" sz="2400" b="1" dirty="0">
                <a:latin typeface="Cambria" pitchFamily="18" charset="0"/>
              </a:rPr>
              <a:t>an interested man</a:t>
            </a:r>
            <a:r>
              <a:rPr lang="en-CA" sz="2400" dirty="0">
                <a:latin typeface="Cambria" pitchFamily="18" charset="0"/>
              </a:rPr>
              <a:t>		the action is happening to the man</a:t>
            </a:r>
          </a:p>
          <a:p>
            <a:pPr>
              <a:lnSpc>
                <a:spcPct val="150000"/>
              </a:lnSpc>
            </a:pPr>
            <a:r>
              <a:rPr lang="en-CA" sz="2400" b="1" dirty="0">
                <a:latin typeface="Cambria" pitchFamily="18" charset="0"/>
              </a:rPr>
              <a:t>an interesting man</a:t>
            </a:r>
            <a:r>
              <a:rPr lang="en-CA" sz="2400" dirty="0">
                <a:latin typeface="Cambria" pitchFamily="18" charset="0"/>
              </a:rPr>
              <a:t>		the man is doing the action</a:t>
            </a:r>
          </a:p>
          <a:p>
            <a:pPr>
              <a:lnSpc>
                <a:spcPct val="150000"/>
              </a:lnSpc>
            </a:pPr>
            <a:r>
              <a:rPr lang="en-CA" sz="2400" b="1" dirty="0">
                <a:latin typeface="Cambria" pitchFamily="18" charset="0"/>
              </a:rPr>
              <a:t>an excited man</a:t>
            </a:r>
            <a:r>
              <a:rPr lang="en-CA" sz="2400" dirty="0">
                <a:latin typeface="Cambria" pitchFamily="18" charset="0"/>
              </a:rPr>
              <a:t>		the action is happening to the man</a:t>
            </a:r>
          </a:p>
          <a:p>
            <a:pPr>
              <a:lnSpc>
                <a:spcPct val="150000"/>
              </a:lnSpc>
            </a:pPr>
            <a:r>
              <a:rPr lang="en-CA" sz="2400" b="1" dirty="0">
                <a:latin typeface="Cambria" pitchFamily="18" charset="0"/>
              </a:rPr>
              <a:t>an exciting man</a:t>
            </a:r>
            <a:r>
              <a:rPr lang="en-CA" sz="2400" dirty="0">
                <a:latin typeface="Cambria" pitchFamily="18" charset="0"/>
              </a:rPr>
              <a:t>		the man is doing the action</a:t>
            </a:r>
          </a:p>
        </p:txBody>
      </p:sp>
      <p:sp>
        <p:nvSpPr>
          <p:cNvPr id="6" name="TextBox 5"/>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spTree>
    <p:extLst>
      <p:ext uri="{BB962C8B-B14F-4D97-AF65-F5344CB8AC3E}">
        <p14:creationId xmlns:p14="http://schemas.microsoft.com/office/powerpoint/2010/main" val="218914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par>
                          <p:cTn id="20" fill="hold">
                            <p:stCondLst>
                              <p:cond delay="11000"/>
                            </p:stCondLst>
                            <p:childTnLst>
                              <p:par>
                                <p:cTn id="21" presetID="10" presetClass="entr" presetSubtype="0" fill="hold" grpId="0" nodeType="afterEffect">
                                  <p:stCondLst>
                                    <p:cond delay="100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2000"/>
                                        <p:tgtEl>
                                          <p:spTgt spid="5">
                                            <p:txEl>
                                              <p:pRg st="3" end="3"/>
                                            </p:txEl>
                                          </p:spTgt>
                                        </p:tgtEl>
                                      </p:cBhvr>
                                    </p:animEffect>
                                  </p:childTnLst>
                                </p:cTn>
                              </p:par>
                            </p:childTnLst>
                          </p:cTn>
                        </p:par>
                        <p:par>
                          <p:cTn id="24" fill="hold">
                            <p:stCondLst>
                              <p:cond delay="14000"/>
                            </p:stCondLst>
                            <p:childTnLst>
                              <p:par>
                                <p:cTn id="25" presetID="10" presetClass="entr" presetSubtype="0" fill="hold" grpId="0" nodeType="afterEffect">
                                  <p:stCondLst>
                                    <p:cond delay="100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par>
                          <p:cTn id="28" fill="hold">
                            <p:stCondLst>
                              <p:cond delay="17000"/>
                            </p:stCondLst>
                            <p:childTnLst>
                              <p:par>
                                <p:cTn id="29" presetID="10" presetClass="entr" presetSubtype="0" fill="hold" grpId="0" nodeType="afterEffect">
                                  <p:stCondLst>
                                    <p:cond delay="100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2000"/>
                                        <p:tgtEl>
                                          <p:spTgt spid="5">
                                            <p:txEl>
                                              <p:pRg st="5" end="5"/>
                                            </p:txEl>
                                          </p:spTgt>
                                        </p:tgtEl>
                                      </p:cBhvr>
                                    </p:animEffect>
                                  </p:childTnLst>
                                </p:cTn>
                              </p:par>
                            </p:childTnLst>
                          </p:cTn>
                        </p:par>
                        <p:par>
                          <p:cTn id="32" fill="hold">
                            <p:stCondLst>
                              <p:cond delay="20000"/>
                            </p:stCondLst>
                            <p:childTnLst>
                              <p:par>
                                <p:cTn id="33" presetID="10" presetClass="entr" presetSubtype="0" fill="hold" grpId="0" nodeType="afterEffect">
                                  <p:stCondLst>
                                    <p:cond delay="100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2000"/>
                                        <p:tgtEl>
                                          <p:spTgt spid="5">
                                            <p:txEl>
                                              <p:pRg st="6" end="6"/>
                                            </p:txEl>
                                          </p:spTgt>
                                        </p:tgtEl>
                                      </p:cBhvr>
                                    </p:animEffect>
                                  </p:childTnLst>
                                </p:cTn>
                              </p:par>
                            </p:childTnLst>
                          </p:cTn>
                        </p:par>
                        <p:par>
                          <p:cTn id="36" fill="hold">
                            <p:stCondLst>
                              <p:cond delay="23000"/>
                            </p:stCondLst>
                            <p:childTnLst>
                              <p:par>
                                <p:cTn id="37" presetID="10" presetClass="entr" presetSubtype="0" fill="hold" grpId="0" nodeType="afterEffect">
                                  <p:stCondLst>
                                    <p:cond delay="100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2000"/>
                                        <p:tgtEl>
                                          <p:spTgt spid="5">
                                            <p:txEl>
                                              <p:pRg st="7" end="7"/>
                                            </p:txEl>
                                          </p:spTgt>
                                        </p:tgtEl>
                                      </p:cBhvr>
                                    </p:animEffect>
                                  </p:childTnLst>
                                </p:cTn>
                              </p:par>
                            </p:childTnLst>
                          </p:cTn>
                        </p:par>
                        <p:par>
                          <p:cTn id="40" fill="hold">
                            <p:stCondLst>
                              <p:cond delay="26000"/>
                            </p:stCondLst>
                            <p:childTnLst>
                              <p:par>
                                <p:cTn id="41" presetID="10" presetClass="entr" presetSubtype="0" fill="hold" grpId="0" nodeType="afterEffect">
                                  <p:stCondLst>
                                    <p:cond delay="100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LLessonsLogo 2.jpg"/>
          <p:cNvPicPr>
            <a:picLocks noChangeAspect="1"/>
          </p:cNvPicPr>
          <p:nvPr/>
        </p:nvPicPr>
        <p:blipFill>
          <a:blip r:embed="rId3" cstate="print"/>
          <a:stretch>
            <a:fillRect/>
          </a:stretch>
        </p:blipFill>
        <p:spPr>
          <a:xfrm>
            <a:off x="5181601" y="6477000"/>
            <a:ext cx="1743075" cy="171450"/>
          </a:xfrm>
          <a:prstGeom prst="rect">
            <a:avLst/>
          </a:prstGeom>
        </p:spPr>
      </p:pic>
      <p:sp>
        <p:nvSpPr>
          <p:cNvPr id="4" name="TextBox 3"/>
          <p:cNvSpPr txBox="1"/>
          <p:nvPr/>
        </p:nvSpPr>
        <p:spPr>
          <a:xfrm>
            <a:off x="4799856" y="548681"/>
            <a:ext cx="2520280" cy="461665"/>
          </a:xfrm>
          <a:prstGeom prst="rect">
            <a:avLst/>
          </a:prstGeom>
          <a:noFill/>
        </p:spPr>
        <p:txBody>
          <a:bodyPr wrap="square" lIns="108000" rtlCol="0">
            <a:spAutoFit/>
          </a:bodyPr>
          <a:lstStyle/>
          <a:p>
            <a:r>
              <a:rPr lang="en-CA" sz="2400" b="1" dirty="0">
                <a:latin typeface="Cambria" pitchFamily="18" charset="0"/>
              </a:rPr>
              <a:t>Reflective Form</a:t>
            </a:r>
          </a:p>
        </p:txBody>
      </p:sp>
      <p:sp>
        <p:nvSpPr>
          <p:cNvPr id="5" name="TextBox 4"/>
          <p:cNvSpPr txBox="1"/>
          <p:nvPr/>
        </p:nvSpPr>
        <p:spPr>
          <a:xfrm>
            <a:off x="1775520" y="1124745"/>
            <a:ext cx="8640960" cy="2139047"/>
          </a:xfrm>
          <a:prstGeom prst="rect">
            <a:avLst/>
          </a:prstGeom>
          <a:noFill/>
        </p:spPr>
        <p:txBody>
          <a:bodyPr wrap="square" bIns="0" rtlCol="0">
            <a:spAutoFit/>
          </a:bodyPr>
          <a:lstStyle/>
          <a:p>
            <a:r>
              <a:rPr lang="en-CA" sz="2400" dirty="0">
                <a:latin typeface="Cambria" pitchFamily="18" charset="0"/>
              </a:rPr>
              <a:t>Again we see that the ‘</a:t>
            </a:r>
            <a:r>
              <a:rPr lang="en-CA" sz="2400" dirty="0" err="1">
                <a:latin typeface="Cambria" pitchFamily="18" charset="0"/>
              </a:rPr>
              <a:t>ed</a:t>
            </a:r>
            <a:r>
              <a:rPr lang="en-CA" sz="2400" dirty="0">
                <a:latin typeface="Cambria" pitchFamily="18" charset="0"/>
              </a:rPr>
              <a:t>’ suffix causes a reversal of direction in the application of the action implied by the adjective form of the word. </a:t>
            </a:r>
          </a:p>
          <a:p>
            <a:endParaRPr lang="en-CA" sz="800" dirty="0">
              <a:latin typeface="Cambria" pitchFamily="18" charset="0"/>
            </a:endParaRPr>
          </a:p>
          <a:p>
            <a:pPr algn="ctr"/>
            <a:r>
              <a:rPr lang="en-CA" sz="2400" dirty="0">
                <a:latin typeface="Cambria" pitchFamily="18" charset="0"/>
              </a:rPr>
              <a:t>This is a re-affirmation of its ‘Reflective’ characteristic. </a:t>
            </a:r>
          </a:p>
          <a:p>
            <a:endParaRPr lang="en-CA" sz="800" dirty="0">
              <a:latin typeface="Cambria" pitchFamily="18" charset="0"/>
            </a:endParaRPr>
          </a:p>
          <a:p>
            <a:pPr algn="ctr"/>
            <a:r>
              <a:rPr lang="en-CA" sz="2400" dirty="0">
                <a:latin typeface="Cambria" pitchFamily="18" charset="0"/>
              </a:rPr>
              <a:t>One simple explanation instead of three or four different ones.</a:t>
            </a:r>
          </a:p>
        </p:txBody>
      </p:sp>
      <p:sp>
        <p:nvSpPr>
          <p:cNvPr id="6" name="TextBox 5"/>
          <p:cNvSpPr txBox="1"/>
          <p:nvPr/>
        </p:nvSpPr>
        <p:spPr>
          <a:xfrm>
            <a:off x="772735" y="3429000"/>
            <a:ext cx="10509161" cy="2816156"/>
          </a:xfrm>
          <a:prstGeom prst="rect">
            <a:avLst/>
          </a:prstGeom>
          <a:noFill/>
        </p:spPr>
        <p:txBody>
          <a:bodyPr wrap="square" bIns="0" rtlCol="0">
            <a:spAutoFit/>
          </a:bodyPr>
          <a:lstStyle/>
          <a:p>
            <a:pPr algn="ctr">
              <a:lnSpc>
                <a:spcPct val="150000"/>
              </a:lnSpc>
            </a:pPr>
            <a:r>
              <a:rPr lang="en-CA" sz="2400" b="1" dirty="0">
                <a:latin typeface="Cambria" pitchFamily="18" charset="0"/>
              </a:rPr>
              <a:t>The ‘</a:t>
            </a:r>
            <a:r>
              <a:rPr lang="en-CA" sz="2400" b="1" dirty="0" err="1">
                <a:latin typeface="Cambria" pitchFamily="18" charset="0"/>
              </a:rPr>
              <a:t>ed</a:t>
            </a:r>
            <a:r>
              <a:rPr lang="en-CA" sz="2400" b="1" dirty="0">
                <a:latin typeface="Cambria" pitchFamily="18" charset="0"/>
              </a:rPr>
              <a:t>’ suffix is reflective in nature. </a:t>
            </a:r>
          </a:p>
          <a:p>
            <a:pPr algn="ctr">
              <a:lnSpc>
                <a:spcPct val="150000"/>
              </a:lnSpc>
            </a:pPr>
            <a:r>
              <a:rPr lang="en-CA" sz="2400" b="1" dirty="0">
                <a:latin typeface="Cambria" pitchFamily="18" charset="0"/>
              </a:rPr>
              <a:t>It causes a reversal or reflection:</a:t>
            </a:r>
          </a:p>
          <a:p>
            <a:pPr algn="ctr">
              <a:lnSpc>
                <a:spcPct val="150000"/>
              </a:lnSpc>
            </a:pPr>
            <a:r>
              <a:rPr lang="en-CA" sz="2400" b="1" dirty="0">
                <a:latin typeface="Cambria" pitchFamily="18" charset="0"/>
              </a:rPr>
              <a:t>1) to ‘Time’ in the DO Dimension; </a:t>
            </a:r>
          </a:p>
          <a:p>
            <a:pPr algn="ctr">
              <a:lnSpc>
                <a:spcPct val="150000"/>
              </a:lnSpc>
            </a:pPr>
            <a:r>
              <a:rPr lang="en-CA" sz="2400" b="1" dirty="0">
                <a:latin typeface="Cambria" pitchFamily="18" charset="0"/>
              </a:rPr>
              <a:t>2) to the ‘Direction of application of the Action’ in the BE Dimension; and </a:t>
            </a:r>
          </a:p>
          <a:p>
            <a:pPr algn="ctr">
              <a:lnSpc>
                <a:spcPct val="150000"/>
              </a:lnSpc>
            </a:pPr>
            <a:r>
              <a:rPr lang="en-CA" sz="2400" b="1" dirty="0">
                <a:latin typeface="Cambria" pitchFamily="18" charset="0"/>
              </a:rPr>
              <a:t>3)  to the ‘Direction of Application’ as an adjective. </a:t>
            </a:r>
          </a:p>
        </p:txBody>
      </p:sp>
      <p:sp>
        <p:nvSpPr>
          <p:cNvPr id="7" name="TextBox 6"/>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spTree>
    <p:extLst>
      <p:ext uri="{BB962C8B-B14F-4D97-AF65-F5344CB8AC3E}">
        <p14:creationId xmlns:p14="http://schemas.microsoft.com/office/powerpoint/2010/main" val="27297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5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2" name="TextBox 1"/>
          <p:cNvSpPr txBox="1"/>
          <p:nvPr/>
        </p:nvSpPr>
        <p:spPr>
          <a:xfrm>
            <a:off x="544285" y="3293083"/>
            <a:ext cx="6550542" cy="523220"/>
          </a:xfrm>
          <a:prstGeom prst="rect">
            <a:avLst/>
          </a:prstGeom>
          <a:noFill/>
        </p:spPr>
        <p:txBody>
          <a:bodyPr wrap="square" rtlCol="0">
            <a:spAutoFit/>
          </a:bodyPr>
          <a:lstStyle/>
          <a:p>
            <a:r>
              <a:rPr lang="en-US" sz="2800" dirty="0">
                <a:latin typeface="Cambria" panose="02040503050406030204" pitchFamily="18" charset="0"/>
              </a:rPr>
              <a:t>Are there 12 ‘tenses’ in English – or two?</a:t>
            </a:r>
          </a:p>
        </p:txBody>
      </p:sp>
      <p:sp>
        <p:nvSpPr>
          <p:cNvPr id="5" name="TextBox 4"/>
          <p:cNvSpPr txBox="1"/>
          <p:nvPr/>
        </p:nvSpPr>
        <p:spPr>
          <a:xfrm>
            <a:off x="544285" y="4113756"/>
            <a:ext cx="10972800" cy="954107"/>
          </a:xfrm>
          <a:prstGeom prst="rect">
            <a:avLst/>
          </a:prstGeom>
          <a:noFill/>
        </p:spPr>
        <p:txBody>
          <a:bodyPr wrap="square" rtlCol="0">
            <a:spAutoFit/>
          </a:bodyPr>
          <a:lstStyle/>
          <a:p>
            <a:r>
              <a:rPr lang="en-US" sz="2800" dirty="0">
                <a:latin typeface="Cambria" panose="02040503050406030204" pitchFamily="18" charset="0"/>
              </a:rPr>
              <a:t>Is this a sentence in the ‘present perfect’ – or in the HAVE dimension?</a:t>
            </a:r>
          </a:p>
          <a:p>
            <a:pPr algn="ctr"/>
            <a:r>
              <a:rPr lang="en-US" sz="2800" b="1" i="1" dirty="0">
                <a:latin typeface="Cambria" panose="02040503050406030204" pitchFamily="18" charset="0"/>
              </a:rPr>
              <a:t>I have seen the pyramids of Giza in Egypt.</a:t>
            </a:r>
          </a:p>
        </p:txBody>
      </p:sp>
      <p:sp>
        <p:nvSpPr>
          <p:cNvPr id="6" name="TextBox 5"/>
          <p:cNvSpPr txBox="1"/>
          <p:nvPr/>
        </p:nvSpPr>
        <p:spPr>
          <a:xfrm>
            <a:off x="544285" y="741511"/>
            <a:ext cx="10965543" cy="2246769"/>
          </a:xfrm>
          <a:prstGeom prst="rect">
            <a:avLst/>
          </a:prstGeom>
          <a:noFill/>
        </p:spPr>
        <p:txBody>
          <a:bodyPr wrap="square" rtlCol="0">
            <a:spAutoFit/>
          </a:bodyPr>
          <a:lstStyle/>
          <a:p>
            <a:r>
              <a:rPr lang="en-US" sz="2800" dirty="0">
                <a:latin typeface="Cambria" panose="02040503050406030204" pitchFamily="18" charset="0"/>
              </a:rPr>
              <a:t>Scott </a:t>
            </a:r>
            <a:r>
              <a:rPr lang="en-US" sz="2800" dirty="0" err="1">
                <a:latin typeface="Cambria" panose="02040503050406030204" pitchFamily="18" charset="0"/>
              </a:rPr>
              <a:t>Thornbury</a:t>
            </a:r>
            <a:r>
              <a:rPr lang="en-US" sz="2800" dirty="0">
                <a:latin typeface="Cambria" panose="02040503050406030204" pitchFamily="18" charset="0"/>
              </a:rPr>
              <a:t>, editor for the </a:t>
            </a:r>
            <a:r>
              <a:rPr lang="en-US" sz="2800" i="1" dirty="0"/>
              <a:t>Cambridge Handbooks for Language Teachers</a:t>
            </a:r>
            <a:r>
              <a:rPr lang="en-US" sz="2800" dirty="0"/>
              <a:t> and author of over a dozen books on language learning</a:t>
            </a:r>
            <a:r>
              <a:rPr lang="en-US" sz="2800" dirty="0">
                <a:latin typeface="Cambria" panose="02040503050406030204" pitchFamily="18" charset="0"/>
              </a:rPr>
              <a:t> has shown us 12 ways that ‘the ‘simple’ is used that do not  match the definition. He asks, “Why are we still teaching the wrong grammar the wrong way?” </a:t>
            </a:r>
          </a:p>
        </p:txBody>
      </p:sp>
    </p:spTree>
    <p:extLst>
      <p:ext uri="{BB962C8B-B14F-4D97-AF65-F5344CB8AC3E}">
        <p14:creationId xmlns:p14="http://schemas.microsoft.com/office/powerpoint/2010/main" val="84917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679" y="289322"/>
            <a:ext cx="4411265"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043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0" fill="hold"/>
                                        <p:tgtEl>
                                          <p:spTgt spid="6148"/>
                                        </p:tgtEl>
                                        <p:attrNameLst>
                                          <p:attrName>ppt_w</p:attrName>
                                        </p:attrNameLst>
                                      </p:cBhvr>
                                      <p:tavLst>
                                        <p:tav tm="0">
                                          <p:val>
                                            <p:fltVal val="0"/>
                                          </p:val>
                                        </p:tav>
                                        <p:tav tm="100000">
                                          <p:val>
                                            <p:strVal val="#ppt_w"/>
                                          </p:val>
                                        </p:tav>
                                      </p:tavLst>
                                    </p:anim>
                                    <p:anim calcmode="lin" valueType="num">
                                      <p:cBhvr>
                                        <p:cTn id="8" dur="5000" fill="hold"/>
                                        <p:tgtEl>
                                          <p:spTgt spid="6148"/>
                                        </p:tgtEl>
                                        <p:attrNameLst>
                                          <p:attrName>ppt_h</p:attrName>
                                        </p:attrNameLst>
                                      </p:cBhvr>
                                      <p:tavLst>
                                        <p:tav tm="0">
                                          <p:val>
                                            <p:fltVal val="0"/>
                                          </p:val>
                                        </p:tav>
                                        <p:tav tm="100000">
                                          <p:val>
                                            <p:strVal val="#ppt_h"/>
                                          </p:val>
                                        </p:tav>
                                      </p:tavLst>
                                    </p:anim>
                                    <p:anim calcmode="lin" valueType="num">
                                      <p:cBhvr>
                                        <p:cTn id="9" dur="5000" fill="hold"/>
                                        <p:tgtEl>
                                          <p:spTgt spid="6148"/>
                                        </p:tgtEl>
                                        <p:attrNameLst>
                                          <p:attrName>ppt_x</p:attrName>
                                        </p:attrNameLst>
                                      </p:cBhvr>
                                      <p:tavLst>
                                        <p:tav tm="0">
                                          <p:val>
                                            <p:fltVal val="0.5"/>
                                          </p:val>
                                        </p:tav>
                                        <p:tav tm="100000">
                                          <p:val>
                                            <p:strVal val="#ppt_x"/>
                                          </p:val>
                                        </p:tav>
                                      </p:tavLst>
                                    </p:anim>
                                    <p:anim calcmode="lin" valueType="num">
                                      <p:cBhvr>
                                        <p:cTn id="10" dur="5000" fill="hold"/>
                                        <p:tgtEl>
                                          <p:spTgt spid="614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 y="0"/>
            <a:ext cx="12201350" cy="6858000"/>
          </a:xfrm>
          <a:prstGeom prst="rect">
            <a:avLst/>
          </a:prstGeom>
        </p:spPr>
      </p:pic>
      <p:sp>
        <p:nvSpPr>
          <p:cNvPr id="7" name="Rectangle 6"/>
          <p:cNvSpPr/>
          <p:nvPr/>
        </p:nvSpPr>
        <p:spPr>
          <a:xfrm>
            <a:off x="1305903" y="6248308"/>
            <a:ext cx="9502921" cy="685124"/>
          </a:xfrm>
          <a:prstGeom prst="rect">
            <a:avLst/>
          </a:prstGeom>
        </p:spPr>
        <p:txBody>
          <a:bodyPr wrap="none">
            <a:spAutoFit/>
          </a:bodyPr>
          <a:lstStyle/>
          <a:p>
            <a:pPr algn="ctr">
              <a:lnSpc>
                <a:spcPct val="107000"/>
              </a:lnSpc>
            </a:pPr>
            <a:r>
              <a:rPr lang="en-US" sz="3600" b="1" spc="-75" dirty="0">
                <a:solidFill>
                  <a:srgbClr val="029898"/>
                </a:solidFill>
                <a:latin typeface="Lucida Sans Unicode" panose="020B0602030504020204" pitchFamily="34" charset="0"/>
                <a:ea typeface="Times New Roman" panose="02020603050405020304" pitchFamily="18" charset="0"/>
                <a:cs typeface="Times New Roman" panose="02020603050405020304" pitchFamily="18" charset="0"/>
              </a:rPr>
              <a:t>2016 BC TEAL Interior Regional Conference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42445" cy="6974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732" y="0"/>
            <a:ext cx="2275268" cy="736598"/>
          </a:xfrm>
          <a:prstGeom prst="rect">
            <a:avLst/>
          </a:prstGeom>
        </p:spPr>
      </p:pic>
      <p:sp>
        <p:nvSpPr>
          <p:cNvPr id="8" name="Rectangle 7"/>
          <p:cNvSpPr/>
          <p:nvPr/>
        </p:nvSpPr>
        <p:spPr>
          <a:xfrm>
            <a:off x="2154729" y="765175"/>
            <a:ext cx="7100021" cy="619272"/>
          </a:xfrm>
          <a:prstGeom prst="rect">
            <a:avLst/>
          </a:prstGeom>
        </p:spPr>
        <p:txBody>
          <a:bodyPr wrap="none">
            <a:spAutoFit/>
          </a:bodyPr>
          <a:lstStyle/>
          <a:p>
            <a:pPr algn="ctr">
              <a:lnSpc>
                <a:spcPct val="107000"/>
              </a:lnSpc>
            </a:pPr>
            <a:r>
              <a:rPr lang="en-US" sz="3200" b="1" spc="-75" dirty="0">
                <a:solidFill>
                  <a:srgbClr val="029898"/>
                </a:solidFill>
                <a:latin typeface="Lucida Sans Unicode" panose="020B0602030504020204" pitchFamily="34" charset="0"/>
                <a:ea typeface="Times New Roman" panose="02020603050405020304" pitchFamily="18" charset="0"/>
                <a:cs typeface="Times New Roman" panose="02020603050405020304" pitchFamily="18" charset="0"/>
              </a:rPr>
              <a:t>English Grammar: Behind the Screen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002908" y="1257141"/>
            <a:ext cx="1962397" cy="388696"/>
          </a:xfrm>
          <a:prstGeom prst="rect">
            <a:avLst/>
          </a:prstGeom>
        </p:spPr>
        <p:txBody>
          <a:bodyPr wrap="none">
            <a:spAutoFit/>
          </a:bodyPr>
          <a:lstStyle/>
          <a:p>
            <a:pPr algn="ctr">
              <a:lnSpc>
                <a:spcPct val="107000"/>
              </a:lnSpc>
            </a:pPr>
            <a:r>
              <a:rPr lang="en-US" b="1" spc="-75" dirty="0">
                <a:solidFill>
                  <a:srgbClr val="029898"/>
                </a:solidFill>
                <a:latin typeface="Lucida Sans Unicode" panose="020B0602030504020204" pitchFamily="34" charset="0"/>
                <a:ea typeface="Times New Roman" panose="02020603050405020304" pitchFamily="18" charset="0"/>
                <a:cs typeface="Times New Roman" panose="02020603050405020304" pitchFamily="18" charset="0"/>
              </a:rPr>
              <a:t>by </a:t>
            </a:r>
            <a:r>
              <a:rPr lang="en-US" b="1" i="1" spc="-75" dirty="0">
                <a:solidFill>
                  <a:srgbClr val="029898"/>
                </a:solidFill>
                <a:latin typeface="Lucida Sans Unicode" panose="020B0602030504020204" pitchFamily="34" charset="0"/>
                <a:ea typeface="Times New Roman" panose="02020603050405020304" pitchFamily="18" charset="0"/>
                <a:cs typeface="Times New Roman" panose="02020603050405020304" pitchFamily="18" charset="0"/>
              </a:rPr>
              <a:t>William Moore</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289000" y="1257141"/>
            <a:ext cx="1705916" cy="388696"/>
          </a:xfrm>
          <a:prstGeom prst="rect">
            <a:avLst/>
          </a:prstGeom>
        </p:spPr>
        <p:txBody>
          <a:bodyPr wrap="none">
            <a:spAutoFit/>
          </a:bodyPr>
          <a:lstStyle/>
          <a:p>
            <a:pPr algn="ctr">
              <a:lnSpc>
                <a:spcPct val="107000"/>
              </a:lnSpc>
            </a:pPr>
            <a:r>
              <a:rPr lang="en-US" b="1" spc="-75" dirty="0">
                <a:solidFill>
                  <a:srgbClr val="029898"/>
                </a:solidFill>
                <a:latin typeface="Lucida Sans Unicode" panose="020B0602030504020204" pitchFamily="34" charset="0"/>
                <a:ea typeface="Times New Roman" panose="02020603050405020304" pitchFamily="18" charset="0"/>
                <a:cs typeface="Times New Roman" panose="02020603050405020304" pitchFamily="18" charset="0"/>
              </a:rPr>
              <a:t>Sept. 30, 2016</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3528812" y="6050763"/>
            <a:ext cx="5589431" cy="369332"/>
          </a:xfrm>
          <a:prstGeom prst="rect">
            <a:avLst/>
          </a:prstGeom>
          <a:noFill/>
        </p:spPr>
        <p:txBody>
          <a:bodyPr wrap="square" rtlCol="0">
            <a:spAutoFit/>
          </a:bodyPr>
          <a:lstStyle/>
          <a:p>
            <a:r>
              <a:rPr lang="en-US" b="1" dirty="0"/>
              <a:t>Teaching in </a:t>
            </a:r>
            <a:r>
              <a:rPr lang="en-US" b="1" dirty="0" err="1"/>
              <a:t>Techno­colours</a:t>
            </a:r>
            <a:r>
              <a:rPr lang="en-US" b="1" dirty="0"/>
              <a:t>: Imagine, Innovate, Inspire</a:t>
            </a:r>
            <a:endParaRPr lang="en-US" dirty="0"/>
          </a:p>
        </p:txBody>
      </p:sp>
      <p:sp>
        <p:nvSpPr>
          <p:cNvPr id="3" name="TextBox 2"/>
          <p:cNvSpPr txBox="1"/>
          <p:nvPr/>
        </p:nvSpPr>
        <p:spPr>
          <a:xfrm>
            <a:off x="5839545" y="2549198"/>
            <a:ext cx="3415206" cy="1754326"/>
          </a:xfrm>
          <a:prstGeom prst="rect">
            <a:avLst/>
          </a:prstGeom>
          <a:noFill/>
        </p:spPr>
        <p:txBody>
          <a:bodyPr wrap="square" rtlCol="0">
            <a:spAutoFit/>
          </a:bodyPr>
          <a:lstStyle/>
          <a:p>
            <a:r>
              <a:rPr lang="en-US" sz="7200" i="1" dirty="0">
                <a:solidFill>
                  <a:srgbClr val="FF0000"/>
                </a:solidFill>
                <a:latin typeface="Cambria" panose="02040503050406030204" pitchFamily="18" charset="0"/>
              </a:rPr>
              <a:t>The End</a:t>
            </a:r>
          </a:p>
          <a:p>
            <a:pPr algn="ctr"/>
            <a:r>
              <a:rPr lang="en-US" sz="3600" i="1" dirty="0">
                <a:solidFill>
                  <a:srgbClr val="FF0000"/>
                </a:solidFill>
                <a:latin typeface="Cambria" panose="02040503050406030204" pitchFamily="18" charset="0"/>
              </a:rPr>
              <a:t>(for now)</a:t>
            </a:r>
          </a:p>
        </p:txBody>
      </p:sp>
    </p:spTree>
    <p:extLst>
      <p:ext uri="{BB962C8B-B14F-4D97-AF65-F5344CB8AC3E}">
        <p14:creationId xmlns:p14="http://schemas.microsoft.com/office/powerpoint/2010/main" val="17069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ome2a"/>
          <p:cNvPicPr>
            <a:picLocks noGrp="1" noChangeAspect="1" noChangeArrowheads="1"/>
          </p:cNvPicPr>
          <p:nvPr>
            <p:ph idx="1"/>
          </p:nvPr>
        </p:nvPicPr>
        <p:blipFill>
          <a:blip r:embed="rId3" cstate="print"/>
          <a:srcRect/>
          <a:stretch>
            <a:fillRect/>
          </a:stretch>
        </p:blipFill>
        <p:spPr>
          <a:xfrm>
            <a:off x="1524000" y="0"/>
            <a:ext cx="9144000" cy="6858000"/>
          </a:xfrm>
          <a:noFill/>
          <a:ln/>
        </p:spPr>
      </p:pic>
    </p:spTree>
    <p:extLst>
      <p:ext uri="{BB962C8B-B14F-4D97-AF65-F5344CB8AC3E}">
        <p14:creationId xmlns:p14="http://schemas.microsoft.com/office/powerpoint/2010/main" val="2977647571"/>
      </p:ext>
    </p:extLst>
  </p:cSld>
  <p:clrMapOvr>
    <a:masterClrMapping/>
  </p:clrMapOvr>
  <p:transition advClick="0" advTm="39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786" y="231820"/>
            <a:ext cx="3606085" cy="369332"/>
          </a:xfrm>
          <a:prstGeom prst="rect">
            <a:avLst/>
          </a:prstGeom>
          <a:noFill/>
        </p:spPr>
        <p:txBody>
          <a:bodyPr wrap="square" rtlCol="0">
            <a:spAutoFit/>
          </a:bodyPr>
          <a:lstStyle/>
          <a:p>
            <a:r>
              <a:rPr lang="en-US" dirty="0"/>
              <a:t>English Grammar: Behind the Screen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sp>
        <p:nvSpPr>
          <p:cNvPr id="2" name="Rectangle 1"/>
          <p:cNvSpPr/>
          <p:nvPr/>
        </p:nvSpPr>
        <p:spPr>
          <a:xfrm>
            <a:off x="339053" y="2505048"/>
            <a:ext cx="11479548" cy="923330"/>
          </a:xfrm>
          <a:prstGeom prst="rect">
            <a:avLst/>
          </a:prstGeom>
        </p:spPr>
        <p:txBody>
          <a:bodyPr wrap="square">
            <a:spAutoFit/>
          </a:bodyPr>
          <a:lstStyle/>
          <a:p>
            <a:endParaRPr lang="en-US" dirty="0">
              <a:hlinkClick r:id="rId3"/>
            </a:endParaRPr>
          </a:p>
          <a:p>
            <a:r>
              <a:rPr lang="en-US" dirty="0">
                <a:hlinkClick r:id="rId3"/>
              </a:rPr>
              <a:t>Clipart from: https://www.dreamstime.com/illustration/storyboard.html</a:t>
            </a:r>
            <a:endParaRPr lang="en-US" dirty="0"/>
          </a:p>
          <a:p>
            <a:endParaRPr lang="en-US" dirty="0"/>
          </a:p>
        </p:txBody>
      </p:sp>
      <p:sp>
        <p:nvSpPr>
          <p:cNvPr id="5" name="TextBox 4"/>
          <p:cNvSpPr txBox="1"/>
          <p:nvPr/>
        </p:nvSpPr>
        <p:spPr>
          <a:xfrm>
            <a:off x="317500" y="1496260"/>
            <a:ext cx="11366500" cy="646331"/>
          </a:xfrm>
          <a:prstGeom prst="rect">
            <a:avLst/>
          </a:prstGeom>
          <a:noFill/>
        </p:spPr>
        <p:txBody>
          <a:bodyPr wrap="square" rtlCol="0">
            <a:spAutoFit/>
          </a:bodyPr>
          <a:lstStyle/>
          <a:p>
            <a:r>
              <a:rPr lang="en-US" dirty="0">
                <a:hlinkClick r:id="rId4"/>
              </a:rPr>
              <a:t>1.) I Love Translation. (2016). The Lunar Module. Retrieved from http://th4.ilovetranslation.com/TMvVbp8eS8u=d/</a:t>
            </a:r>
            <a:endParaRPr lang="en-US" dirty="0"/>
          </a:p>
          <a:p>
            <a:endParaRPr lang="en-US" dirty="0"/>
          </a:p>
        </p:txBody>
      </p:sp>
      <p:sp>
        <p:nvSpPr>
          <p:cNvPr id="6" name="TextBox 5"/>
          <p:cNvSpPr txBox="1"/>
          <p:nvPr/>
        </p:nvSpPr>
        <p:spPr>
          <a:xfrm>
            <a:off x="5417713" y="800100"/>
            <a:ext cx="1333500" cy="400110"/>
          </a:xfrm>
          <a:prstGeom prst="rect">
            <a:avLst/>
          </a:prstGeom>
          <a:noFill/>
        </p:spPr>
        <p:txBody>
          <a:bodyPr wrap="square" rtlCol="0">
            <a:spAutoFit/>
          </a:bodyPr>
          <a:lstStyle/>
          <a:p>
            <a:r>
              <a:rPr lang="en-US" sz="2000" dirty="0"/>
              <a:t>References</a:t>
            </a:r>
          </a:p>
        </p:txBody>
      </p:sp>
      <p:sp>
        <p:nvSpPr>
          <p:cNvPr id="7" name="Rectangle 6"/>
          <p:cNvSpPr/>
          <p:nvPr/>
        </p:nvSpPr>
        <p:spPr>
          <a:xfrm>
            <a:off x="339053" y="1838476"/>
            <a:ext cx="11479548" cy="646331"/>
          </a:xfrm>
          <a:prstGeom prst="rect">
            <a:avLst/>
          </a:prstGeom>
        </p:spPr>
        <p:txBody>
          <a:bodyPr wrap="square">
            <a:spAutoFit/>
          </a:bodyPr>
          <a:lstStyle/>
          <a:p>
            <a:endParaRPr lang="en-US" dirty="0"/>
          </a:p>
          <a:p>
            <a:r>
              <a:rPr lang="en-US" dirty="0"/>
              <a:t>2.) https://en.wikipedia.org/wiki/Scott_Thornbury</a:t>
            </a:r>
          </a:p>
        </p:txBody>
      </p:sp>
    </p:spTree>
    <p:extLst>
      <p:ext uri="{BB962C8B-B14F-4D97-AF65-F5344CB8AC3E}">
        <p14:creationId xmlns:p14="http://schemas.microsoft.com/office/powerpoint/2010/main" val="233763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descr="home"/>
          <p:cNvPicPr>
            <a:picLocks noGrp="1" noChangeAspect="1" noChangeArrowheads="1"/>
          </p:cNvPicPr>
          <p:nvPr>
            <p:ph/>
          </p:nvPr>
        </p:nvPicPr>
        <p:blipFill>
          <a:blip r:embed="rId3" cstate="print"/>
          <a:srcRect/>
          <a:stretch>
            <a:fillRect/>
          </a:stretch>
        </p:blipFill>
        <p:spPr>
          <a:xfrm>
            <a:off x="1524000" y="0"/>
            <a:ext cx="9144000" cy="6858000"/>
          </a:xfrm>
          <a:noFill/>
          <a:ln/>
        </p:spPr>
      </p:pic>
    </p:spTree>
    <p:extLst>
      <p:ext uri="{BB962C8B-B14F-4D97-AF65-F5344CB8AC3E}">
        <p14:creationId xmlns:p14="http://schemas.microsoft.com/office/powerpoint/2010/main" val="283716296"/>
      </p:ext>
    </p:extLst>
  </p:cSld>
  <p:clrMapOvr>
    <a:masterClrMapping/>
  </p:clrMapOvr>
  <p:transition advClick="0" advTm="35000">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ass63.jpg"/>
          <p:cNvPicPr>
            <a:picLocks noChangeAspect="1"/>
          </p:cNvPicPr>
          <p:nvPr/>
        </p:nvPicPr>
        <p:blipFill>
          <a:blip r:embed="rId3" cstate="print"/>
          <a:stretch>
            <a:fillRect/>
          </a:stretch>
        </p:blipFill>
        <p:spPr>
          <a:xfrm>
            <a:off x="2057400" y="-539594"/>
            <a:ext cx="7696200" cy="8256171"/>
          </a:xfrm>
          <a:prstGeom prst="rect">
            <a:avLst/>
          </a:prstGeom>
        </p:spPr>
      </p:pic>
    </p:spTree>
    <p:extLst>
      <p:ext uri="{BB962C8B-B14F-4D97-AF65-F5344CB8AC3E}">
        <p14:creationId xmlns:p14="http://schemas.microsoft.com/office/powerpoint/2010/main" val="517945111"/>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illusions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379" y="135732"/>
            <a:ext cx="4569619" cy="646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200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0" fill="hold"/>
                                        <p:tgtEl>
                                          <p:spTgt spid="2053"/>
                                        </p:tgtEl>
                                        <p:attrNameLst>
                                          <p:attrName>ppt_w</p:attrName>
                                        </p:attrNameLst>
                                      </p:cBhvr>
                                      <p:tavLst>
                                        <p:tav tm="0">
                                          <p:val>
                                            <p:fltVal val="0"/>
                                          </p:val>
                                        </p:tav>
                                        <p:tav tm="100000">
                                          <p:val>
                                            <p:strVal val="#ppt_w"/>
                                          </p:val>
                                        </p:tav>
                                      </p:tavLst>
                                    </p:anim>
                                    <p:anim calcmode="lin" valueType="num">
                                      <p:cBhvr>
                                        <p:cTn id="8" dur="5000" fill="hold"/>
                                        <p:tgtEl>
                                          <p:spTgt spid="2053"/>
                                        </p:tgtEl>
                                        <p:attrNameLst>
                                          <p:attrName>ppt_h</p:attrName>
                                        </p:attrNameLst>
                                      </p:cBhvr>
                                      <p:tavLst>
                                        <p:tav tm="0">
                                          <p:val>
                                            <p:fltVal val="0"/>
                                          </p:val>
                                        </p:tav>
                                        <p:tav tm="100000">
                                          <p:val>
                                            <p:strVal val="#ppt_h"/>
                                          </p:val>
                                        </p:tav>
                                      </p:tavLst>
                                    </p:anim>
                                    <p:anim calcmode="lin" valueType="num">
                                      <p:cBhvr>
                                        <p:cTn id="9" dur="5000" fill="hold"/>
                                        <p:tgtEl>
                                          <p:spTgt spid="2053"/>
                                        </p:tgtEl>
                                        <p:attrNameLst>
                                          <p:attrName>ppt_x</p:attrName>
                                        </p:attrNameLst>
                                      </p:cBhvr>
                                      <p:tavLst>
                                        <p:tav tm="0">
                                          <p:val>
                                            <p:fltVal val="0.5"/>
                                          </p:val>
                                        </p:tav>
                                        <p:tav tm="100000">
                                          <p:val>
                                            <p:strVal val="#ppt_x"/>
                                          </p:val>
                                        </p:tav>
                                      </p:tavLst>
                                    </p:anim>
                                    <p:anim calcmode="lin" valueType="num">
                                      <p:cBhvr>
                                        <p:cTn id="10" dur="5000" fill="hold"/>
                                        <p:tgtEl>
                                          <p:spTgt spid="20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llusions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5" y="153591"/>
            <a:ext cx="4580335" cy="648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95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p:val>
                                            <p:fltVal val="0"/>
                                          </p:val>
                                        </p:tav>
                                        <p:tav tm="100000">
                                          <p:val>
                                            <p:strVal val="#ppt_w"/>
                                          </p:val>
                                        </p:tav>
                                      </p:tavLst>
                                    </p:anim>
                                    <p:anim calcmode="lin" valueType="num">
                                      <p:cBhvr>
                                        <p:cTn id="8" dur="5000" fill="hold"/>
                                        <p:tgtEl>
                                          <p:spTgt spid="3076"/>
                                        </p:tgtEl>
                                        <p:attrNameLst>
                                          <p:attrName>ppt_h</p:attrName>
                                        </p:attrNameLst>
                                      </p:cBhvr>
                                      <p:tavLst>
                                        <p:tav tm="0">
                                          <p:val>
                                            <p:fltVal val="0"/>
                                          </p:val>
                                        </p:tav>
                                        <p:tav tm="100000">
                                          <p:val>
                                            <p:strVal val="#ppt_h"/>
                                          </p:val>
                                        </p:tav>
                                      </p:tavLst>
                                    </p:anim>
                                    <p:anim calcmode="lin" valueType="num">
                                      <p:cBhvr>
                                        <p:cTn id="9" dur="5000" fill="hold"/>
                                        <p:tgtEl>
                                          <p:spTgt spid="3076"/>
                                        </p:tgtEl>
                                        <p:attrNameLst>
                                          <p:attrName>ppt_x</p:attrName>
                                        </p:attrNameLst>
                                      </p:cBhvr>
                                      <p:tavLst>
                                        <p:tav tm="0">
                                          <p:val>
                                            <p:fltVal val="0.5"/>
                                          </p:val>
                                        </p:tav>
                                        <p:tav tm="100000">
                                          <p:val>
                                            <p:strVal val="#ppt_x"/>
                                          </p:val>
                                        </p:tav>
                                      </p:tavLst>
                                    </p:anim>
                                    <p:anim calcmode="lin" valueType="num">
                                      <p:cBhvr>
                                        <p:cTn id="10" dur="5000" fill="hold"/>
                                        <p:tgtEl>
                                          <p:spTgt spid="30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558" y="606632"/>
            <a:ext cx="8010659" cy="5822390"/>
          </a:xfrm>
          <a:prstGeom prst="rect">
            <a:avLst/>
          </a:prstGeom>
        </p:spPr>
      </p:pic>
      <p:sp>
        <p:nvSpPr>
          <p:cNvPr id="4" name="TextBox 3"/>
          <p:cNvSpPr txBox="1"/>
          <p:nvPr/>
        </p:nvSpPr>
        <p:spPr>
          <a:xfrm>
            <a:off x="4275786" y="283336"/>
            <a:ext cx="3606085" cy="369332"/>
          </a:xfrm>
          <a:prstGeom prst="rect">
            <a:avLst/>
          </a:prstGeom>
          <a:noFill/>
        </p:spPr>
        <p:txBody>
          <a:bodyPr wrap="square" rtlCol="0">
            <a:spAutoFit/>
          </a:bodyPr>
          <a:lstStyle/>
          <a:p>
            <a:r>
              <a:rPr lang="en-US" dirty="0"/>
              <a:t>English Grammar: Behind the Screen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799" y="6434037"/>
            <a:ext cx="2598057" cy="351820"/>
          </a:xfrm>
          <a:prstGeom prst="rect">
            <a:avLst/>
          </a:prstGeom>
        </p:spPr>
      </p:pic>
      <p:cxnSp>
        <p:nvCxnSpPr>
          <p:cNvPr id="8" name="Straight Connector 7"/>
          <p:cNvCxnSpPr/>
          <p:nvPr/>
        </p:nvCxnSpPr>
        <p:spPr>
          <a:xfrm>
            <a:off x="2099257" y="1803042"/>
            <a:ext cx="158410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099257" y="4546242"/>
            <a:ext cx="2680542" cy="1287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885646" y="2060620"/>
            <a:ext cx="3709115" cy="1287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9820" y="4971245"/>
            <a:ext cx="241478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85646" y="5228823"/>
            <a:ext cx="361896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85646" y="5473520"/>
            <a:ext cx="811368" cy="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10" descr="Left door - collapse to le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40" y="228600"/>
            <a:ext cx="5474059" cy="6248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1" descr="Right dooe - collapse to righ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228600"/>
            <a:ext cx="5412753" cy="6248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bott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443" y="6477000"/>
            <a:ext cx="10429611" cy="3938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frame"/>
          <p:cNvPicPr>
            <a:picLocks noGrp="1" noChangeAspect="1" noChangeArrowheads="1"/>
          </p:cNvPicPr>
          <p:nvPr>
            <p:ph type="ctrTitle"/>
          </p:nvPr>
        </p:nvPicPr>
        <p:blipFill>
          <a:blip r:embed="rId8">
            <a:extLst>
              <a:ext uri="{28A0092B-C50C-407E-A947-70E740481C1C}">
                <a14:useLocalDpi xmlns:a14="http://schemas.microsoft.com/office/drawing/2010/main" val="0"/>
              </a:ext>
            </a:extLst>
          </a:blip>
          <a:srcRect/>
          <a:stretch>
            <a:fillRect/>
          </a:stretch>
        </p:blipFill>
        <p:spPr>
          <a:xfrm>
            <a:off x="453444" y="0"/>
            <a:ext cx="381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Picture 4" descr="fr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64055" y="0"/>
            <a:ext cx="457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to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443" y="-12876"/>
            <a:ext cx="1042961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13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5000"/>
                                        <p:tgtEl>
                                          <p:spTgt spid="21"/>
                                        </p:tgtEl>
                                        <p:attrNameLst>
                                          <p:attrName>ppt_x</p:attrName>
                                        </p:attrNameLst>
                                      </p:cBhvr>
                                      <p:tavLst>
                                        <p:tav tm="0">
                                          <p:val>
                                            <p:strVal val="ppt_x"/>
                                          </p:val>
                                        </p:tav>
                                        <p:tav tm="100000">
                                          <p:val>
                                            <p:strVal val="ppt_x-ppt_w/2"/>
                                          </p:val>
                                        </p:tav>
                                      </p:tavLst>
                                    </p:anim>
                                    <p:anim calcmode="lin" valueType="num">
                                      <p:cBhvr>
                                        <p:cTn id="7" dur="5000"/>
                                        <p:tgtEl>
                                          <p:spTgt spid="21"/>
                                        </p:tgtEl>
                                        <p:attrNameLst>
                                          <p:attrName>ppt_y</p:attrName>
                                        </p:attrNameLst>
                                      </p:cBhvr>
                                      <p:tavLst>
                                        <p:tav tm="0">
                                          <p:val>
                                            <p:strVal val="ppt_y"/>
                                          </p:val>
                                        </p:tav>
                                        <p:tav tm="100000">
                                          <p:val>
                                            <p:strVal val="ppt_y"/>
                                          </p:val>
                                        </p:tav>
                                      </p:tavLst>
                                    </p:anim>
                                    <p:anim calcmode="lin" valueType="num">
                                      <p:cBhvr>
                                        <p:cTn id="8" dur="5000"/>
                                        <p:tgtEl>
                                          <p:spTgt spid="21"/>
                                        </p:tgtEl>
                                        <p:attrNameLst>
                                          <p:attrName>ppt_w</p:attrName>
                                        </p:attrNameLst>
                                      </p:cBhvr>
                                      <p:tavLst>
                                        <p:tav tm="0">
                                          <p:val>
                                            <p:strVal val="ppt_w"/>
                                          </p:val>
                                        </p:tav>
                                        <p:tav tm="100000">
                                          <p:val>
                                            <p:fltVal val="0"/>
                                          </p:val>
                                        </p:tav>
                                      </p:tavLst>
                                    </p:anim>
                                    <p:anim calcmode="lin" valueType="num">
                                      <p:cBhvr>
                                        <p:cTn id="9" dur="5000"/>
                                        <p:tgtEl>
                                          <p:spTgt spid="21"/>
                                        </p:tgtEl>
                                        <p:attrNameLst>
                                          <p:attrName>ppt_h</p:attrName>
                                        </p:attrNameLst>
                                      </p:cBhvr>
                                      <p:tavLst>
                                        <p:tav tm="0">
                                          <p:val>
                                            <p:strVal val="ppt_h"/>
                                          </p:val>
                                        </p:tav>
                                        <p:tav tm="100000">
                                          <p:val>
                                            <p:strVal val="ppt_h"/>
                                          </p:val>
                                        </p:tav>
                                      </p:tavLst>
                                    </p:anim>
                                    <p:set>
                                      <p:cBhvr>
                                        <p:cTn id="10" dur="1" fill="hold">
                                          <p:stCondLst>
                                            <p:cond delay="4999"/>
                                          </p:stCondLst>
                                        </p:cTn>
                                        <p:tgtEl>
                                          <p:spTgt spid="21"/>
                                        </p:tgtEl>
                                        <p:attrNameLst>
                                          <p:attrName>style.visibility</p:attrName>
                                        </p:attrNameLst>
                                      </p:cBhvr>
                                      <p:to>
                                        <p:strVal val="hidden"/>
                                      </p:to>
                                    </p:set>
                                  </p:childTnLst>
                                </p:cTn>
                              </p:par>
                              <p:par>
                                <p:cTn id="11" presetID="17" presetClass="exit" presetSubtype="2" fill="hold" nodeType="withEffect">
                                  <p:stCondLst>
                                    <p:cond delay="0"/>
                                  </p:stCondLst>
                                  <p:childTnLst>
                                    <p:anim calcmode="lin" valueType="num">
                                      <p:cBhvr>
                                        <p:cTn id="12" dur="5000"/>
                                        <p:tgtEl>
                                          <p:spTgt spid="22"/>
                                        </p:tgtEl>
                                        <p:attrNameLst>
                                          <p:attrName>ppt_x</p:attrName>
                                        </p:attrNameLst>
                                      </p:cBhvr>
                                      <p:tavLst>
                                        <p:tav tm="0">
                                          <p:val>
                                            <p:strVal val="ppt_x"/>
                                          </p:val>
                                        </p:tav>
                                        <p:tav tm="100000">
                                          <p:val>
                                            <p:strVal val="ppt_x+ppt_w/2"/>
                                          </p:val>
                                        </p:tav>
                                      </p:tavLst>
                                    </p:anim>
                                    <p:anim calcmode="lin" valueType="num">
                                      <p:cBhvr>
                                        <p:cTn id="13" dur="5000"/>
                                        <p:tgtEl>
                                          <p:spTgt spid="22"/>
                                        </p:tgtEl>
                                        <p:attrNameLst>
                                          <p:attrName>ppt_y</p:attrName>
                                        </p:attrNameLst>
                                      </p:cBhvr>
                                      <p:tavLst>
                                        <p:tav tm="0">
                                          <p:val>
                                            <p:strVal val="ppt_y"/>
                                          </p:val>
                                        </p:tav>
                                        <p:tav tm="100000">
                                          <p:val>
                                            <p:strVal val="ppt_y"/>
                                          </p:val>
                                        </p:tav>
                                      </p:tavLst>
                                    </p:anim>
                                    <p:anim calcmode="lin" valueType="num">
                                      <p:cBhvr>
                                        <p:cTn id="14" dur="5000"/>
                                        <p:tgtEl>
                                          <p:spTgt spid="22"/>
                                        </p:tgtEl>
                                        <p:attrNameLst>
                                          <p:attrName>ppt_w</p:attrName>
                                        </p:attrNameLst>
                                      </p:cBhvr>
                                      <p:tavLst>
                                        <p:tav tm="0">
                                          <p:val>
                                            <p:strVal val="ppt_w"/>
                                          </p:val>
                                        </p:tav>
                                        <p:tav tm="100000">
                                          <p:val>
                                            <p:fltVal val="0"/>
                                          </p:val>
                                        </p:tav>
                                      </p:tavLst>
                                    </p:anim>
                                    <p:anim calcmode="lin" valueType="num">
                                      <p:cBhvr>
                                        <p:cTn id="15" dur="5000"/>
                                        <p:tgtEl>
                                          <p:spTgt spid="22"/>
                                        </p:tgtEl>
                                        <p:attrNameLst>
                                          <p:attrName>ppt_h</p:attrName>
                                        </p:attrNameLst>
                                      </p:cBhvr>
                                      <p:tavLst>
                                        <p:tav tm="0">
                                          <p:val>
                                            <p:strVal val="ppt_h"/>
                                          </p:val>
                                        </p:tav>
                                        <p:tav tm="100000">
                                          <p:val>
                                            <p:strVal val="ppt_h"/>
                                          </p:val>
                                        </p:tav>
                                      </p:tavLst>
                                    </p:anim>
                                    <p:set>
                                      <p:cBhvr>
                                        <p:cTn id="16" dur="1" fill="hold">
                                          <p:stCondLst>
                                            <p:cond delay="4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191000" y="1257300"/>
            <a:ext cx="2590800" cy="5448300"/>
          </a:xfrm>
          <a:prstGeom prst="rect">
            <a:avLst/>
          </a:prstGeom>
          <a:noFill/>
          <a:ln w="9525">
            <a:noFill/>
            <a:miter lim="800000"/>
            <a:headEnd/>
            <a:tailEnd/>
          </a:ln>
        </p:spPr>
        <p:txBody>
          <a:bodyPr>
            <a:spAutoFit/>
          </a:bodyPr>
          <a:lstStyle/>
          <a:p>
            <a:pPr>
              <a:spcBef>
                <a:spcPct val="25000"/>
              </a:spcBef>
            </a:pPr>
            <a:r>
              <a:rPr lang="en-US" sz="2400" b="1" dirty="0">
                <a:solidFill>
                  <a:srgbClr val="009900"/>
                </a:solidFill>
                <a:latin typeface="Georgia" pitchFamily="18" charset="0"/>
              </a:rPr>
              <a:t>I</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He</a:t>
            </a:r>
          </a:p>
          <a:p>
            <a:r>
              <a:rPr lang="en-US" sz="2400" b="1" dirty="0">
                <a:solidFill>
                  <a:srgbClr val="009900"/>
                </a:solidFill>
                <a:latin typeface="Georgia" pitchFamily="18" charset="0"/>
              </a:rPr>
              <a:t>She</a:t>
            </a:r>
          </a:p>
          <a:p>
            <a:r>
              <a:rPr lang="en-US" sz="2400" b="1" dirty="0">
                <a:solidFill>
                  <a:srgbClr val="009900"/>
                </a:solidFill>
                <a:latin typeface="Georgia" pitchFamily="18" charset="0"/>
              </a:rPr>
              <a:t>It</a:t>
            </a:r>
          </a:p>
          <a:p>
            <a:r>
              <a:rPr lang="en-US" sz="2400" b="1" dirty="0">
                <a:solidFill>
                  <a:srgbClr val="CC00FF"/>
                </a:solidFill>
                <a:latin typeface="Georgia" pitchFamily="18" charset="0"/>
              </a:rPr>
              <a:t>Alfred</a:t>
            </a:r>
          </a:p>
          <a:p>
            <a:r>
              <a:rPr lang="en-US" sz="2400" b="1" dirty="0">
                <a:solidFill>
                  <a:srgbClr val="0066FF"/>
                </a:solidFill>
                <a:latin typeface="Georgia" pitchFamily="18" charset="0"/>
              </a:rPr>
              <a:t>The teacher</a:t>
            </a:r>
          </a:p>
          <a:p>
            <a:pPr>
              <a:spcBef>
                <a:spcPct val="50000"/>
              </a:spcBef>
            </a:pPr>
            <a:r>
              <a:rPr lang="en-US" sz="2400" b="1" dirty="0">
                <a:solidFill>
                  <a:srgbClr val="009900"/>
                </a:solidFill>
                <a:latin typeface="Georgia" pitchFamily="18" charset="0"/>
              </a:rPr>
              <a:t>We</a:t>
            </a:r>
          </a:p>
          <a:p>
            <a:pPr>
              <a:spcBef>
                <a:spcPct val="50000"/>
              </a:spcBef>
            </a:pPr>
            <a:r>
              <a:rPr lang="en-US" sz="2400" b="1" dirty="0">
                <a:solidFill>
                  <a:srgbClr val="009900"/>
                </a:solidFill>
                <a:latin typeface="Georgia" pitchFamily="18" charset="0"/>
              </a:rPr>
              <a:t>You</a:t>
            </a:r>
          </a:p>
          <a:p>
            <a:pPr>
              <a:spcBef>
                <a:spcPct val="50000"/>
              </a:spcBef>
            </a:pPr>
            <a:r>
              <a:rPr lang="en-US" sz="2400" b="1" dirty="0">
                <a:solidFill>
                  <a:srgbClr val="009900"/>
                </a:solidFill>
                <a:latin typeface="Georgia" pitchFamily="18" charset="0"/>
              </a:rPr>
              <a:t>They</a:t>
            </a:r>
            <a:r>
              <a:rPr lang="en-US" sz="2400" b="1" dirty="0">
                <a:latin typeface="Georgia" pitchFamily="18" charset="0"/>
              </a:rPr>
              <a:t> </a:t>
            </a:r>
          </a:p>
          <a:p>
            <a:r>
              <a:rPr lang="en-US" sz="2400" b="1" dirty="0">
                <a:solidFill>
                  <a:srgbClr val="CC00FF"/>
                </a:solidFill>
                <a:latin typeface="Georgia" pitchFamily="18" charset="0"/>
              </a:rPr>
              <a:t>Art </a:t>
            </a:r>
            <a:r>
              <a:rPr lang="en-US" sz="2400" b="1" dirty="0">
                <a:latin typeface="Georgia" pitchFamily="18" charset="0"/>
              </a:rPr>
              <a:t>and</a:t>
            </a:r>
            <a:r>
              <a:rPr lang="en-US" sz="2400" b="1" dirty="0">
                <a:solidFill>
                  <a:srgbClr val="CC00FF"/>
                </a:solidFill>
                <a:latin typeface="Georgia" pitchFamily="18" charset="0"/>
              </a:rPr>
              <a:t> Alfred</a:t>
            </a:r>
          </a:p>
          <a:p>
            <a:r>
              <a:rPr lang="en-US" sz="2400" b="1" dirty="0">
                <a:solidFill>
                  <a:srgbClr val="0066FF"/>
                </a:solidFill>
                <a:latin typeface="Georgia" pitchFamily="18" charset="0"/>
              </a:rPr>
              <a:t>The teachers</a:t>
            </a:r>
          </a:p>
        </p:txBody>
      </p:sp>
      <p:sp>
        <p:nvSpPr>
          <p:cNvPr id="6" name="TextBox 5"/>
          <p:cNvSpPr txBox="1">
            <a:spLocks noChangeArrowheads="1"/>
          </p:cNvSpPr>
          <p:nvPr/>
        </p:nvSpPr>
        <p:spPr bwMode="auto">
          <a:xfrm>
            <a:off x="3276600" y="457200"/>
            <a:ext cx="6019800" cy="369888"/>
          </a:xfrm>
          <a:prstGeom prst="rect">
            <a:avLst/>
          </a:prstGeom>
          <a:noFill/>
          <a:ln w="9525">
            <a:noFill/>
            <a:miter lim="800000"/>
            <a:headEnd/>
            <a:tailEnd/>
          </a:ln>
        </p:spPr>
        <p:txBody>
          <a:bodyPr>
            <a:spAutoFit/>
          </a:bodyPr>
          <a:lstStyle/>
          <a:p>
            <a:r>
              <a:rPr lang="en-US" b="1" dirty="0">
                <a:solidFill>
                  <a:srgbClr val="FF0000"/>
                </a:solidFill>
                <a:latin typeface="Calibri" pitchFamily="34" charset="0"/>
              </a:rPr>
              <a:t>SUBJECTS </a:t>
            </a:r>
            <a:r>
              <a:rPr lang="en-US" b="1" dirty="0">
                <a:latin typeface="Calibri" pitchFamily="34" charset="0"/>
              </a:rPr>
              <a:t>:  </a:t>
            </a:r>
            <a:r>
              <a:rPr lang="en-US" b="1" dirty="0">
                <a:solidFill>
                  <a:srgbClr val="CC3399"/>
                </a:solidFill>
                <a:latin typeface="Calibri" pitchFamily="34" charset="0"/>
              </a:rPr>
              <a:t>Proper Nouns</a:t>
            </a:r>
            <a:r>
              <a:rPr lang="en-US" b="1" dirty="0">
                <a:latin typeface="Calibri" pitchFamily="34" charset="0"/>
              </a:rPr>
              <a:t>,  </a:t>
            </a:r>
            <a:r>
              <a:rPr lang="en-US" b="1" dirty="0">
                <a:solidFill>
                  <a:srgbClr val="0099FF"/>
                </a:solidFill>
                <a:latin typeface="Calibri" pitchFamily="34" charset="0"/>
              </a:rPr>
              <a:t>Common Nouns</a:t>
            </a:r>
            <a:r>
              <a:rPr lang="en-US" b="1" dirty="0">
                <a:latin typeface="Calibri" pitchFamily="34" charset="0"/>
              </a:rPr>
              <a:t>,  &amp;  </a:t>
            </a:r>
            <a:r>
              <a:rPr lang="en-US" b="1" dirty="0">
                <a:solidFill>
                  <a:srgbClr val="008000"/>
                </a:solidFill>
                <a:latin typeface="Calibri" pitchFamily="34" charset="0"/>
              </a:rPr>
              <a:t>Pronouns</a:t>
            </a:r>
          </a:p>
        </p:txBody>
      </p:sp>
      <p:sp>
        <p:nvSpPr>
          <p:cNvPr id="7" name="TextBox 6"/>
          <p:cNvSpPr txBox="1">
            <a:spLocks noChangeArrowheads="1"/>
          </p:cNvSpPr>
          <p:nvPr/>
        </p:nvSpPr>
        <p:spPr bwMode="auto">
          <a:xfrm>
            <a:off x="2133600" y="1333500"/>
            <a:ext cx="609600" cy="369888"/>
          </a:xfrm>
          <a:prstGeom prst="rect">
            <a:avLst/>
          </a:prstGeom>
          <a:noFill/>
          <a:ln w="9525">
            <a:noFill/>
            <a:miter lim="800000"/>
            <a:headEnd/>
            <a:tailEnd/>
          </a:ln>
        </p:spPr>
        <p:txBody>
          <a:bodyPr>
            <a:spAutoFit/>
          </a:bodyPr>
          <a:lstStyle/>
          <a:p>
            <a:r>
              <a:rPr lang="en-US" dirty="0">
                <a:latin typeface="Calibri" pitchFamily="34" charset="0"/>
              </a:rPr>
              <a:t>1</a:t>
            </a:r>
            <a:r>
              <a:rPr lang="en-US" baseline="30000" dirty="0">
                <a:latin typeface="Calibri" pitchFamily="34" charset="0"/>
              </a:rPr>
              <a:t>st</a:t>
            </a:r>
            <a:r>
              <a:rPr lang="en-US" dirty="0">
                <a:latin typeface="Calibri" pitchFamily="34" charset="0"/>
              </a:rPr>
              <a:t> </a:t>
            </a:r>
          </a:p>
        </p:txBody>
      </p:sp>
      <p:sp>
        <p:nvSpPr>
          <p:cNvPr id="8" name="TextBox 7"/>
          <p:cNvSpPr txBox="1">
            <a:spLocks noChangeArrowheads="1"/>
          </p:cNvSpPr>
          <p:nvPr/>
        </p:nvSpPr>
        <p:spPr bwMode="auto">
          <a:xfrm>
            <a:off x="2133600" y="1866900"/>
            <a:ext cx="609600" cy="369888"/>
          </a:xfrm>
          <a:prstGeom prst="rect">
            <a:avLst/>
          </a:prstGeom>
          <a:noFill/>
          <a:ln w="9525">
            <a:noFill/>
            <a:miter lim="800000"/>
            <a:headEnd/>
            <a:tailEnd/>
          </a:ln>
        </p:spPr>
        <p:txBody>
          <a:bodyPr>
            <a:spAutoFit/>
          </a:bodyPr>
          <a:lstStyle/>
          <a:p>
            <a:r>
              <a:rPr lang="en-US">
                <a:latin typeface="Calibri" pitchFamily="34" charset="0"/>
              </a:rPr>
              <a:t>2</a:t>
            </a:r>
            <a:r>
              <a:rPr lang="en-US" baseline="30000">
                <a:latin typeface="Calibri" pitchFamily="34" charset="0"/>
              </a:rPr>
              <a:t>nd</a:t>
            </a:r>
            <a:r>
              <a:rPr lang="en-US">
                <a:latin typeface="Calibri" pitchFamily="34" charset="0"/>
              </a:rPr>
              <a:t> </a:t>
            </a:r>
          </a:p>
        </p:txBody>
      </p:sp>
      <p:sp>
        <p:nvSpPr>
          <p:cNvPr id="9" name="TextBox 8"/>
          <p:cNvSpPr txBox="1">
            <a:spLocks noChangeArrowheads="1"/>
          </p:cNvSpPr>
          <p:nvPr/>
        </p:nvSpPr>
        <p:spPr bwMode="auto">
          <a:xfrm>
            <a:off x="2133600" y="3086100"/>
            <a:ext cx="838200" cy="369888"/>
          </a:xfrm>
          <a:prstGeom prst="rect">
            <a:avLst/>
          </a:prstGeom>
          <a:noFill/>
          <a:ln w="9525">
            <a:noFill/>
            <a:miter lim="800000"/>
            <a:headEnd/>
            <a:tailEnd/>
          </a:ln>
        </p:spPr>
        <p:txBody>
          <a:bodyPr>
            <a:spAutoFit/>
          </a:bodyPr>
          <a:lstStyle/>
          <a:p>
            <a:r>
              <a:rPr lang="en-US" dirty="0">
                <a:latin typeface="Calibri" pitchFamily="34" charset="0"/>
              </a:rPr>
              <a:t>3</a:t>
            </a:r>
            <a:r>
              <a:rPr lang="en-US" baseline="30000" dirty="0">
                <a:latin typeface="Calibri" pitchFamily="34" charset="0"/>
              </a:rPr>
              <a:t>rd</a:t>
            </a:r>
            <a:r>
              <a:rPr lang="en-US" dirty="0">
                <a:latin typeface="Calibri" pitchFamily="34" charset="0"/>
              </a:rPr>
              <a:t>  </a:t>
            </a:r>
          </a:p>
        </p:txBody>
      </p:sp>
      <p:sp>
        <p:nvSpPr>
          <p:cNvPr id="10" name="Freeform 9"/>
          <p:cNvSpPr/>
          <p:nvPr/>
        </p:nvSpPr>
        <p:spPr>
          <a:xfrm>
            <a:off x="2741735" y="2487613"/>
            <a:ext cx="1072662" cy="1720850"/>
          </a:xfrm>
          <a:custGeom>
            <a:avLst/>
            <a:gdLst>
              <a:gd name="connsiteX0" fmla="*/ 1074144 w 1074144"/>
              <a:gd name="connsiteY0" fmla="*/ 5508 h 1720468"/>
              <a:gd name="connsiteX1" fmla="*/ 831773 w 1074144"/>
              <a:gd name="connsiteY1" fmla="*/ 16525 h 1720468"/>
              <a:gd name="connsiteX2" fmla="*/ 644487 w 1074144"/>
              <a:gd name="connsiteY2" fmla="*/ 104660 h 1720468"/>
              <a:gd name="connsiteX3" fmla="*/ 490250 w 1074144"/>
              <a:gd name="connsiteY3" fmla="*/ 347031 h 1720468"/>
              <a:gd name="connsiteX4" fmla="*/ 402116 w 1074144"/>
              <a:gd name="connsiteY4" fmla="*/ 666520 h 1720468"/>
              <a:gd name="connsiteX5" fmla="*/ 247879 w 1074144"/>
              <a:gd name="connsiteY5" fmla="*/ 809740 h 1720468"/>
              <a:gd name="connsiteX6" fmla="*/ 5508 w 1074144"/>
              <a:gd name="connsiteY6" fmla="*/ 809740 h 1720468"/>
              <a:gd name="connsiteX7" fmla="*/ 214829 w 1074144"/>
              <a:gd name="connsiteY7" fmla="*/ 831773 h 1720468"/>
              <a:gd name="connsiteX8" fmla="*/ 391099 w 1074144"/>
              <a:gd name="connsiteY8" fmla="*/ 919908 h 1720468"/>
              <a:gd name="connsiteX9" fmla="*/ 435166 w 1074144"/>
              <a:gd name="connsiteY9" fmla="*/ 1272448 h 1720468"/>
              <a:gd name="connsiteX10" fmla="*/ 545335 w 1074144"/>
              <a:gd name="connsiteY10" fmla="*/ 1647022 h 1720468"/>
              <a:gd name="connsiteX11" fmla="*/ 1074144 w 1074144"/>
              <a:gd name="connsiteY11" fmla="*/ 1713123 h 17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4144" h="1720468">
                <a:moveTo>
                  <a:pt x="1074144" y="5508"/>
                </a:moveTo>
                <a:cubicBezTo>
                  <a:pt x="988763" y="2754"/>
                  <a:pt x="903383" y="0"/>
                  <a:pt x="831773" y="16525"/>
                </a:cubicBezTo>
                <a:cubicBezTo>
                  <a:pt x="760164" y="33050"/>
                  <a:pt x="701407" y="49576"/>
                  <a:pt x="644487" y="104660"/>
                </a:cubicBezTo>
                <a:cubicBezTo>
                  <a:pt x="587567" y="159744"/>
                  <a:pt x="530645" y="253388"/>
                  <a:pt x="490250" y="347031"/>
                </a:cubicBezTo>
                <a:cubicBezTo>
                  <a:pt x="449855" y="440674"/>
                  <a:pt x="442511" y="589402"/>
                  <a:pt x="402116" y="666520"/>
                </a:cubicBezTo>
                <a:cubicBezTo>
                  <a:pt x="361721" y="743638"/>
                  <a:pt x="313980" y="785870"/>
                  <a:pt x="247879" y="809740"/>
                </a:cubicBezTo>
                <a:cubicBezTo>
                  <a:pt x="181778" y="833610"/>
                  <a:pt x="11016" y="806068"/>
                  <a:pt x="5508" y="809740"/>
                </a:cubicBezTo>
                <a:cubicBezTo>
                  <a:pt x="0" y="813412"/>
                  <a:pt x="150564" y="813412"/>
                  <a:pt x="214829" y="831773"/>
                </a:cubicBezTo>
                <a:cubicBezTo>
                  <a:pt x="279094" y="850134"/>
                  <a:pt x="354376" y="846462"/>
                  <a:pt x="391099" y="919908"/>
                </a:cubicBezTo>
                <a:cubicBezTo>
                  <a:pt x="427822" y="993354"/>
                  <a:pt x="409460" y="1151262"/>
                  <a:pt x="435166" y="1272448"/>
                </a:cubicBezTo>
                <a:cubicBezTo>
                  <a:pt x="460872" y="1393634"/>
                  <a:pt x="438839" y="1573576"/>
                  <a:pt x="545335" y="1647022"/>
                </a:cubicBezTo>
                <a:cubicBezTo>
                  <a:pt x="651831" y="1720468"/>
                  <a:pt x="1074144" y="1713123"/>
                  <a:pt x="1074144" y="1713123"/>
                </a:cubicBez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p:cNvSpPr txBox="1">
            <a:spLocks noChangeArrowheads="1"/>
          </p:cNvSpPr>
          <p:nvPr/>
        </p:nvSpPr>
        <p:spPr bwMode="auto">
          <a:xfrm>
            <a:off x="2819400" y="1333500"/>
            <a:ext cx="914400" cy="369888"/>
          </a:xfrm>
          <a:prstGeom prst="rect">
            <a:avLst/>
          </a:prstGeom>
          <a:noFill/>
          <a:ln w="9525">
            <a:noFill/>
            <a:miter lim="800000"/>
            <a:headEnd/>
            <a:tailEnd/>
          </a:ln>
        </p:spPr>
        <p:txBody>
          <a:bodyPr>
            <a:spAutoFit/>
          </a:bodyPr>
          <a:lstStyle/>
          <a:p>
            <a:r>
              <a:rPr lang="en-US" dirty="0">
                <a:latin typeface="Calibri" pitchFamily="34" charset="0"/>
              </a:rPr>
              <a:t>Person</a:t>
            </a:r>
          </a:p>
        </p:txBody>
      </p:sp>
      <p:sp>
        <p:nvSpPr>
          <p:cNvPr id="12" name="TextBox 11"/>
          <p:cNvSpPr txBox="1">
            <a:spLocks noChangeArrowheads="1"/>
          </p:cNvSpPr>
          <p:nvPr/>
        </p:nvSpPr>
        <p:spPr bwMode="auto">
          <a:xfrm>
            <a:off x="2286000" y="876300"/>
            <a:ext cx="1143000" cy="369888"/>
          </a:xfrm>
          <a:prstGeom prst="rect">
            <a:avLst/>
          </a:prstGeom>
          <a:noFill/>
          <a:ln w="9525">
            <a:noFill/>
            <a:miter lim="800000"/>
            <a:headEnd/>
            <a:tailEnd/>
          </a:ln>
        </p:spPr>
        <p:txBody>
          <a:bodyPr>
            <a:spAutoFit/>
          </a:bodyPr>
          <a:lstStyle/>
          <a:p>
            <a:r>
              <a:rPr lang="en-US" b="1" dirty="0">
                <a:latin typeface="Calibri" pitchFamily="34" charset="0"/>
              </a:rPr>
              <a:t>Singular</a:t>
            </a:r>
          </a:p>
        </p:txBody>
      </p:sp>
      <p:sp>
        <p:nvSpPr>
          <p:cNvPr id="13" name="TextBox 12"/>
          <p:cNvSpPr txBox="1">
            <a:spLocks noChangeArrowheads="1"/>
          </p:cNvSpPr>
          <p:nvPr/>
        </p:nvSpPr>
        <p:spPr bwMode="auto">
          <a:xfrm>
            <a:off x="2133600" y="4457700"/>
            <a:ext cx="609600" cy="369888"/>
          </a:xfrm>
          <a:prstGeom prst="rect">
            <a:avLst/>
          </a:prstGeom>
          <a:noFill/>
          <a:ln w="9525">
            <a:noFill/>
            <a:miter lim="800000"/>
            <a:headEnd/>
            <a:tailEnd/>
          </a:ln>
        </p:spPr>
        <p:txBody>
          <a:bodyPr>
            <a:spAutoFit/>
          </a:bodyPr>
          <a:lstStyle/>
          <a:p>
            <a:r>
              <a:rPr lang="en-US">
                <a:latin typeface="Calibri" pitchFamily="34" charset="0"/>
              </a:rPr>
              <a:t>1</a:t>
            </a:r>
            <a:r>
              <a:rPr lang="en-US" baseline="30000">
                <a:latin typeface="Calibri" pitchFamily="34" charset="0"/>
              </a:rPr>
              <a:t>st</a:t>
            </a:r>
            <a:r>
              <a:rPr lang="en-US">
                <a:latin typeface="Calibri" pitchFamily="34" charset="0"/>
              </a:rPr>
              <a:t> </a:t>
            </a:r>
          </a:p>
        </p:txBody>
      </p:sp>
      <p:sp>
        <p:nvSpPr>
          <p:cNvPr id="14" name="TextBox 13"/>
          <p:cNvSpPr txBox="1">
            <a:spLocks noChangeArrowheads="1"/>
          </p:cNvSpPr>
          <p:nvPr/>
        </p:nvSpPr>
        <p:spPr bwMode="auto">
          <a:xfrm>
            <a:off x="2133600" y="4991100"/>
            <a:ext cx="609600" cy="369888"/>
          </a:xfrm>
          <a:prstGeom prst="rect">
            <a:avLst/>
          </a:prstGeom>
          <a:noFill/>
          <a:ln w="9525">
            <a:noFill/>
            <a:miter lim="800000"/>
            <a:headEnd/>
            <a:tailEnd/>
          </a:ln>
        </p:spPr>
        <p:txBody>
          <a:bodyPr>
            <a:spAutoFit/>
          </a:bodyPr>
          <a:lstStyle/>
          <a:p>
            <a:r>
              <a:rPr lang="en-US">
                <a:latin typeface="Calibri" pitchFamily="34" charset="0"/>
              </a:rPr>
              <a:t>2</a:t>
            </a:r>
            <a:r>
              <a:rPr lang="en-US" baseline="30000">
                <a:latin typeface="Calibri" pitchFamily="34" charset="0"/>
              </a:rPr>
              <a:t>nd</a:t>
            </a:r>
            <a:r>
              <a:rPr lang="en-US">
                <a:latin typeface="Calibri" pitchFamily="34" charset="0"/>
              </a:rPr>
              <a:t> </a:t>
            </a:r>
          </a:p>
        </p:txBody>
      </p:sp>
      <p:sp>
        <p:nvSpPr>
          <p:cNvPr id="15" name="TextBox 14"/>
          <p:cNvSpPr txBox="1">
            <a:spLocks noChangeArrowheads="1"/>
          </p:cNvSpPr>
          <p:nvPr/>
        </p:nvSpPr>
        <p:spPr bwMode="auto">
          <a:xfrm>
            <a:off x="2133600" y="5905500"/>
            <a:ext cx="838200" cy="369888"/>
          </a:xfrm>
          <a:prstGeom prst="rect">
            <a:avLst/>
          </a:prstGeom>
          <a:noFill/>
          <a:ln w="9525">
            <a:noFill/>
            <a:miter lim="800000"/>
            <a:headEnd/>
            <a:tailEnd/>
          </a:ln>
        </p:spPr>
        <p:txBody>
          <a:bodyPr>
            <a:spAutoFit/>
          </a:bodyPr>
          <a:lstStyle/>
          <a:p>
            <a:r>
              <a:rPr lang="en-US">
                <a:latin typeface="Calibri" pitchFamily="34" charset="0"/>
              </a:rPr>
              <a:t>3</a:t>
            </a:r>
            <a:r>
              <a:rPr lang="en-US" baseline="30000">
                <a:latin typeface="Calibri" pitchFamily="34" charset="0"/>
              </a:rPr>
              <a:t>rd</a:t>
            </a:r>
            <a:r>
              <a:rPr lang="en-US">
                <a:latin typeface="Calibri" pitchFamily="34" charset="0"/>
              </a:rPr>
              <a:t>  </a:t>
            </a:r>
          </a:p>
        </p:txBody>
      </p:sp>
      <p:sp>
        <p:nvSpPr>
          <p:cNvPr id="16" name="TextBox 15"/>
          <p:cNvSpPr txBox="1">
            <a:spLocks noChangeArrowheads="1"/>
          </p:cNvSpPr>
          <p:nvPr/>
        </p:nvSpPr>
        <p:spPr bwMode="auto">
          <a:xfrm>
            <a:off x="2819400" y="4457700"/>
            <a:ext cx="914400" cy="369888"/>
          </a:xfrm>
          <a:prstGeom prst="rect">
            <a:avLst/>
          </a:prstGeom>
          <a:noFill/>
          <a:ln w="9525">
            <a:noFill/>
            <a:miter lim="800000"/>
            <a:headEnd/>
            <a:tailEnd/>
          </a:ln>
        </p:spPr>
        <p:txBody>
          <a:bodyPr>
            <a:spAutoFit/>
          </a:bodyPr>
          <a:lstStyle/>
          <a:p>
            <a:r>
              <a:rPr lang="en-US">
                <a:latin typeface="Calibri" pitchFamily="34" charset="0"/>
              </a:rPr>
              <a:t>Person</a:t>
            </a:r>
          </a:p>
        </p:txBody>
      </p:sp>
      <p:sp>
        <p:nvSpPr>
          <p:cNvPr id="17" name="TextBox 16"/>
          <p:cNvSpPr txBox="1">
            <a:spLocks noChangeArrowheads="1"/>
          </p:cNvSpPr>
          <p:nvPr/>
        </p:nvSpPr>
        <p:spPr bwMode="auto">
          <a:xfrm>
            <a:off x="2286000" y="3848100"/>
            <a:ext cx="762000" cy="369888"/>
          </a:xfrm>
          <a:prstGeom prst="rect">
            <a:avLst/>
          </a:prstGeom>
          <a:noFill/>
          <a:ln w="9525">
            <a:noFill/>
            <a:miter lim="800000"/>
            <a:headEnd/>
            <a:tailEnd/>
          </a:ln>
        </p:spPr>
        <p:txBody>
          <a:bodyPr>
            <a:spAutoFit/>
          </a:bodyPr>
          <a:lstStyle/>
          <a:p>
            <a:r>
              <a:rPr lang="en-US" b="1" dirty="0">
                <a:latin typeface="Calibri" pitchFamily="34" charset="0"/>
              </a:rPr>
              <a:t>Plural</a:t>
            </a:r>
          </a:p>
        </p:txBody>
      </p:sp>
      <p:sp>
        <p:nvSpPr>
          <p:cNvPr id="18" name="Freeform 17"/>
          <p:cNvSpPr/>
          <p:nvPr/>
        </p:nvSpPr>
        <p:spPr>
          <a:xfrm>
            <a:off x="3017229" y="5603877"/>
            <a:ext cx="797169" cy="1006475"/>
          </a:xfrm>
          <a:custGeom>
            <a:avLst/>
            <a:gdLst>
              <a:gd name="connsiteX0" fmla="*/ 796886 w 796886"/>
              <a:gd name="connsiteY0" fmla="*/ 18361 h 1006206"/>
              <a:gd name="connsiteX1" fmla="*/ 576549 w 796886"/>
              <a:gd name="connsiteY1" fmla="*/ 18361 h 1006206"/>
              <a:gd name="connsiteX2" fmla="*/ 378245 w 796886"/>
              <a:gd name="connsiteY2" fmla="*/ 128529 h 1006206"/>
              <a:gd name="connsiteX3" fmla="*/ 312144 w 796886"/>
              <a:gd name="connsiteY3" fmla="*/ 304799 h 1006206"/>
              <a:gd name="connsiteX4" fmla="*/ 224009 w 796886"/>
              <a:gd name="connsiteY4" fmla="*/ 459035 h 1006206"/>
              <a:gd name="connsiteX5" fmla="*/ 3672 w 796886"/>
              <a:gd name="connsiteY5" fmla="*/ 470052 h 1006206"/>
              <a:gd name="connsiteX6" fmla="*/ 201976 w 796886"/>
              <a:gd name="connsiteY6" fmla="*/ 470052 h 1006206"/>
              <a:gd name="connsiteX7" fmla="*/ 301127 w 796886"/>
              <a:gd name="connsiteY7" fmla="*/ 602255 h 1006206"/>
              <a:gd name="connsiteX8" fmla="*/ 323161 w 796886"/>
              <a:gd name="connsiteY8" fmla="*/ 811575 h 1006206"/>
              <a:gd name="connsiteX9" fmla="*/ 499431 w 796886"/>
              <a:gd name="connsiteY9" fmla="*/ 976828 h 1006206"/>
              <a:gd name="connsiteX10" fmla="*/ 741802 w 796886"/>
              <a:gd name="connsiteY10" fmla="*/ 987845 h 100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886" h="1006206">
                <a:moveTo>
                  <a:pt x="796886" y="18361"/>
                </a:moveTo>
                <a:cubicBezTo>
                  <a:pt x="721604" y="9180"/>
                  <a:pt x="646322" y="0"/>
                  <a:pt x="576549" y="18361"/>
                </a:cubicBezTo>
                <a:cubicBezTo>
                  <a:pt x="506776" y="36722"/>
                  <a:pt x="422312" y="80789"/>
                  <a:pt x="378245" y="128529"/>
                </a:cubicBezTo>
                <a:cubicBezTo>
                  <a:pt x="334178" y="176269"/>
                  <a:pt x="337850" y="249715"/>
                  <a:pt x="312144" y="304799"/>
                </a:cubicBezTo>
                <a:cubicBezTo>
                  <a:pt x="286438" y="359883"/>
                  <a:pt x="275421" y="431493"/>
                  <a:pt x="224009" y="459035"/>
                </a:cubicBezTo>
                <a:cubicBezTo>
                  <a:pt x="172597" y="486577"/>
                  <a:pt x="7344" y="468216"/>
                  <a:pt x="3672" y="470052"/>
                </a:cubicBezTo>
                <a:cubicBezTo>
                  <a:pt x="0" y="471888"/>
                  <a:pt x="152400" y="448018"/>
                  <a:pt x="201976" y="470052"/>
                </a:cubicBezTo>
                <a:cubicBezTo>
                  <a:pt x="251552" y="492086"/>
                  <a:pt x="280930" y="545335"/>
                  <a:pt x="301127" y="602255"/>
                </a:cubicBezTo>
                <a:cubicBezTo>
                  <a:pt x="321324" y="659175"/>
                  <a:pt x="290110" y="749146"/>
                  <a:pt x="323161" y="811575"/>
                </a:cubicBezTo>
                <a:cubicBezTo>
                  <a:pt x="356212" y="874004"/>
                  <a:pt x="429658" y="947450"/>
                  <a:pt x="499431" y="976828"/>
                </a:cubicBezTo>
                <a:cubicBezTo>
                  <a:pt x="569205" y="1006206"/>
                  <a:pt x="655503" y="997025"/>
                  <a:pt x="741802" y="987845"/>
                </a:cubicBezTo>
              </a:path>
            </a:pathLst>
          </a:cu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Text Box 4"/>
          <p:cNvSpPr txBox="1">
            <a:spLocks noChangeArrowheads="1"/>
          </p:cNvSpPr>
          <p:nvPr/>
        </p:nvSpPr>
        <p:spPr bwMode="auto">
          <a:xfrm>
            <a:off x="7924800" y="1330514"/>
            <a:ext cx="1066800" cy="5298886"/>
          </a:xfrm>
          <a:prstGeom prst="rect">
            <a:avLst/>
          </a:prstGeom>
          <a:noFill/>
          <a:ln w="9525">
            <a:noFill/>
            <a:miter lim="800000"/>
            <a:headEnd/>
            <a:tailEnd/>
          </a:ln>
        </p:spPr>
        <p:txBody>
          <a:bodyPr wrap="square">
            <a:spAutoFit/>
          </a:bodyPr>
          <a:lstStyle/>
          <a:p>
            <a:pPr algn="r">
              <a:lnSpc>
                <a:spcPts val="3700"/>
              </a:lnSpc>
            </a:pPr>
            <a:r>
              <a:rPr lang="en-US" sz="2400" b="1" dirty="0">
                <a:solidFill>
                  <a:srgbClr val="009900"/>
                </a:solidFill>
                <a:latin typeface="Georgia" pitchFamily="18" charset="0"/>
              </a:rPr>
              <a:t>he</a:t>
            </a:r>
          </a:p>
          <a:p>
            <a:pPr algn="r">
              <a:lnSpc>
                <a:spcPts val="3700"/>
              </a:lnSpc>
              <a:spcAft>
                <a:spcPts val="600"/>
              </a:spcAft>
            </a:pPr>
            <a:r>
              <a:rPr lang="en-US" sz="2400" b="1" dirty="0">
                <a:solidFill>
                  <a:srgbClr val="009900"/>
                </a:solidFill>
                <a:latin typeface="Georgia" pitchFamily="18" charset="0"/>
              </a:rPr>
              <a:t>she</a:t>
            </a:r>
          </a:p>
          <a:p>
            <a:pPr algn="r">
              <a:lnSpc>
                <a:spcPts val="3700"/>
              </a:lnSpc>
            </a:pPr>
            <a:r>
              <a:rPr lang="en-US" sz="2400" b="1" dirty="0">
                <a:solidFill>
                  <a:srgbClr val="009900"/>
                </a:solidFill>
                <a:latin typeface="Georgia" pitchFamily="18" charset="0"/>
              </a:rPr>
              <a:t>they</a:t>
            </a:r>
          </a:p>
          <a:p>
            <a:pPr algn="r">
              <a:lnSpc>
                <a:spcPts val="3700"/>
              </a:lnSpc>
              <a:spcAft>
                <a:spcPts val="1200"/>
              </a:spcAft>
            </a:pPr>
            <a:r>
              <a:rPr lang="en-US" sz="2400" b="1" dirty="0">
                <a:solidFill>
                  <a:srgbClr val="009900"/>
                </a:solidFill>
                <a:latin typeface="Georgia" pitchFamily="18" charset="0"/>
              </a:rPr>
              <a:t>they</a:t>
            </a:r>
          </a:p>
          <a:p>
            <a:pPr algn="r">
              <a:lnSpc>
                <a:spcPts val="3700"/>
              </a:lnSpc>
            </a:pPr>
            <a:r>
              <a:rPr lang="en-US" sz="2400" b="1" dirty="0">
                <a:solidFill>
                  <a:srgbClr val="009900"/>
                </a:solidFill>
                <a:latin typeface="Georgia" pitchFamily="18" charset="0"/>
              </a:rPr>
              <a:t>you </a:t>
            </a:r>
          </a:p>
          <a:p>
            <a:pPr algn="r">
              <a:lnSpc>
                <a:spcPts val="3700"/>
              </a:lnSpc>
            </a:pPr>
            <a:r>
              <a:rPr lang="en-US" sz="2400" b="1" dirty="0">
                <a:solidFill>
                  <a:srgbClr val="009900"/>
                </a:solidFill>
                <a:latin typeface="Georgia" pitchFamily="18" charset="0"/>
              </a:rPr>
              <a:t> you</a:t>
            </a:r>
          </a:p>
          <a:p>
            <a:pPr algn="r">
              <a:lnSpc>
                <a:spcPts val="3700"/>
              </a:lnSpc>
            </a:pPr>
            <a:r>
              <a:rPr lang="en-US" sz="2400" b="1" dirty="0">
                <a:solidFill>
                  <a:srgbClr val="009900"/>
                </a:solidFill>
                <a:latin typeface="Georgia" pitchFamily="18" charset="0"/>
              </a:rPr>
              <a:t>you</a:t>
            </a:r>
          </a:p>
          <a:p>
            <a:pPr algn="r">
              <a:lnSpc>
                <a:spcPts val="3700"/>
              </a:lnSpc>
              <a:spcAft>
                <a:spcPts val="1200"/>
              </a:spcAft>
            </a:pPr>
            <a:r>
              <a:rPr lang="en-US" sz="2400" b="1" dirty="0">
                <a:solidFill>
                  <a:srgbClr val="009900"/>
                </a:solidFill>
                <a:latin typeface="Georgia" pitchFamily="18" charset="0"/>
              </a:rPr>
              <a:t>you</a:t>
            </a:r>
          </a:p>
          <a:p>
            <a:pPr algn="r">
              <a:lnSpc>
                <a:spcPts val="3700"/>
              </a:lnSpc>
              <a:spcAft>
                <a:spcPts val="600"/>
              </a:spcAft>
            </a:pPr>
            <a:r>
              <a:rPr lang="en-US" sz="2400" b="1" dirty="0">
                <a:solidFill>
                  <a:srgbClr val="009900"/>
                </a:solidFill>
                <a:latin typeface="Georgia" pitchFamily="18" charset="0"/>
              </a:rPr>
              <a:t>I</a:t>
            </a:r>
          </a:p>
          <a:p>
            <a:pPr algn="r">
              <a:lnSpc>
                <a:spcPts val="3700"/>
              </a:lnSpc>
            </a:pPr>
            <a:r>
              <a:rPr lang="en-US" sz="2400" b="1" dirty="0">
                <a:solidFill>
                  <a:srgbClr val="009900"/>
                </a:solidFill>
                <a:latin typeface="Georgia" pitchFamily="18" charset="0"/>
              </a:rPr>
              <a:t>we</a:t>
            </a:r>
            <a:r>
              <a:rPr lang="en-US" sz="2400" b="1" dirty="0">
                <a:latin typeface="Georgia" pitchFamily="18" charset="0"/>
              </a:rPr>
              <a:t> </a:t>
            </a:r>
          </a:p>
        </p:txBody>
      </p:sp>
      <p:sp>
        <p:nvSpPr>
          <p:cNvPr id="21" name="TextBox 20"/>
          <p:cNvSpPr txBox="1">
            <a:spLocks noChangeArrowheads="1"/>
          </p:cNvSpPr>
          <p:nvPr/>
        </p:nvSpPr>
        <p:spPr bwMode="auto">
          <a:xfrm>
            <a:off x="9067800" y="1074892"/>
            <a:ext cx="1447800" cy="400110"/>
          </a:xfrm>
          <a:prstGeom prst="rect">
            <a:avLst/>
          </a:prstGeom>
          <a:noFill/>
          <a:ln w="9525">
            <a:noFill/>
            <a:miter lim="800000"/>
            <a:headEnd/>
            <a:tailEnd/>
          </a:ln>
        </p:spPr>
        <p:txBody>
          <a:bodyPr wrap="square">
            <a:spAutoFit/>
          </a:bodyPr>
          <a:lstStyle/>
          <a:p>
            <a:r>
              <a:rPr lang="en-US" sz="2000" b="1" dirty="0">
                <a:latin typeface="Calibri" pitchFamily="34" charset="0"/>
              </a:rPr>
              <a:t>3</a:t>
            </a:r>
            <a:r>
              <a:rPr lang="en-US" sz="2000" b="1" baseline="30000" dirty="0">
                <a:latin typeface="Calibri" pitchFamily="34" charset="0"/>
              </a:rPr>
              <a:t>rd</a:t>
            </a:r>
            <a:r>
              <a:rPr lang="en-US" sz="2000" b="1" dirty="0">
                <a:latin typeface="Calibri" pitchFamily="34" charset="0"/>
              </a:rPr>
              <a:t>  Person</a:t>
            </a:r>
          </a:p>
        </p:txBody>
      </p:sp>
      <p:sp>
        <p:nvSpPr>
          <p:cNvPr id="22" name="TextBox 21"/>
          <p:cNvSpPr txBox="1">
            <a:spLocks noChangeArrowheads="1"/>
          </p:cNvSpPr>
          <p:nvPr/>
        </p:nvSpPr>
        <p:spPr bwMode="auto">
          <a:xfrm>
            <a:off x="9067800" y="3132292"/>
            <a:ext cx="1447800" cy="400110"/>
          </a:xfrm>
          <a:prstGeom prst="rect">
            <a:avLst/>
          </a:prstGeom>
          <a:noFill/>
          <a:ln w="9525">
            <a:noFill/>
            <a:miter lim="800000"/>
            <a:headEnd/>
            <a:tailEnd/>
          </a:ln>
        </p:spPr>
        <p:txBody>
          <a:bodyPr wrap="square">
            <a:spAutoFit/>
          </a:bodyPr>
          <a:lstStyle/>
          <a:p>
            <a:r>
              <a:rPr lang="en-US" sz="2000" b="1" dirty="0">
                <a:latin typeface="Calibri" pitchFamily="34" charset="0"/>
              </a:rPr>
              <a:t>2</a:t>
            </a:r>
            <a:r>
              <a:rPr lang="en-US" sz="2000" b="1" baseline="30000" dirty="0">
                <a:latin typeface="Calibri" pitchFamily="34" charset="0"/>
              </a:rPr>
              <a:t>nd</a:t>
            </a:r>
            <a:r>
              <a:rPr lang="en-US" sz="2000" b="1" dirty="0">
                <a:latin typeface="Calibri" pitchFamily="34" charset="0"/>
              </a:rPr>
              <a:t>   Person</a:t>
            </a:r>
          </a:p>
        </p:txBody>
      </p:sp>
      <p:sp>
        <p:nvSpPr>
          <p:cNvPr id="23" name="TextBox 22"/>
          <p:cNvSpPr txBox="1">
            <a:spLocks noChangeArrowheads="1"/>
          </p:cNvSpPr>
          <p:nvPr/>
        </p:nvSpPr>
        <p:spPr bwMode="auto">
          <a:xfrm>
            <a:off x="9067800" y="5189692"/>
            <a:ext cx="1447800" cy="400110"/>
          </a:xfrm>
          <a:prstGeom prst="rect">
            <a:avLst/>
          </a:prstGeom>
          <a:noFill/>
          <a:ln w="9525">
            <a:noFill/>
            <a:miter lim="800000"/>
            <a:headEnd/>
            <a:tailEnd/>
          </a:ln>
        </p:spPr>
        <p:txBody>
          <a:bodyPr wrap="square">
            <a:spAutoFit/>
          </a:bodyPr>
          <a:lstStyle/>
          <a:p>
            <a:r>
              <a:rPr lang="en-US" sz="2000" b="1" dirty="0">
                <a:latin typeface="Calibri" pitchFamily="34" charset="0"/>
              </a:rPr>
              <a:t>1</a:t>
            </a:r>
            <a:r>
              <a:rPr lang="en-US" sz="2000" b="1" baseline="30000" dirty="0">
                <a:latin typeface="Calibri" pitchFamily="34" charset="0"/>
              </a:rPr>
              <a:t>st</a:t>
            </a:r>
            <a:r>
              <a:rPr lang="en-US" sz="2000" b="1" dirty="0">
                <a:latin typeface="Calibri" pitchFamily="34" charset="0"/>
              </a:rPr>
              <a:t>   Person</a:t>
            </a:r>
          </a:p>
        </p:txBody>
      </p:sp>
      <p:sp>
        <p:nvSpPr>
          <p:cNvPr id="24" name="TextBox 23"/>
          <p:cNvSpPr txBox="1">
            <a:spLocks noChangeArrowheads="1"/>
          </p:cNvSpPr>
          <p:nvPr/>
        </p:nvSpPr>
        <p:spPr bwMode="auto">
          <a:xfrm>
            <a:off x="9220200" y="1314604"/>
            <a:ext cx="1143000" cy="369888"/>
          </a:xfrm>
          <a:prstGeom prst="rect">
            <a:avLst/>
          </a:prstGeom>
          <a:noFill/>
          <a:ln w="9525">
            <a:noFill/>
            <a:miter lim="800000"/>
            <a:headEnd/>
            <a:tailEnd/>
          </a:ln>
        </p:spPr>
        <p:txBody>
          <a:bodyPr>
            <a:spAutoFit/>
          </a:bodyPr>
          <a:lstStyle/>
          <a:p>
            <a:r>
              <a:rPr lang="en-US" b="1" dirty="0">
                <a:latin typeface="Calibri" pitchFamily="34" charset="0"/>
              </a:rPr>
              <a:t>Singular</a:t>
            </a:r>
          </a:p>
        </p:txBody>
      </p:sp>
      <p:sp>
        <p:nvSpPr>
          <p:cNvPr id="25" name="TextBox 24"/>
          <p:cNvSpPr txBox="1">
            <a:spLocks noChangeArrowheads="1"/>
          </p:cNvSpPr>
          <p:nvPr/>
        </p:nvSpPr>
        <p:spPr bwMode="auto">
          <a:xfrm>
            <a:off x="9220200" y="3360892"/>
            <a:ext cx="1143000" cy="369888"/>
          </a:xfrm>
          <a:prstGeom prst="rect">
            <a:avLst/>
          </a:prstGeom>
          <a:noFill/>
          <a:ln w="9525">
            <a:noFill/>
            <a:miter lim="800000"/>
            <a:headEnd/>
            <a:tailEnd/>
          </a:ln>
        </p:spPr>
        <p:txBody>
          <a:bodyPr>
            <a:spAutoFit/>
          </a:bodyPr>
          <a:lstStyle/>
          <a:p>
            <a:r>
              <a:rPr lang="en-US" b="1" dirty="0">
                <a:latin typeface="Calibri" pitchFamily="34" charset="0"/>
              </a:rPr>
              <a:t>Singular</a:t>
            </a:r>
          </a:p>
        </p:txBody>
      </p:sp>
      <p:sp>
        <p:nvSpPr>
          <p:cNvPr id="26" name="TextBox 25"/>
          <p:cNvSpPr txBox="1">
            <a:spLocks noChangeArrowheads="1"/>
          </p:cNvSpPr>
          <p:nvPr/>
        </p:nvSpPr>
        <p:spPr bwMode="auto">
          <a:xfrm>
            <a:off x="9144000" y="5418292"/>
            <a:ext cx="1143000" cy="369888"/>
          </a:xfrm>
          <a:prstGeom prst="rect">
            <a:avLst/>
          </a:prstGeom>
          <a:noFill/>
          <a:ln w="9525">
            <a:noFill/>
            <a:miter lim="800000"/>
            <a:headEnd/>
            <a:tailEnd/>
          </a:ln>
        </p:spPr>
        <p:txBody>
          <a:bodyPr>
            <a:spAutoFit/>
          </a:bodyPr>
          <a:lstStyle/>
          <a:p>
            <a:r>
              <a:rPr lang="en-US" b="1" dirty="0">
                <a:latin typeface="Calibri" pitchFamily="34" charset="0"/>
              </a:rPr>
              <a:t>Singular</a:t>
            </a:r>
          </a:p>
        </p:txBody>
      </p:sp>
      <p:sp>
        <p:nvSpPr>
          <p:cNvPr id="27" name="TextBox 26"/>
          <p:cNvSpPr txBox="1">
            <a:spLocks noChangeArrowheads="1"/>
          </p:cNvSpPr>
          <p:nvPr/>
        </p:nvSpPr>
        <p:spPr bwMode="auto">
          <a:xfrm>
            <a:off x="9220200" y="2152804"/>
            <a:ext cx="762000" cy="369888"/>
          </a:xfrm>
          <a:prstGeom prst="rect">
            <a:avLst/>
          </a:prstGeom>
          <a:noFill/>
          <a:ln w="9525">
            <a:noFill/>
            <a:miter lim="800000"/>
            <a:headEnd/>
            <a:tailEnd/>
          </a:ln>
        </p:spPr>
        <p:txBody>
          <a:bodyPr>
            <a:spAutoFit/>
          </a:bodyPr>
          <a:lstStyle/>
          <a:p>
            <a:r>
              <a:rPr lang="en-US" b="1" dirty="0">
                <a:latin typeface="Calibri" pitchFamily="34" charset="0"/>
              </a:rPr>
              <a:t>Plural</a:t>
            </a:r>
          </a:p>
        </p:txBody>
      </p:sp>
      <p:sp>
        <p:nvSpPr>
          <p:cNvPr id="28" name="TextBox 27"/>
          <p:cNvSpPr txBox="1">
            <a:spLocks noChangeArrowheads="1"/>
          </p:cNvSpPr>
          <p:nvPr/>
        </p:nvSpPr>
        <p:spPr bwMode="auto">
          <a:xfrm>
            <a:off x="9220200" y="4210204"/>
            <a:ext cx="762000" cy="369888"/>
          </a:xfrm>
          <a:prstGeom prst="rect">
            <a:avLst/>
          </a:prstGeom>
          <a:noFill/>
          <a:ln w="9525">
            <a:noFill/>
            <a:miter lim="800000"/>
            <a:headEnd/>
            <a:tailEnd/>
          </a:ln>
        </p:spPr>
        <p:txBody>
          <a:bodyPr>
            <a:spAutoFit/>
          </a:bodyPr>
          <a:lstStyle/>
          <a:p>
            <a:r>
              <a:rPr lang="en-US" b="1" dirty="0">
                <a:latin typeface="Calibri" pitchFamily="34" charset="0"/>
              </a:rPr>
              <a:t>Plural</a:t>
            </a:r>
          </a:p>
        </p:txBody>
      </p:sp>
      <p:sp>
        <p:nvSpPr>
          <p:cNvPr id="30" name="TextBox 29"/>
          <p:cNvSpPr txBox="1">
            <a:spLocks noChangeArrowheads="1"/>
          </p:cNvSpPr>
          <p:nvPr/>
        </p:nvSpPr>
        <p:spPr bwMode="auto">
          <a:xfrm>
            <a:off x="9220200" y="5886604"/>
            <a:ext cx="762000" cy="369888"/>
          </a:xfrm>
          <a:prstGeom prst="rect">
            <a:avLst/>
          </a:prstGeom>
          <a:noFill/>
          <a:ln w="9525">
            <a:noFill/>
            <a:miter lim="800000"/>
            <a:headEnd/>
            <a:tailEnd/>
          </a:ln>
        </p:spPr>
        <p:txBody>
          <a:bodyPr>
            <a:spAutoFit/>
          </a:bodyPr>
          <a:lstStyle/>
          <a:p>
            <a:r>
              <a:rPr lang="en-US" b="1" dirty="0">
                <a:latin typeface="Calibri" pitchFamily="34" charset="0"/>
              </a:rPr>
              <a:t>Plural</a:t>
            </a:r>
          </a:p>
        </p:txBody>
      </p:sp>
      <p:sp>
        <p:nvSpPr>
          <p:cNvPr id="31" name="TextBox 30"/>
          <p:cNvSpPr txBox="1">
            <a:spLocks noChangeArrowheads="1"/>
          </p:cNvSpPr>
          <p:nvPr/>
        </p:nvSpPr>
        <p:spPr bwMode="auto">
          <a:xfrm>
            <a:off x="9372600" y="1532092"/>
            <a:ext cx="838200" cy="338554"/>
          </a:xfrm>
          <a:prstGeom prst="rect">
            <a:avLst/>
          </a:prstGeom>
          <a:noFill/>
          <a:ln w="9525">
            <a:noFill/>
            <a:miter lim="800000"/>
            <a:headEnd/>
            <a:tailEnd/>
          </a:ln>
        </p:spPr>
        <p:txBody>
          <a:bodyPr wrap="square">
            <a:spAutoFit/>
          </a:bodyPr>
          <a:lstStyle/>
          <a:p>
            <a:r>
              <a:rPr lang="en-US" sz="1600" b="1" dirty="0">
                <a:latin typeface="Calibri" pitchFamily="34" charset="0"/>
              </a:rPr>
              <a:t>(</a:t>
            </a:r>
            <a:r>
              <a:rPr lang="en-US" sz="1600" b="1" dirty="0" err="1">
                <a:latin typeface="Calibri" pitchFamily="34" charset="0"/>
              </a:rPr>
              <a:t>masc</a:t>
            </a:r>
            <a:r>
              <a:rPr lang="en-US" sz="1600" b="1" dirty="0">
                <a:latin typeface="Calibri" pitchFamily="34" charset="0"/>
              </a:rPr>
              <a:t>)</a:t>
            </a:r>
          </a:p>
        </p:txBody>
      </p:sp>
      <p:sp>
        <p:nvSpPr>
          <p:cNvPr id="32" name="TextBox 31"/>
          <p:cNvSpPr txBox="1">
            <a:spLocks noChangeArrowheads="1"/>
          </p:cNvSpPr>
          <p:nvPr/>
        </p:nvSpPr>
        <p:spPr bwMode="auto">
          <a:xfrm>
            <a:off x="9448800" y="1836892"/>
            <a:ext cx="762000" cy="338554"/>
          </a:xfrm>
          <a:prstGeom prst="rect">
            <a:avLst/>
          </a:prstGeom>
          <a:noFill/>
          <a:ln w="9525">
            <a:noFill/>
            <a:miter lim="800000"/>
            <a:headEnd/>
            <a:tailEnd/>
          </a:ln>
        </p:spPr>
        <p:txBody>
          <a:bodyPr>
            <a:spAutoFit/>
          </a:bodyPr>
          <a:lstStyle/>
          <a:p>
            <a:r>
              <a:rPr lang="en-US" sz="1600" b="1" dirty="0">
                <a:latin typeface="Calibri" pitchFamily="34" charset="0"/>
              </a:rPr>
              <a:t>(fem)</a:t>
            </a:r>
          </a:p>
        </p:txBody>
      </p:sp>
      <p:sp>
        <p:nvSpPr>
          <p:cNvPr id="33" name="TextBox 32"/>
          <p:cNvSpPr txBox="1">
            <a:spLocks noChangeArrowheads="1"/>
          </p:cNvSpPr>
          <p:nvPr/>
        </p:nvSpPr>
        <p:spPr bwMode="auto">
          <a:xfrm>
            <a:off x="9372600" y="2381960"/>
            <a:ext cx="838200" cy="338554"/>
          </a:xfrm>
          <a:prstGeom prst="rect">
            <a:avLst/>
          </a:prstGeom>
          <a:noFill/>
          <a:ln w="9525">
            <a:noFill/>
            <a:miter lim="800000"/>
            <a:headEnd/>
            <a:tailEnd/>
          </a:ln>
        </p:spPr>
        <p:txBody>
          <a:bodyPr wrap="square">
            <a:spAutoFit/>
          </a:bodyPr>
          <a:lstStyle/>
          <a:p>
            <a:r>
              <a:rPr lang="en-US" sz="1600" b="1" dirty="0">
                <a:latin typeface="Calibri" pitchFamily="34" charset="0"/>
              </a:rPr>
              <a:t>(</a:t>
            </a:r>
            <a:r>
              <a:rPr lang="en-US" sz="1600" b="1" dirty="0" err="1">
                <a:latin typeface="Calibri" pitchFamily="34" charset="0"/>
              </a:rPr>
              <a:t>masc</a:t>
            </a:r>
            <a:r>
              <a:rPr lang="en-US" sz="1600" b="1" dirty="0">
                <a:latin typeface="Calibri" pitchFamily="34" charset="0"/>
              </a:rPr>
              <a:t>)</a:t>
            </a:r>
          </a:p>
        </p:txBody>
      </p:sp>
      <p:sp>
        <p:nvSpPr>
          <p:cNvPr id="34" name="TextBox 33"/>
          <p:cNvSpPr txBox="1">
            <a:spLocks noChangeArrowheads="1"/>
          </p:cNvSpPr>
          <p:nvPr/>
        </p:nvSpPr>
        <p:spPr bwMode="auto">
          <a:xfrm>
            <a:off x="9372600" y="3601160"/>
            <a:ext cx="838200" cy="338554"/>
          </a:xfrm>
          <a:prstGeom prst="rect">
            <a:avLst/>
          </a:prstGeom>
          <a:noFill/>
          <a:ln w="9525">
            <a:noFill/>
            <a:miter lim="800000"/>
            <a:headEnd/>
            <a:tailEnd/>
          </a:ln>
        </p:spPr>
        <p:txBody>
          <a:bodyPr wrap="square">
            <a:spAutoFit/>
          </a:bodyPr>
          <a:lstStyle/>
          <a:p>
            <a:r>
              <a:rPr lang="en-US" sz="1600" b="1" dirty="0">
                <a:latin typeface="Calibri" pitchFamily="34" charset="0"/>
              </a:rPr>
              <a:t>(</a:t>
            </a:r>
            <a:r>
              <a:rPr lang="en-US" sz="1600" b="1" dirty="0" err="1">
                <a:latin typeface="Calibri" pitchFamily="34" charset="0"/>
              </a:rPr>
              <a:t>masc</a:t>
            </a:r>
            <a:r>
              <a:rPr lang="en-US" sz="1600" b="1" dirty="0">
                <a:latin typeface="Calibri" pitchFamily="34" charset="0"/>
              </a:rPr>
              <a:t>)</a:t>
            </a:r>
          </a:p>
        </p:txBody>
      </p:sp>
      <p:sp>
        <p:nvSpPr>
          <p:cNvPr id="35" name="TextBox 34"/>
          <p:cNvSpPr txBox="1">
            <a:spLocks noChangeArrowheads="1"/>
          </p:cNvSpPr>
          <p:nvPr/>
        </p:nvSpPr>
        <p:spPr bwMode="auto">
          <a:xfrm>
            <a:off x="9372600" y="4515560"/>
            <a:ext cx="838200" cy="338554"/>
          </a:xfrm>
          <a:prstGeom prst="rect">
            <a:avLst/>
          </a:prstGeom>
          <a:noFill/>
          <a:ln w="9525">
            <a:noFill/>
            <a:miter lim="800000"/>
            <a:headEnd/>
            <a:tailEnd/>
          </a:ln>
        </p:spPr>
        <p:txBody>
          <a:bodyPr wrap="square">
            <a:spAutoFit/>
          </a:bodyPr>
          <a:lstStyle/>
          <a:p>
            <a:r>
              <a:rPr lang="en-US" sz="1600" b="1" dirty="0">
                <a:latin typeface="Calibri" pitchFamily="34" charset="0"/>
              </a:rPr>
              <a:t>(</a:t>
            </a:r>
            <a:r>
              <a:rPr lang="en-US" sz="1600" b="1" dirty="0" err="1">
                <a:latin typeface="Calibri" pitchFamily="34" charset="0"/>
              </a:rPr>
              <a:t>masc</a:t>
            </a:r>
            <a:r>
              <a:rPr lang="en-US" sz="1600" b="1" dirty="0">
                <a:latin typeface="Calibri" pitchFamily="34" charset="0"/>
              </a:rPr>
              <a:t>)</a:t>
            </a:r>
          </a:p>
        </p:txBody>
      </p:sp>
      <p:sp>
        <p:nvSpPr>
          <p:cNvPr id="36" name="TextBox 35"/>
          <p:cNvSpPr txBox="1">
            <a:spLocks noChangeArrowheads="1"/>
          </p:cNvSpPr>
          <p:nvPr/>
        </p:nvSpPr>
        <p:spPr bwMode="auto">
          <a:xfrm>
            <a:off x="9372600" y="2762404"/>
            <a:ext cx="762000" cy="338554"/>
          </a:xfrm>
          <a:prstGeom prst="rect">
            <a:avLst/>
          </a:prstGeom>
          <a:noFill/>
          <a:ln w="9525">
            <a:noFill/>
            <a:miter lim="800000"/>
            <a:headEnd/>
            <a:tailEnd/>
          </a:ln>
        </p:spPr>
        <p:txBody>
          <a:bodyPr>
            <a:spAutoFit/>
          </a:bodyPr>
          <a:lstStyle/>
          <a:p>
            <a:r>
              <a:rPr lang="en-US" sz="1600" b="1" dirty="0">
                <a:latin typeface="Calibri" pitchFamily="34" charset="0"/>
              </a:rPr>
              <a:t>(fem)</a:t>
            </a:r>
          </a:p>
        </p:txBody>
      </p:sp>
      <p:sp>
        <p:nvSpPr>
          <p:cNvPr id="37" name="TextBox 36"/>
          <p:cNvSpPr txBox="1">
            <a:spLocks noChangeArrowheads="1"/>
          </p:cNvSpPr>
          <p:nvPr/>
        </p:nvSpPr>
        <p:spPr bwMode="auto">
          <a:xfrm>
            <a:off x="9372600" y="3970492"/>
            <a:ext cx="762000" cy="338554"/>
          </a:xfrm>
          <a:prstGeom prst="rect">
            <a:avLst/>
          </a:prstGeom>
          <a:noFill/>
          <a:ln w="9525">
            <a:noFill/>
            <a:miter lim="800000"/>
            <a:headEnd/>
            <a:tailEnd/>
          </a:ln>
        </p:spPr>
        <p:txBody>
          <a:bodyPr>
            <a:spAutoFit/>
          </a:bodyPr>
          <a:lstStyle/>
          <a:p>
            <a:r>
              <a:rPr lang="en-US" sz="1600" b="1" dirty="0">
                <a:latin typeface="Calibri" pitchFamily="34" charset="0"/>
              </a:rPr>
              <a:t>(fem)</a:t>
            </a:r>
          </a:p>
        </p:txBody>
      </p:sp>
      <p:sp>
        <p:nvSpPr>
          <p:cNvPr id="38" name="TextBox 37"/>
          <p:cNvSpPr txBox="1">
            <a:spLocks noChangeArrowheads="1"/>
          </p:cNvSpPr>
          <p:nvPr/>
        </p:nvSpPr>
        <p:spPr bwMode="auto">
          <a:xfrm>
            <a:off x="9372600" y="4884892"/>
            <a:ext cx="762000" cy="338554"/>
          </a:xfrm>
          <a:prstGeom prst="rect">
            <a:avLst/>
          </a:prstGeom>
          <a:noFill/>
          <a:ln w="9525">
            <a:noFill/>
            <a:miter lim="800000"/>
            <a:headEnd/>
            <a:tailEnd/>
          </a:ln>
        </p:spPr>
        <p:txBody>
          <a:bodyPr>
            <a:spAutoFit/>
          </a:bodyPr>
          <a:lstStyle/>
          <a:p>
            <a:r>
              <a:rPr lang="en-US" sz="1600" b="1" dirty="0">
                <a:latin typeface="Calibri" pitchFamily="34" charset="0"/>
              </a:rPr>
              <a:t>(fem)</a:t>
            </a:r>
          </a:p>
        </p:txBody>
      </p:sp>
      <p:sp>
        <p:nvSpPr>
          <p:cNvPr id="39" name="TextBox 38"/>
          <p:cNvSpPr txBox="1">
            <a:spLocks noChangeArrowheads="1"/>
          </p:cNvSpPr>
          <p:nvPr/>
        </p:nvSpPr>
        <p:spPr bwMode="auto">
          <a:xfrm>
            <a:off x="4114800" y="838200"/>
            <a:ext cx="1447800" cy="400110"/>
          </a:xfrm>
          <a:prstGeom prst="rect">
            <a:avLst/>
          </a:prstGeom>
          <a:noFill/>
          <a:ln w="9525">
            <a:noFill/>
            <a:miter lim="800000"/>
            <a:headEnd/>
            <a:tailEnd/>
          </a:ln>
        </p:spPr>
        <p:txBody>
          <a:bodyPr wrap="square">
            <a:spAutoFit/>
          </a:bodyPr>
          <a:lstStyle/>
          <a:p>
            <a:r>
              <a:rPr lang="en-US" sz="2000" b="1" dirty="0">
                <a:latin typeface="Calibri" pitchFamily="34" charset="0"/>
              </a:rPr>
              <a:t>English</a:t>
            </a:r>
          </a:p>
        </p:txBody>
      </p:sp>
      <p:sp>
        <p:nvSpPr>
          <p:cNvPr id="40" name="TextBox 39"/>
          <p:cNvSpPr txBox="1">
            <a:spLocks noChangeArrowheads="1"/>
          </p:cNvSpPr>
          <p:nvPr/>
        </p:nvSpPr>
        <p:spPr bwMode="auto">
          <a:xfrm>
            <a:off x="8001000" y="838200"/>
            <a:ext cx="1066800" cy="400110"/>
          </a:xfrm>
          <a:prstGeom prst="rect">
            <a:avLst/>
          </a:prstGeom>
          <a:noFill/>
          <a:ln w="9525">
            <a:noFill/>
            <a:miter lim="800000"/>
            <a:headEnd/>
            <a:tailEnd/>
          </a:ln>
        </p:spPr>
        <p:txBody>
          <a:bodyPr wrap="square">
            <a:spAutoFit/>
          </a:bodyPr>
          <a:lstStyle/>
          <a:p>
            <a:r>
              <a:rPr lang="en-US" sz="2000" b="1" dirty="0">
                <a:latin typeface="Calibri" pitchFamily="34" charset="0"/>
              </a:rPr>
              <a:t>Arabic</a:t>
            </a:r>
          </a:p>
        </p:txBody>
      </p:sp>
      <p:sp>
        <p:nvSpPr>
          <p:cNvPr id="41" name="TextBox 40"/>
          <p:cNvSpPr txBox="1"/>
          <p:nvPr/>
        </p:nvSpPr>
        <p:spPr>
          <a:xfrm>
            <a:off x="6858000" y="1384786"/>
            <a:ext cx="1219200" cy="5170646"/>
          </a:xfrm>
          <a:prstGeom prst="rect">
            <a:avLst/>
          </a:prstGeom>
          <a:noFill/>
        </p:spPr>
        <p:txBody>
          <a:bodyPr wrap="square" rtlCol="0">
            <a:spAutoFit/>
          </a:bodyPr>
          <a:lstStyle/>
          <a:p>
            <a:pPr algn="r" rtl="1"/>
            <a:r>
              <a:rPr lang="ar-AE" sz="2800" dirty="0">
                <a:latin typeface="Cambria" pitchFamily="18" charset="0"/>
              </a:rPr>
              <a:t>هو</a:t>
            </a:r>
          </a:p>
          <a:p>
            <a:pPr algn="r" rtl="1">
              <a:spcAft>
                <a:spcPts val="1200"/>
              </a:spcAft>
            </a:pPr>
            <a:r>
              <a:rPr lang="ar-AE" sz="2800" dirty="0">
                <a:latin typeface="Cambria" pitchFamily="18" charset="0"/>
              </a:rPr>
              <a:t>هي</a:t>
            </a:r>
          </a:p>
          <a:p>
            <a:pPr algn="r" rtl="1"/>
            <a:r>
              <a:rPr lang="ar-AE" sz="2800" dirty="0">
                <a:latin typeface="Cambria" pitchFamily="18" charset="0"/>
              </a:rPr>
              <a:t>هم</a:t>
            </a:r>
          </a:p>
          <a:p>
            <a:pPr algn="r" rtl="1">
              <a:spcAft>
                <a:spcPts val="1800"/>
              </a:spcAft>
            </a:pPr>
            <a:r>
              <a:rPr lang="ar-AE" sz="2800" dirty="0">
                <a:latin typeface="Cambria" pitchFamily="18" charset="0"/>
              </a:rPr>
              <a:t>هن</a:t>
            </a:r>
          </a:p>
          <a:p>
            <a:pPr algn="r" rtl="1"/>
            <a:r>
              <a:rPr lang="ar-AE" sz="2800" dirty="0">
                <a:latin typeface="Cambria" pitchFamily="18" charset="0"/>
              </a:rPr>
              <a:t>أنت</a:t>
            </a:r>
          </a:p>
          <a:p>
            <a:pPr algn="r" rtl="1">
              <a:spcAft>
                <a:spcPts val="600"/>
              </a:spcAft>
            </a:pPr>
            <a:r>
              <a:rPr lang="ar-AE" sz="2800" dirty="0">
                <a:latin typeface="Cambria" pitchFamily="18" charset="0"/>
              </a:rPr>
              <a:t>أنتي</a:t>
            </a:r>
          </a:p>
          <a:p>
            <a:pPr algn="r" rtl="1"/>
            <a:r>
              <a:rPr lang="ar-AE" sz="2800" dirty="0">
                <a:latin typeface="Cambria" pitchFamily="18" charset="0"/>
              </a:rPr>
              <a:t>أنتم</a:t>
            </a:r>
          </a:p>
          <a:p>
            <a:pPr algn="r" rtl="1">
              <a:spcAft>
                <a:spcPts val="1800"/>
              </a:spcAft>
            </a:pPr>
            <a:r>
              <a:rPr lang="ar-AE" sz="2800" dirty="0">
                <a:latin typeface="Cambria" pitchFamily="18" charset="0"/>
              </a:rPr>
              <a:t>أنتن</a:t>
            </a:r>
          </a:p>
          <a:p>
            <a:pPr algn="r" rtl="1">
              <a:spcAft>
                <a:spcPts val="600"/>
              </a:spcAft>
            </a:pPr>
            <a:r>
              <a:rPr lang="ar-AE" sz="2800" dirty="0">
                <a:latin typeface="Cambria" pitchFamily="18" charset="0"/>
              </a:rPr>
              <a:t>أنا</a:t>
            </a:r>
          </a:p>
          <a:p>
            <a:pPr algn="r" rtl="1"/>
            <a:r>
              <a:rPr lang="ar-AE" sz="2800" dirty="0">
                <a:latin typeface="Cambria" pitchFamily="18" charset="0"/>
              </a:rPr>
              <a:t>نحنِ</a:t>
            </a:r>
            <a:endParaRPr lang="en-US" sz="2800" dirty="0">
              <a:latin typeface="Cambria" pitchFamily="18" charset="0"/>
            </a:endParaRPr>
          </a:p>
        </p:txBody>
      </p:sp>
      <p:pic>
        <p:nvPicPr>
          <p:cNvPr id="42" name="Picture 41" descr="SELLessonsLogo 2.jpg"/>
          <p:cNvPicPr>
            <a:picLocks noChangeAspect="1"/>
          </p:cNvPicPr>
          <p:nvPr/>
        </p:nvPicPr>
        <p:blipFill>
          <a:blip r:embed="rId3" cstate="print"/>
          <a:stretch>
            <a:fillRect/>
          </a:stretch>
        </p:blipFill>
        <p:spPr>
          <a:xfrm>
            <a:off x="5419726" y="6610350"/>
            <a:ext cx="1743075" cy="171450"/>
          </a:xfrm>
          <a:prstGeom prst="rect">
            <a:avLst/>
          </a:prstGeom>
        </p:spPr>
      </p:pic>
      <p:sp>
        <p:nvSpPr>
          <p:cNvPr id="46" name="TextBox 45"/>
          <p:cNvSpPr txBox="1"/>
          <p:nvPr/>
        </p:nvSpPr>
        <p:spPr>
          <a:xfrm>
            <a:off x="4275786" y="137224"/>
            <a:ext cx="3606085" cy="369332"/>
          </a:xfrm>
          <a:prstGeom prst="rect">
            <a:avLst/>
          </a:prstGeom>
          <a:noFill/>
        </p:spPr>
        <p:txBody>
          <a:bodyPr wrap="square" rtlCol="0">
            <a:spAutoFit/>
          </a:bodyPr>
          <a:lstStyle/>
          <a:p>
            <a:r>
              <a:rPr lang="en-US" dirty="0"/>
              <a:t>English Grammar: Behind the Screen</a:t>
            </a:r>
          </a:p>
        </p:txBody>
      </p:sp>
    </p:spTree>
    <p:extLst>
      <p:ext uri="{BB962C8B-B14F-4D97-AF65-F5344CB8AC3E}">
        <p14:creationId xmlns:p14="http://schemas.microsoft.com/office/powerpoint/2010/main" val="813015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childTnLst>
                                </p:cTn>
                              </p:par>
                            </p:childTnLst>
                          </p:cTn>
                        </p:par>
                        <p:par>
                          <p:cTn id="12" fill="hold">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Scale>
                                      <p:cBhvr>
                                        <p:cTn id="15"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xEl>
                                              <p:pRg st="0" end="0"/>
                                            </p:txEl>
                                          </p:spTgt>
                                        </p:tgtEl>
                                        <p:attrNameLst>
                                          <p:attrName>ppt_x</p:attrName>
                                          <p:attrName>ppt_y</p:attrName>
                                        </p:attrNameLst>
                                      </p:cBhvr>
                                    </p:animMotion>
                                    <p:animEffect transition="in" filter="fade">
                                      <p:cBhvr>
                                        <p:cTn id="17" dur="1000"/>
                                        <p:tgtEl>
                                          <p:spTgt spid="4">
                                            <p:txEl>
                                              <p:pRg st="0" end="0"/>
                                            </p:txEl>
                                          </p:spTgt>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Scale>
                                      <p:cBhvr>
                                        <p:cTn id="20"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xEl>
                                              <p:pRg st="1" end="1"/>
                                            </p:txEl>
                                          </p:spTgt>
                                        </p:tgtEl>
                                        <p:attrNameLst>
                                          <p:attrName>ppt_x</p:attrName>
                                          <p:attrName>ppt_y</p:attrName>
                                        </p:attrNameLst>
                                      </p:cBhvr>
                                    </p:animMotion>
                                    <p:animEffect transition="in" filter="fade">
                                      <p:cBhvr>
                                        <p:cTn id="22" dur="1000"/>
                                        <p:tgtEl>
                                          <p:spTgt spid="4">
                                            <p:txEl>
                                              <p:pRg st="1" end="1"/>
                                            </p:txEl>
                                          </p:spTgt>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Scale>
                                      <p:cBhvr>
                                        <p:cTn id="25"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xEl>
                                              <p:pRg st="2" end="2"/>
                                            </p:txEl>
                                          </p:spTgt>
                                        </p:tgtEl>
                                        <p:attrNameLst>
                                          <p:attrName>ppt_x</p:attrName>
                                          <p:attrName>ppt_y</p:attrName>
                                        </p:attrNameLst>
                                      </p:cBhvr>
                                    </p:animMotion>
                                    <p:animEffect transition="in" filter="fade">
                                      <p:cBhvr>
                                        <p:cTn id="27" dur="1000"/>
                                        <p:tgtEl>
                                          <p:spTgt spid="4">
                                            <p:txEl>
                                              <p:pRg st="2" end="2"/>
                                            </p:txEl>
                                          </p:spTgt>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Scale>
                                      <p:cBhvr>
                                        <p:cTn id="30"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4">
                                            <p:txEl>
                                              <p:pRg st="3" end="3"/>
                                            </p:txEl>
                                          </p:spTgt>
                                        </p:tgtEl>
                                        <p:attrNameLst>
                                          <p:attrName>ppt_x</p:attrName>
                                          <p:attrName>ppt_y</p:attrName>
                                        </p:attrNameLst>
                                      </p:cBhvr>
                                    </p:animMotion>
                                    <p:animEffect transition="in" filter="fade">
                                      <p:cBhvr>
                                        <p:cTn id="32" dur="1000"/>
                                        <p:tgtEl>
                                          <p:spTgt spid="4">
                                            <p:txEl>
                                              <p:pRg st="3" end="3"/>
                                            </p:txEl>
                                          </p:spTgt>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Scale>
                                      <p:cBhvr>
                                        <p:cTn id="35"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
                                            <p:txEl>
                                              <p:pRg st="4" end="4"/>
                                            </p:txEl>
                                          </p:spTgt>
                                        </p:tgtEl>
                                        <p:attrNameLst>
                                          <p:attrName>ppt_x</p:attrName>
                                          <p:attrName>ppt_y</p:attrName>
                                        </p:attrNameLst>
                                      </p:cBhvr>
                                    </p:animMotion>
                                    <p:animEffect transition="in" filter="fade">
                                      <p:cBhvr>
                                        <p:cTn id="37" dur="1000"/>
                                        <p:tgtEl>
                                          <p:spTgt spid="4">
                                            <p:txEl>
                                              <p:pRg st="4" end="4"/>
                                            </p:txEl>
                                          </p:spTgt>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Scale>
                                      <p:cBhvr>
                                        <p:cTn id="40" dur="1000" decel="50000" fill="hold">
                                          <p:stCondLst>
                                            <p:cond delay="0"/>
                                          </p:stCondLst>
                                        </p:cTn>
                                        <p:tgtEl>
                                          <p:spTgt spid="4">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4">
                                            <p:txEl>
                                              <p:pRg st="5" end="5"/>
                                            </p:txEl>
                                          </p:spTgt>
                                        </p:tgtEl>
                                        <p:attrNameLst>
                                          <p:attrName>ppt_x</p:attrName>
                                          <p:attrName>ppt_y</p:attrName>
                                        </p:attrNameLst>
                                      </p:cBhvr>
                                    </p:animMotion>
                                    <p:animEffect transition="in" filter="fade">
                                      <p:cBhvr>
                                        <p:cTn id="42" dur="1000"/>
                                        <p:tgtEl>
                                          <p:spTgt spid="4">
                                            <p:txEl>
                                              <p:pRg st="5" end="5"/>
                                            </p:txEl>
                                          </p:spTgt>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Scale>
                                      <p:cBhvr>
                                        <p:cTn id="45" dur="1000" decel="50000" fill="hold">
                                          <p:stCondLst>
                                            <p:cond delay="0"/>
                                          </p:stCondLst>
                                        </p:cTn>
                                        <p:tgtEl>
                                          <p:spTgt spid="4">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4">
                                            <p:txEl>
                                              <p:pRg st="6" end="6"/>
                                            </p:txEl>
                                          </p:spTgt>
                                        </p:tgtEl>
                                        <p:attrNameLst>
                                          <p:attrName>ppt_x</p:attrName>
                                          <p:attrName>ppt_y</p:attrName>
                                        </p:attrNameLst>
                                      </p:cBhvr>
                                    </p:animMotion>
                                    <p:animEffect transition="in" filter="fade">
                                      <p:cBhvr>
                                        <p:cTn id="47" dur="1000"/>
                                        <p:tgtEl>
                                          <p:spTgt spid="4">
                                            <p:txEl>
                                              <p:pRg st="6" end="6"/>
                                            </p:txEl>
                                          </p:spTgt>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Scale>
                                      <p:cBhvr>
                                        <p:cTn id="50" dur="1000" decel="50000" fill="hold">
                                          <p:stCondLst>
                                            <p:cond delay="0"/>
                                          </p:stCondLst>
                                        </p:cTn>
                                        <p:tgtEl>
                                          <p:spTgt spid="4">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4">
                                            <p:txEl>
                                              <p:pRg st="7" end="7"/>
                                            </p:txEl>
                                          </p:spTgt>
                                        </p:tgtEl>
                                        <p:attrNameLst>
                                          <p:attrName>ppt_x</p:attrName>
                                          <p:attrName>ppt_y</p:attrName>
                                        </p:attrNameLst>
                                      </p:cBhvr>
                                    </p:animMotion>
                                    <p:animEffect transition="in" filter="fade">
                                      <p:cBhvr>
                                        <p:cTn id="52" dur="1000"/>
                                        <p:tgtEl>
                                          <p:spTgt spid="4">
                                            <p:txEl>
                                              <p:pRg st="7" end="7"/>
                                            </p:txEl>
                                          </p:spTgt>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Scale>
                                      <p:cBhvr>
                                        <p:cTn id="55" dur="1000" decel="50000" fill="hold">
                                          <p:stCondLst>
                                            <p:cond delay="0"/>
                                          </p:stCondLst>
                                        </p:cTn>
                                        <p:tgtEl>
                                          <p:spTgt spid="4">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4">
                                            <p:txEl>
                                              <p:pRg st="8" end="8"/>
                                            </p:txEl>
                                          </p:spTgt>
                                        </p:tgtEl>
                                        <p:attrNameLst>
                                          <p:attrName>ppt_x</p:attrName>
                                          <p:attrName>ppt_y</p:attrName>
                                        </p:attrNameLst>
                                      </p:cBhvr>
                                    </p:animMotion>
                                    <p:animEffect transition="in" filter="fade">
                                      <p:cBhvr>
                                        <p:cTn id="57" dur="1000"/>
                                        <p:tgtEl>
                                          <p:spTgt spid="4">
                                            <p:txEl>
                                              <p:pRg st="8" end="8"/>
                                            </p:txEl>
                                          </p:spTgt>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Scale>
                                      <p:cBhvr>
                                        <p:cTn id="60" dur="1000" decel="50000" fill="hold">
                                          <p:stCondLst>
                                            <p:cond delay="0"/>
                                          </p:stCondLst>
                                        </p:cTn>
                                        <p:tgtEl>
                                          <p:spTgt spid="4">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4">
                                            <p:txEl>
                                              <p:pRg st="9" end="9"/>
                                            </p:txEl>
                                          </p:spTgt>
                                        </p:tgtEl>
                                        <p:attrNameLst>
                                          <p:attrName>ppt_x</p:attrName>
                                          <p:attrName>ppt_y</p:attrName>
                                        </p:attrNameLst>
                                      </p:cBhvr>
                                    </p:animMotion>
                                    <p:animEffect transition="in" filter="fade">
                                      <p:cBhvr>
                                        <p:cTn id="62" dur="1000"/>
                                        <p:tgtEl>
                                          <p:spTgt spid="4">
                                            <p:txEl>
                                              <p:pRg st="9" end="9"/>
                                            </p:txEl>
                                          </p:spTgt>
                                        </p:tgtEl>
                                      </p:cBhvr>
                                    </p:animEffect>
                                  </p:childTnLst>
                                </p:cTn>
                              </p:par>
                              <p:par>
                                <p:cTn id="63" presetID="52" presetClass="entr" presetSubtype="0" fill="hold" grpId="0"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Scale>
                                      <p:cBhvr>
                                        <p:cTn id="65" dur="1000" decel="50000" fill="hold">
                                          <p:stCondLst>
                                            <p:cond delay="0"/>
                                          </p:stCondLst>
                                        </p:cTn>
                                        <p:tgtEl>
                                          <p:spTgt spid="4">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4">
                                            <p:txEl>
                                              <p:pRg st="10" end="10"/>
                                            </p:txEl>
                                          </p:spTgt>
                                        </p:tgtEl>
                                        <p:attrNameLst>
                                          <p:attrName>ppt_x</p:attrName>
                                          <p:attrName>ppt_y</p:attrName>
                                        </p:attrNameLst>
                                      </p:cBhvr>
                                    </p:animMotion>
                                    <p:animEffect transition="in" filter="fade">
                                      <p:cBhvr>
                                        <p:cTn id="67" dur="1000"/>
                                        <p:tgtEl>
                                          <p:spTgt spid="4">
                                            <p:txEl>
                                              <p:pRg st="10" end="10"/>
                                            </p:txEl>
                                          </p:spTgt>
                                        </p:tgtEl>
                                      </p:cBhvr>
                                    </p:animEffect>
                                  </p:childTnLst>
                                </p:cTn>
                              </p:par>
                              <p:par>
                                <p:cTn id="68" presetID="52" presetClass="entr" presetSubtype="0" fill="hold" grpId="0" nodeType="withEffect">
                                  <p:stCondLst>
                                    <p:cond delay="0"/>
                                  </p:stCondLst>
                                  <p:childTnLst>
                                    <p:set>
                                      <p:cBhvr>
                                        <p:cTn id="69" dur="1" fill="hold">
                                          <p:stCondLst>
                                            <p:cond delay="0"/>
                                          </p:stCondLst>
                                        </p:cTn>
                                        <p:tgtEl>
                                          <p:spTgt spid="4">
                                            <p:txEl>
                                              <p:pRg st="11" end="11"/>
                                            </p:txEl>
                                          </p:spTgt>
                                        </p:tgtEl>
                                        <p:attrNameLst>
                                          <p:attrName>style.visibility</p:attrName>
                                        </p:attrNameLst>
                                      </p:cBhvr>
                                      <p:to>
                                        <p:strVal val="visible"/>
                                      </p:to>
                                    </p:set>
                                    <p:animScale>
                                      <p:cBhvr>
                                        <p:cTn id="70" dur="1000" decel="50000" fill="hold">
                                          <p:stCondLst>
                                            <p:cond delay="0"/>
                                          </p:stCondLst>
                                        </p:cTn>
                                        <p:tgtEl>
                                          <p:spTgt spid="4">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4">
                                            <p:txEl>
                                              <p:pRg st="11" end="11"/>
                                            </p:txEl>
                                          </p:spTgt>
                                        </p:tgtEl>
                                        <p:attrNameLst>
                                          <p:attrName>ppt_x</p:attrName>
                                          <p:attrName>ppt_y</p:attrName>
                                        </p:attrNameLst>
                                      </p:cBhvr>
                                    </p:animMotion>
                                    <p:animEffect transition="in" filter="fade">
                                      <p:cBhvr>
                                        <p:cTn id="72" dur="1000"/>
                                        <p:tgtEl>
                                          <p:spTgt spid="4">
                                            <p:txEl>
                                              <p:pRg st="11" end="11"/>
                                            </p:txEl>
                                          </p:spTgt>
                                        </p:tgtEl>
                                      </p:cBhvr>
                                    </p:animEffect>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childTnLst>
                                </p:cTn>
                              </p:par>
                            </p:childTnLst>
                          </p:cTn>
                        </p:par>
                        <p:par>
                          <p:cTn id="80" fill="hold">
                            <p:stCondLst>
                              <p:cond delay="4000"/>
                            </p:stCondLst>
                            <p:childTnLst>
                              <p:par>
                                <p:cTn id="81" presetID="10" presetClass="entr" presetSubtype="0"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1000"/>
                                        <p:tgtEl>
                                          <p:spTgt spid="1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childTnLst>
                                </p:cTn>
                              </p:par>
                            </p:childTnLst>
                          </p:cTn>
                        </p:par>
                        <p:par>
                          <p:cTn id="93" fill="hold">
                            <p:stCondLst>
                              <p:cond delay="5000"/>
                            </p:stCondLst>
                            <p:childTnLst>
                              <p:par>
                                <p:cTn id="94" presetID="10" presetClass="entr" presetSubtype="0" fill="hold" grpId="0" nodeType="after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10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1000"/>
                                        <p:tgtEl>
                                          <p:spTgt spid="9"/>
                                        </p:tgtEl>
                                      </p:cBhvr>
                                    </p:animEffect>
                                  </p:childTnLst>
                                </p:cTn>
                              </p:par>
                              <p:par>
                                <p:cTn id="104" presetID="10" presetClass="entr" presetSubtype="0" fill="hold" nodeType="with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fade">
                                      <p:cBhvr>
                                        <p:cTn id="106" dur="1000"/>
                                        <p:tgtEl>
                                          <p:spTgt spid="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childTnLst>
                                </p:cTn>
                              </p:par>
                              <p:par>
                                <p:cTn id="110" presetID="10" presetClass="entr" presetSubtype="0" fill="hold"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10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childTnLst>
                                </p:cTn>
                              </p:par>
                            </p:childTnLst>
                          </p:cTn>
                        </p:par>
                        <p:par>
                          <p:cTn id="118" fill="hold">
                            <p:stCondLst>
                              <p:cond delay="1000"/>
                            </p:stCondLst>
                            <p:childTnLst>
                              <p:par>
                                <p:cTn id="119" presetID="10" presetClass="entr" presetSubtype="0"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1000"/>
                                        <p:tgtEl>
                                          <p:spTgt spid="41"/>
                                        </p:tgtEl>
                                      </p:cBhvr>
                                    </p:animEffect>
                                  </p:childTnLst>
                                </p:cTn>
                              </p:par>
                            </p:childTnLst>
                          </p:cTn>
                        </p:par>
                        <p:par>
                          <p:cTn id="122" fill="hold">
                            <p:stCondLst>
                              <p:cond delay="2000"/>
                            </p:stCondLst>
                            <p:childTnLst>
                              <p:par>
                                <p:cTn id="123" presetID="52" presetClass="entr" presetSubtype="0" fill="hold" grpId="0" nodeType="afterEffect">
                                  <p:stCondLst>
                                    <p:cond delay="0"/>
                                  </p:stCondLst>
                                  <p:childTnLst>
                                    <p:set>
                                      <p:cBhvr>
                                        <p:cTn id="124" dur="1" fill="hold">
                                          <p:stCondLst>
                                            <p:cond delay="0"/>
                                          </p:stCondLst>
                                        </p:cTn>
                                        <p:tgtEl>
                                          <p:spTgt spid="19"/>
                                        </p:tgtEl>
                                        <p:attrNameLst>
                                          <p:attrName>style.visibility</p:attrName>
                                        </p:attrNameLst>
                                      </p:cBhvr>
                                      <p:to>
                                        <p:strVal val="visible"/>
                                      </p:to>
                                    </p:set>
                                    <p:animScale>
                                      <p:cBhvr>
                                        <p:cTn id="12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6" dur="1000" decel="50000" fill="hold">
                                          <p:stCondLst>
                                            <p:cond delay="0"/>
                                          </p:stCondLst>
                                        </p:cTn>
                                        <p:tgtEl>
                                          <p:spTgt spid="19"/>
                                        </p:tgtEl>
                                        <p:attrNameLst>
                                          <p:attrName>ppt_x</p:attrName>
                                          <p:attrName>ppt_y</p:attrName>
                                        </p:attrNameLst>
                                      </p:cBhvr>
                                    </p:animMotion>
                                    <p:animEffect transition="in" filter="fade">
                                      <p:cBhvr>
                                        <p:cTn id="127" dur="10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1000"/>
                                        <p:tgtEl>
                                          <p:spTgt spid="2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fade">
                                      <p:cBhvr>
                                        <p:cTn id="135" dur="1000"/>
                                        <p:tgtEl>
                                          <p:spTgt spid="2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fade">
                                      <p:cBhvr>
                                        <p:cTn id="138" dur="1000"/>
                                        <p:tgtEl>
                                          <p:spTgt spid="23"/>
                                        </p:tgtEl>
                                      </p:cBhvr>
                                    </p:animEffect>
                                  </p:childTnLst>
                                </p:cTn>
                              </p:par>
                            </p:childTnLst>
                          </p:cTn>
                        </p:par>
                        <p:par>
                          <p:cTn id="139" fill="hold">
                            <p:stCondLst>
                              <p:cond delay="1000"/>
                            </p:stCondLst>
                            <p:childTnLst>
                              <p:par>
                                <p:cTn id="140" presetID="10" presetClass="entr" presetSubtype="0" fill="hold" grpId="0" nodeType="after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fade">
                                      <p:cBhvr>
                                        <p:cTn id="142" dur="1000"/>
                                        <p:tgtEl>
                                          <p:spTgt spid="2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1000"/>
                                        <p:tgtEl>
                                          <p:spTgt spid="2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fade">
                                      <p:cBhvr>
                                        <p:cTn id="148" dur="1000"/>
                                        <p:tgtEl>
                                          <p:spTgt spid="26"/>
                                        </p:tgtEl>
                                      </p:cBhvr>
                                    </p:animEffect>
                                  </p:childTnLst>
                                </p:cTn>
                              </p:par>
                            </p:childTnLst>
                          </p:cTn>
                        </p:par>
                        <p:par>
                          <p:cTn id="149" fill="hold">
                            <p:stCondLst>
                              <p:cond delay="2000"/>
                            </p:stCondLst>
                            <p:childTnLst>
                              <p:par>
                                <p:cTn id="150" presetID="10" presetClass="entr" presetSubtype="0"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fade">
                                      <p:cBhvr>
                                        <p:cTn id="152" dur="1000"/>
                                        <p:tgtEl>
                                          <p:spTgt spid="2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8"/>
                                        </p:tgtEl>
                                        <p:attrNameLst>
                                          <p:attrName>style.visibility</p:attrName>
                                        </p:attrNameLst>
                                      </p:cBhvr>
                                      <p:to>
                                        <p:strVal val="visible"/>
                                      </p:to>
                                    </p:set>
                                    <p:animEffect transition="in" filter="fade">
                                      <p:cBhvr>
                                        <p:cTn id="155" dur="1000"/>
                                        <p:tgtEl>
                                          <p:spTgt spid="2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0"/>
                                        </p:tgtEl>
                                        <p:attrNameLst>
                                          <p:attrName>style.visibility</p:attrName>
                                        </p:attrNameLst>
                                      </p:cBhvr>
                                      <p:to>
                                        <p:strVal val="visible"/>
                                      </p:to>
                                    </p:set>
                                    <p:animEffect transition="in" filter="fade">
                                      <p:cBhvr>
                                        <p:cTn id="158" dur="1000"/>
                                        <p:tgtEl>
                                          <p:spTgt spid="30"/>
                                        </p:tgtEl>
                                      </p:cBhvr>
                                    </p:animEffect>
                                  </p:childTnLst>
                                </p:cTn>
                              </p:par>
                            </p:childTnLst>
                          </p:cTn>
                        </p:par>
                        <p:par>
                          <p:cTn id="159" fill="hold">
                            <p:stCondLst>
                              <p:cond delay="3000"/>
                            </p:stCondLst>
                            <p:childTnLst>
                              <p:par>
                                <p:cTn id="160" presetID="10" presetClass="entr" presetSubtype="0" fill="hold" grpId="0" nodeType="afterEffect">
                                  <p:stCondLst>
                                    <p:cond delay="0"/>
                                  </p:stCondLst>
                                  <p:childTnLst>
                                    <p:set>
                                      <p:cBhvr>
                                        <p:cTn id="161" dur="1" fill="hold">
                                          <p:stCondLst>
                                            <p:cond delay="0"/>
                                          </p:stCondLst>
                                        </p:cTn>
                                        <p:tgtEl>
                                          <p:spTgt spid="31"/>
                                        </p:tgtEl>
                                        <p:attrNameLst>
                                          <p:attrName>style.visibility</p:attrName>
                                        </p:attrNameLst>
                                      </p:cBhvr>
                                      <p:to>
                                        <p:strVal val="visible"/>
                                      </p:to>
                                    </p:set>
                                    <p:animEffect transition="in" filter="fade">
                                      <p:cBhvr>
                                        <p:cTn id="162" dur="1000"/>
                                        <p:tgtEl>
                                          <p:spTgt spid="3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3"/>
                                        </p:tgtEl>
                                        <p:attrNameLst>
                                          <p:attrName>style.visibility</p:attrName>
                                        </p:attrNameLst>
                                      </p:cBhvr>
                                      <p:to>
                                        <p:strVal val="visible"/>
                                      </p:to>
                                    </p:set>
                                    <p:animEffect transition="in" filter="fade">
                                      <p:cBhvr>
                                        <p:cTn id="165" dur="1000"/>
                                        <p:tgtEl>
                                          <p:spTgt spid="3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34"/>
                                        </p:tgtEl>
                                        <p:attrNameLst>
                                          <p:attrName>style.visibility</p:attrName>
                                        </p:attrNameLst>
                                      </p:cBhvr>
                                      <p:to>
                                        <p:strVal val="visible"/>
                                      </p:to>
                                    </p:set>
                                    <p:animEffect transition="in" filter="fade">
                                      <p:cBhvr>
                                        <p:cTn id="168" dur="1000"/>
                                        <p:tgtEl>
                                          <p:spTgt spid="3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fade">
                                      <p:cBhvr>
                                        <p:cTn id="171" dur="1000"/>
                                        <p:tgtEl>
                                          <p:spTgt spid="35"/>
                                        </p:tgtEl>
                                      </p:cBhvr>
                                    </p:animEffect>
                                  </p:childTnLst>
                                </p:cTn>
                              </p:par>
                            </p:childTnLst>
                          </p:cTn>
                        </p:par>
                        <p:par>
                          <p:cTn id="172" fill="hold">
                            <p:stCondLst>
                              <p:cond delay="4000"/>
                            </p:stCondLst>
                            <p:childTnLst>
                              <p:par>
                                <p:cTn id="173" presetID="10" presetClass="entr" presetSubtype="0" fill="hold" grpId="0" nodeType="afterEffect">
                                  <p:stCondLst>
                                    <p:cond delay="0"/>
                                  </p:stCondLst>
                                  <p:childTnLst>
                                    <p:set>
                                      <p:cBhvr>
                                        <p:cTn id="174" dur="1" fill="hold">
                                          <p:stCondLst>
                                            <p:cond delay="0"/>
                                          </p:stCondLst>
                                        </p:cTn>
                                        <p:tgtEl>
                                          <p:spTgt spid="32"/>
                                        </p:tgtEl>
                                        <p:attrNameLst>
                                          <p:attrName>style.visibility</p:attrName>
                                        </p:attrNameLst>
                                      </p:cBhvr>
                                      <p:to>
                                        <p:strVal val="visible"/>
                                      </p:to>
                                    </p:set>
                                    <p:animEffect transition="in" filter="fade">
                                      <p:cBhvr>
                                        <p:cTn id="175" dur="1000"/>
                                        <p:tgtEl>
                                          <p:spTgt spid="3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36"/>
                                        </p:tgtEl>
                                        <p:attrNameLst>
                                          <p:attrName>style.visibility</p:attrName>
                                        </p:attrNameLst>
                                      </p:cBhvr>
                                      <p:to>
                                        <p:strVal val="visible"/>
                                      </p:to>
                                    </p:set>
                                    <p:animEffect transition="in" filter="fade">
                                      <p:cBhvr>
                                        <p:cTn id="178" dur="1000"/>
                                        <p:tgtEl>
                                          <p:spTgt spid="36"/>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37"/>
                                        </p:tgtEl>
                                        <p:attrNameLst>
                                          <p:attrName>style.visibility</p:attrName>
                                        </p:attrNameLst>
                                      </p:cBhvr>
                                      <p:to>
                                        <p:strVal val="visible"/>
                                      </p:to>
                                    </p:set>
                                    <p:animEffect transition="in" filter="fade">
                                      <p:cBhvr>
                                        <p:cTn id="181" dur="1000"/>
                                        <p:tgtEl>
                                          <p:spTgt spid="3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fade">
                                      <p:cBhvr>
                                        <p:cTn id="18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P spid="9" grpId="0"/>
      <p:bldP spid="11" grpId="0"/>
      <p:bldP spid="12" grpId="0"/>
      <p:bldP spid="13" grpId="0"/>
      <p:bldP spid="14" grpId="0"/>
      <p:bldP spid="15" grpId="0"/>
      <p:bldP spid="16" grpId="0"/>
      <p:bldP spid="17" grpId="0"/>
      <p:bldP spid="19" grpId="0"/>
      <p:bldP spid="21" grpId="0"/>
      <p:bldP spid="22" grpId="0"/>
      <p:bldP spid="23" grpId="0"/>
      <p:bldP spid="24" grpId="0"/>
      <p:bldP spid="25" grpId="0"/>
      <p:bldP spid="26" grpId="0"/>
      <p:bldP spid="27" grpId="0"/>
      <p:bldP spid="28"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2584</Words>
  <Application>Microsoft Office PowerPoint</Application>
  <PresentationFormat>Widescreen</PresentationFormat>
  <Paragraphs>513</Paragraphs>
  <Slides>30</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Cambria</vt:lpstr>
      <vt:lpstr>Georgia</vt:lpstr>
      <vt:lpstr>Lucida Fax</vt:lpstr>
      <vt:lpstr>Lucida Sans Unicode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Vancouver Island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Moore</dc:creator>
  <cp:lastModifiedBy>William Moore</cp:lastModifiedBy>
  <cp:revision>136</cp:revision>
  <dcterms:created xsi:type="dcterms:W3CDTF">2016-08-30T22:15:42Z</dcterms:created>
  <dcterms:modified xsi:type="dcterms:W3CDTF">2016-10-03T22:57:43Z</dcterms:modified>
</cp:coreProperties>
</file>