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5" r:id="rId2"/>
    <p:sldId id="301" r:id="rId3"/>
    <p:sldId id="303" r:id="rId4"/>
    <p:sldId id="302" r:id="rId5"/>
    <p:sldId id="304" r:id="rId6"/>
    <p:sldId id="305" r:id="rId7"/>
    <p:sldId id="306" r:id="rId8"/>
    <p:sldId id="308" r:id="rId9"/>
    <p:sldId id="331" r:id="rId10"/>
    <p:sldId id="307" r:id="rId11"/>
    <p:sldId id="312" r:id="rId12"/>
    <p:sldId id="313" r:id="rId13"/>
    <p:sldId id="316" r:id="rId14"/>
    <p:sldId id="319" r:id="rId15"/>
    <p:sldId id="322" r:id="rId16"/>
    <p:sldId id="332" r:id="rId17"/>
    <p:sldId id="321" r:id="rId18"/>
    <p:sldId id="324" r:id="rId19"/>
    <p:sldId id="311" r:id="rId20"/>
    <p:sldId id="282" r:id="rId21"/>
    <p:sldId id="329" r:id="rId22"/>
    <p:sldId id="300" r:id="rId23"/>
    <p:sldId id="289" r:id="rId24"/>
    <p:sldId id="290" r:id="rId25"/>
    <p:sldId id="280" r:id="rId26"/>
    <p:sldId id="288" r:id="rId27"/>
    <p:sldId id="256" r:id="rId28"/>
    <p:sldId id="257" r:id="rId29"/>
    <p:sldId id="258" r:id="rId30"/>
    <p:sldId id="261" r:id="rId31"/>
    <p:sldId id="262" r:id="rId32"/>
    <p:sldId id="259" r:id="rId33"/>
    <p:sldId id="260" r:id="rId34"/>
    <p:sldId id="266" r:id="rId35"/>
    <p:sldId id="281" r:id="rId36"/>
    <p:sldId id="284" r:id="rId37"/>
    <p:sldId id="285" r:id="rId38"/>
    <p:sldId id="294" r:id="rId39"/>
    <p:sldId id="33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66" d="100"/>
          <a:sy n="66" d="100"/>
        </p:scale>
        <p:origin x="84" y="150"/>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DAA7E-FE5D-4F15-84AD-4C08096C55B0}" type="datetimeFigureOut">
              <a:rPr lang="en-US" smtClean="0"/>
              <a:t>6/4/2017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2BAE9-5DBC-4363-BA92-C028FDADB49C}" type="slidenum">
              <a:rPr lang="en-US" smtClean="0"/>
              <a:t>‹#›</a:t>
            </a:fld>
            <a:endParaRPr lang="en-US"/>
          </a:p>
        </p:txBody>
      </p:sp>
    </p:spTree>
    <p:extLst>
      <p:ext uri="{BB962C8B-B14F-4D97-AF65-F5344CB8AC3E}">
        <p14:creationId xmlns:p14="http://schemas.microsoft.com/office/powerpoint/2010/main" val="38299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67773B-4EE4-4BF2-98B3-2302F9B0EC92}" type="slidenum">
              <a:rPr lang="en-US" altLang="en-US"/>
              <a:pPr eaLnBrk="1" hangingPunct="1"/>
              <a:t>3</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50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16</a:t>
            </a:fld>
            <a:endParaRPr lang="en-US"/>
          </a:p>
        </p:txBody>
      </p:sp>
    </p:spTree>
    <p:extLst>
      <p:ext uri="{BB962C8B-B14F-4D97-AF65-F5344CB8AC3E}">
        <p14:creationId xmlns:p14="http://schemas.microsoft.com/office/powerpoint/2010/main" val="336570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this picture – find it in your handouts – pair up – one of you describe</a:t>
            </a:r>
            <a:r>
              <a:rPr lang="en-US" baseline="0" dirty="0"/>
              <a:t> the picture with special attention to location relative to other objects in the picture, the other records the prepositions used – set a timer for 2 minutes.</a:t>
            </a:r>
            <a:endParaRPr lang="en-CA" dirty="0"/>
          </a:p>
        </p:txBody>
      </p:sp>
      <p:sp>
        <p:nvSpPr>
          <p:cNvPr id="4" name="Slide Number Placeholder 3"/>
          <p:cNvSpPr>
            <a:spLocks noGrp="1"/>
          </p:cNvSpPr>
          <p:nvPr>
            <p:ph type="sldNum" sz="quarter" idx="10"/>
          </p:nvPr>
        </p:nvSpPr>
        <p:spPr/>
        <p:txBody>
          <a:bodyPr/>
          <a:lstStyle/>
          <a:p>
            <a:fld id="{8C5CB938-0F51-4B88-8ABA-22DAB3B1D4E4}" type="slidenum">
              <a:rPr lang="en-US" smtClean="0"/>
              <a:pPr/>
              <a:t>17</a:t>
            </a:fld>
            <a:endParaRPr lang="en-US"/>
          </a:p>
        </p:txBody>
      </p:sp>
    </p:spTree>
    <p:extLst>
      <p:ext uri="{BB962C8B-B14F-4D97-AF65-F5344CB8AC3E}">
        <p14:creationId xmlns:p14="http://schemas.microsoft.com/office/powerpoint/2010/main" val="74039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18</a:t>
            </a:fld>
            <a:endParaRPr lang="en-US"/>
          </a:p>
        </p:txBody>
      </p:sp>
    </p:spTree>
    <p:extLst>
      <p:ext uri="{BB962C8B-B14F-4D97-AF65-F5344CB8AC3E}">
        <p14:creationId xmlns:p14="http://schemas.microsoft.com/office/powerpoint/2010/main" val="183192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Behind </a:t>
            </a:r>
            <a:r>
              <a:rPr lang="en-US"/>
              <a:t>the screen.</a:t>
            </a:r>
          </a:p>
          <a:p>
            <a:r>
              <a:rPr lang="en-US" dirty="0"/>
              <a:t>If the simple present tense is not often used for this purpose, and the present progressive is usually used to express [what used to be expressed by] the simple present, why are we still referring to that verb form by</a:t>
            </a:r>
            <a:r>
              <a:rPr lang="en-US" baseline="0" dirty="0"/>
              <a:t> that name? A ‘shell’ company serves the same purpose – to hide the truth.</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20</a:t>
            </a:fld>
            <a:endParaRPr lang="en-US"/>
          </a:p>
        </p:txBody>
      </p:sp>
    </p:spTree>
    <p:extLst>
      <p:ext uri="{BB962C8B-B14F-4D97-AF65-F5344CB8AC3E}">
        <p14:creationId xmlns:p14="http://schemas.microsoft.com/office/powerpoint/2010/main" val="3407176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1D619CF-15EA-419A-BF5E-36DDF5428187}" type="slidenum">
              <a:rPr lang="en-CA" smtClean="0"/>
              <a:pPr/>
              <a:t>21</a:t>
            </a:fld>
            <a:endParaRPr lang="en-CA"/>
          </a:p>
        </p:txBody>
      </p:sp>
    </p:spTree>
    <p:extLst>
      <p:ext uri="{BB962C8B-B14F-4D97-AF65-F5344CB8AC3E}">
        <p14:creationId xmlns:p14="http://schemas.microsoft.com/office/powerpoint/2010/main" val="2392372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convention,</a:t>
            </a:r>
            <a:r>
              <a:rPr lang="en-US" baseline="0" dirty="0"/>
              <a:t> English Subjects are organized this way – by simple agreement – Arabic Subjects – by way of contrast are organized quite differently. By studying Arabic grammar (slightly) I was able to look at English with fresh eyes</a:t>
            </a:r>
            <a:endParaRPr lang="en-US" dirty="0"/>
          </a:p>
        </p:txBody>
      </p:sp>
      <p:sp>
        <p:nvSpPr>
          <p:cNvPr id="4" name="Slide Number Placeholder 3"/>
          <p:cNvSpPr>
            <a:spLocks noGrp="1"/>
          </p:cNvSpPr>
          <p:nvPr>
            <p:ph type="sldNum" sz="quarter" idx="10"/>
          </p:nvPr>
        </p:nvSpPr>
        <p:spPr/>
        <p:txBody>
          <a:bodyPr/>
          <a:lstStyle/>
          <a:p>
            <a:fld id="{FE0CEC81-7CEA-4191-99C0-838C744FEA76}" type="slidenum">
              <a:rPr lang="en-US" smtClean="0"/>
              <a:pPr/>
              <a:t>22</a:t>
            </a:fld>
            <a:endParaRPr lang="en-US"/>
          </a:p>
        </p:txBody>
      </p:sp>
    </p:spTree>
    <p:extLst>
      <p:ext uri="{BB962C8B-B14F-4D97-AF65-F5344CB8AC3E}">
        <p14:creationId xmlns:p14="http://schemas.microsoft.com/office/powerpoint/2010/main" val="405914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3F6060E-023D-43F3-ADF0-1A5A93E7EF00}" type="slidenum">
              <a:rPr lang="ar-SA" smtClean="0"/>
              <a:pPr/>
              <a:t>23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buFontTx/>
              <a:buChar char="•"/>
            </a:pPr>
            <a:r>
              <a:rPr lang="en-US" sz="1800" dirty="0"/>
              <a:t>Why do verbs in the 3</a:t>
            </a:r>
            <a:r>
              <a:rPr lang="en-US" sz="1800" baseline="30000" dirty="0"/>
              <a:t>rd</a:t>
            </a:r>
            <a:r>
              <a:rPr lang="en-US" sz="1800" dirty="0"/>
              <a:t> person singular have an ‘s’ or ‘</a:t>
            </a:r>
            <a:r>
              <a:rPr lang="en-US" sz="1800" dirty="0" err="1"/>
              <a:t>es</a:t>
            </a:r>
            <a:r>
              <a:rPr lang="en-US" sz="1800" dirty="0"/>
              <a:t>’ added to them?  This is why. We elide the primary DO verb in the positive because it is unnecessary to the communication, but we retain it in the negative and question.</a:t>
            </a:r>
          </a:p>
        </p:txBody>
      </p:sp>
    </p:spTree>
    <p:extLst>
      <p:ext uri="{BB962C8B-B14F-4D97-AF65-F5344CB8AC3E}">
        <p14:creationId xmlns:p14="http://schemas.microsoft.com/office/powerpoint/2010/main" val="631311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C823000-3B76-42C6-B984-84D687BDF7A3}" type="slidenum">
              <a:rPr lang="ar-SA" smtClean="0"/>
              <a:pPr/>
              <a:t>24</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buFontTx/>
              <a:buChar char="•"/>
            </a:pPr>
            <a:endParaRPr lang="en-US" sz="1800" dirty="0"/>
          </a:p>
        </p:txBody>
      </p:sp>
    </p:spTree>
    <p:extLst>
      <p:ext uri="{BB962C8B-B14F-4D97-AF65-F5344CB8AC3E}">
        <p14:creationId xmlns:p14="http://schemas.microsoft.com/office/powerpoint/2010/main" val="2573166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second example of eliding the DO primary verb and suffixing a part of it (the last sound) onto the following verb.</a:t>
            </a:r>
          </a:p>
        </p:txBody>
      </p:sp>
      <p:sp>
        <p:nvSpPr>
          <p:cNvPr id="4" name="Slide Number Placeholder 3"/>
          <p:cNvSpPr>
            <a:spLocks noGrp="1"/>
          </p:cNvSpPr>
          <p:nvPr>
            <p:ph type="sldNum" sz="quarter" idx="10"/>
          </p:nvPr>
        </p:nvSpPr>
        <p:spPr/>
        <p:txBody>
          <a:bodyPr/>
          <a:lstStyle/>
          <a:p>
            <a:fld id="{0062BAE9-5DBC-4363-BA92-C028FDADB49C}" type="slidenum">
              <a:rPr lang="en-US" smtClean="0"/>
              <a:t>25</a:t>
            </a:fld>
            <a:endParaRPr lang="en-US"/>
          </a:p>
        </p:txBody>
      </p:sp>
    </p:spTree>
    <p:extLst>
      <p:ext uri="{BB962C8B-B14F-4D97-AF65-F5344CB8AC3E}">
        <p14:creationId xmlns:p14="http://schemas.microsoft.com/office/powerpoint/2010/main" val="2146713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really look at texts, with</a:t>
            </a:r>
            <a:r>
              <a:rPr lang="en-US" baseline="0" dirty="0"/>
              <a:t> the knowledge that the DO primary verb is elided in the positive, you will see that every sentence in English falls within one of these 3 Dimensions of communication.</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26</a:t>
            </a:fld>
            <a:endParaRPr lang="en-US"/>
          </a:p>
        </p:txBody>
      </p:sp>
    </p:spTree>
    <p:extLst>
      <p:ext uri="{BB962C8B-B14F-4D97-AF65-F5344CB8AC3E}">
        <p14:creationId xmlns:p14="http://schemas.microsoft.com/office/powerpoint/2010/main" val="153812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4</a:t>
            </a:fld>
            <a:endParaRPr lang="en-US"/>
          </a:p>
        </p:txBody>
      </p:sp>
    </p:spTree>
    <p:extLst>
      <p:ext uri="{BB962C8B-B14F-4D97-AF65-F5344CB8AC3E}">
        <p14:creationId xmlns:p14="http://schemas.microsoft.com/office/powerpoint/2010/main" val="394536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primary</a:t>
            </a:r>
            <a:r>
              <a:rPr lang="en-US" baseline="0" dirty="0"/>
              <a:t> verbs actually predict the type of communication coming: single snapshot, a contiguous strip about a single ‘event’, a non-contiguous series of snapshots with common themes, or having reference to the relationship between two ‘times’, either as single points or referring to the duration between them.</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27</a:t>
            </a:fld>
            <a:endParaRPr lang="en-US"/>
          </a:p>
        </p:txBody>
      </p:sp>
    </p:spTree>
    <p:extLst>
      <p:ext uri="{BB962C8B-B14F-4D97-AF65-F5344CB8AC3E}">
        <p14:creationId xmlns:p14="http://schemas.microsoft.com/office/powerpoint/2010/main" val="4059049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‘Conditionals’ are to a ‘reflection’ as BE, DO, &amp; HAVE are to the real world.</a:t>
            </a:r>
          </a:p>
        </p:txBody>
      </p:sp>
      <p:sp>
        <p:nvSpPr>
          <p:cNvPr id="4" name="Slide Number Placeholder 3"/>
          <p:cNvSpPr>
            <a:spLocks noGrp="1"/>
          </p:cNvSpPr>
          <p:nvPr>
            <p:ph type="sldNum" sz="quarter" idx="10"/>
          </p:nvPr>
        </p:nvSpPr>
        <p:spPr/>
        <p:txBody>
          <a:bodyPr/>
          <a:lstStyle/>
          <a:p>
            <a:fld id="{0062BAE9-5DBC-4363-BA92-C028FDADB49C}" type="slidenum">
              <a:rPr lang="en-US" smtClean="0"/>
              <a:t>29</a:t>
            </a:fld>
            <a:endParaRPr lang="en-US"/>
          </a:p>
        </p:txBody>
      </p:sp>
    </p:spTree>
    <p:extLst>
      <p:ext uri="{BB962C8B-B14F-4D97-AF65-F5344CB8AC3E}">
        <p14:creationId xmlns:p14="http://schemas.microsoft.com/office/powerpoint/2010/main" val="2061528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verb</a:t>
            </a:r>
            <a:r>
              <a:rPr lang="en-US" baseline="0" dirty="0"/>
              <a:t> overview diagram needs to first be presented to students in simple form, adding detail as it is revisited. Here the two real ‘tenses’ are added: the “Past Tense”  &amp; “Not the Past” tenses.</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30</a:t>
            </a:fld>
            <a:endParaRPr lang="en-US"/>
          </a:p>
        </p:txBody>
      </p:sp>
    </p:spTree>
    <p:extLst>
      <p:ext uri="{BB962C8B-B14F-4D97-AF65-F5344CB8AC3E}">
        <p14:creationId xmlns:p14="http://schemas.microsoft.com/office/powerpoint/2010/main" val="772831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DO, &amp; HAVE share many characteristics which separate</a:t>
            </a:r>
            <a:r>
              <a:rPr lang="en-US" baseline="0" dirty="0"/>
              <a:t> them from all the other verbs. They also have differences which help to individuate them from each other.</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31</a:t>
            </a:fld>
            <a:endParaRPr lang="en-US"/>
          </a:p>
        </p:txBody>
      </p:sp>
    </p:spTree>
    <p:extLst>
      <p:ext uri="{BB962C8B-B14F-4D97-AF65-F5344CB8AC3E}">
        <p14:creationId xmlns:p14="http://schemas.microsoft.com/office/powerpoint/2010/main" val="152160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not only does ‘</a:t>
            </a:r>
            <a:r>
              <a:rPr lang="en-US" dirty="0" err="1"/>
              <a:t>ed</a:t>
            </a:r>
            <a:r>
              <a:rPr lang="en-US" dirty="0"/>
              <a:t>’ signal the Past Tense (a reflection</a:t>
            </a:r>
            <a:r>
              <a:rPr lang="en-US" baseline="0" dirty="0"/>
              <a:t> of ‘time’ back into the past) </a:t>
            </a:r>
            <a:r>
              <a:rPr lang="en-US" dirty="0"/>
              <a:t>when the 2</a:t>
            </a:r>
            <a:r>
              <a:rPr lang="en-US" baseline="30000" dirty="0"/>
              <a:t>ndary</a:t>
            </a:r>
            <a:r>
              <a:rPr lang="en-US" dirty="0"/>
              <a:t> verb follows a DO primary verb], it also signifies a reflection in the application</a:t>
            </a:r>
            <a:r>
              <a:rPr lang="en-US" baseline="0" dirty="0"/>
              <a:t> or direction of action of the verb when it follows a BE primary verb, even in all three cases: question negative &amp; positive.</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35</a:t>
            </a:fld>
            <a:endParaRPr lang="en-US"/>
          </a:p>
        </p:txBody>
      </p:sp>
    </p:spTree>
    <p:extLst>
      <p:ext uri="{BB962C8B-B14F-4D97-AF65-F5344CB8AC3E}">
        <p14:creationId xmlns:p14="http://schemas.microsoft.com/office/powerpoint/2010/main" val="3443431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further, ‘</a:t>
            </a:r>
            <a:r>
              <a:rPr lang="en-US" dirty="0" err="1"/>
              <a:t>ed</a:t>
            </a:r>
            <a:r>
              <a:rPr lang="en-US" dirty="0"/>
              <a:t>’ as an adjectival</a:t>
            </a:r>
            <a:r>
              <a:rPr lang="en-US" baseline="0" dirty="0"/>
              <a:t> suffix has the same effect in that it reflects the direction of application of the adjective on its noun.</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36</a:t>
            </a:fld>
            <a:endParaRPr lang="en-US"/>
          </a:p>
        </p:txBody>
      </p:sp>
    </p:spTree>
    <p:extLst>
      <p:ext uri="{BB962C8B-B14F-4D97-AF65-F5344CB8AC3E}">
        <p14:creationId xmlns:p14="http://schemas.microsoft.com/office/powerpoint/2010/main" val="1885094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perhaps a better – more holistic name for this suffix – one which encompasses all of its functions – is “the</a:t>
            </a:r>
            <a:r>
              <a:rPr lang="en-US" baseline="0" dirty="0"/>
              <a:t> Reflective.’ It causes a reflection of ‘Time’ after a DO primary verb (elided or not); It causes a reflection of the ‘direction of application of the verb’ when it follows a BE primary verb; and it causes this same type of reflection as an adjective – on its noun.</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37</a:t>
            </a:fld>
            <a:endParaRPr lang="en-US"/>
          </a:p>
        </p:txBody>
      </p:sp>
    </p:spTree>
    <p:extLst>
      <p:ext uri="{BB962C8B-B14F-4D97-AF65-F5344CB8AC3E}">
        <p14:creationId xmlns:p14="http://schemas.microsoft.com/office/powerpoint/2010/main" val="3588150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I have assisted you in seeing English grammar from a new perspective</a:t>
            </a:r>
          </a:p>
        </p:txBody>
      </p:sp>
      <p:sp>
        <p:nvSpPr>
          <p:cNvPr id="4" name="Slide Number Placeholder 3"/>
          <p:cNvSpPr>
            <a:spLocks noGrp="1"/>
          </p:cNvSpPr>
          <p:nvPr>
            <p:ph type="sldNum" sz="quarter" idx="10"/>
          </p:nvPr>
        </p:nvSpPr>
        <p:spPr/>
        <p:txBody>
          <a:bodyPr/>
          <a:lstStyle/>
          <a:p>
            <a:fld id="{0062BAE9-5DBC-4363-BA92-C028FDADB49C}" type="slidenum">
              <a:rPr lang="en-US" smtClean="0"/>
              <a:t>38</a:t>
            </a:fld>
            <a:endParaRPr lang="en-US"/>
          </a:p>
        </p:txBody>
      </p:sp>
    </p:spTree>
    <p:extLst>
      <p:ext uri="{BB962C8B-B14F-4D97-AF65-F5344CB8AC3E}">
        <p14:creationId xmlns:p14="http://schemas.microsoft.com/office/powerpoint/2010/main" val="407223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5E2554-9908-4242-9A7B-6B00E2E3D135}" type="slidenum">
              <a:rPr lang="en-US" altLang="en-US"/>
              <a:pPr eaLnBrk="1" hangingPunct="1"/>
              <a:t>5</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18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5E2554-9908-4242-9A7B-6B00E2E3D135}" type="slidenum">
              <a:rPr lang="en-US" altLang="en-US"/>
              <a:pPr eaLnBrk="1" hangingPunct="1"/>
              <a:t>7</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39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10</a:t>
            </a:fld>
            <a:endParaRPr lang="en-US"/>
          </a:p>
        </p:txBody>
      </p:sp>
    </p:spTree>
    <p:extLst>
      <p:ext uri="{BB962C8B-B14F-4D97-AF65-F5344CB8AC3E}">
        <p14:creationId xmlns:p14="http://schemas.microsoft.com/office/powerpoint/2010/main" val="213363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F2D5E5-7376-4C22-AE11-5515C454835F}" type="slidenum">
              <a:rPr lang="en-US" altLang="en-US"/>
              <a:pPr eaLnBrk="1" hangingPunct="1"/>
              <a:t>11</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42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4FA0FD-EA60-4343-867B-953E55D24937}" type="slidenum">
              <a:rPr lang="en-US" altLang="en-US"/>
              <a:pPr eaLnBrk="1" hangingPunct="1"/>
              <a:t>12</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31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this means is that while writing is linear, thinking is not. We are capable of juggling the bits of information in a sentence and connecting them in non-linear ways. In order to teach our</a:t>
            </a:r>
            <a:r>
              <a:rPr lang="en-US" baseline="0" dirty="0"/>
              <a:t> students these ‘ways’ we need to have them work with the parts that are juggled. The parts that are juggled are currently called ‘preposition phrases, but these are just half of the picture. We need to include the verb Group in this study so students can learn about transitive, intransitive and ergative usages.</a:t>
            </a:r>
            <a:endParaRPr lang="en-US" dirty="0"/>
          </a:p>
        </p:txBody>
      </p:sp>
      <p:sp>
        <p:nvSpPr>
          <p:cNvPr id="4" name="Slide Number Placeholder 3"/>
          <p:cNvSpPr>
            <a:spLocks noGrp="1"/>
          </p:cNvSpPr>
          <p:nvPr>
            <p:ph type="sldNum" sz="quarter" idx="10"/>
          </p:nvPr>
        </p:nvSpPr>
        <p:spPr/>
        <p:txBody>
          <a:bodyPr/>
          <a:lstStyle/>
          <a:p>
            <a:fld id="{B2D16368-D8CB-47CB-9BAA-7C7236A7AB58}" type="slidenum">
              <a:rPr lang="en-US" smtClean="0"/>
              <a:pPr/>
              <a:t>14</a:t>
            </a:fld>
            <a:endParaRPr lang="en-US"/>
          </a:p>
        </p:txBody>
      </p:sp>
    </p:spTree>
    <p:extLst>
      <p:ext uri="{BB962C8B-B14F-4D97-AF65-F5344CB8AC3E}">
        <p14:creationId xmlns:p14="http://schemas.microsoft.com/office/powerpoint/2010/main" val="1070864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15</a:t>
            </a:fld>
            <a:endParaRPr lang="en-US"/>
          </a:p>
        </p:txBody>
      </p:sp>
    </p:spTree>
    <p:extLst>
      <p:ext uri="{BB962C8B-B14F-4D97-AF65-F5344CB8AC3E}">
        <p14:creationId xmlns:p14="http://schemas.microsoft.com/office/powerpoint/2010/main" val="61774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6AC23A-8D79-4574-9C33-51F3AA95EF91}"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178942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AC23A-8D79-4574-9C33-51F3AA95EF91}"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220066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AC23A-8D79-4574-9C33-51F3AA95EF91}"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359108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A1A0B63-8E02-4779-9C80-6FBE86887074}" type="slidenum">
              <a:rPr lang="en-US" altLang="en-US"/>
              <a:pPr/>
              <a:t>‹#›</a:t>
            </a:fld>
            <a:endParaRPr lang="en-US" altLang="en-US"/>
          </a:p>
        </p:txBody>
      </p:sp>
    </p:spTree>
    <p:extLst>
      <p:ext uri="{BB962C8B-B14F-4D97-AF65-F5344CB8AC3E}">
        <p14:creationId xmlns:p14="http://schemas.microsoft.com/office/powerpoint/2010/main" val="71259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AC23A-8D79-4574-9C33-51F3AA95EF91}"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127949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6AC23A-8D79-4574-9C33-51F3AA95EF91}"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188978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6AC23A-8D79-4574-9C33-51F3AA95EF91}"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233971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6AC23A-8D79-4574-9C33-51F3AA95EF91}" type="datetimeFigureOut">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397886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6AC23A-8D79-4574-9C33-51F3AA95EF91}"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242335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AC23A-8D79-4574-9C33-51F3AA95EF91}" type="datetimeFigureOut">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381278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6AC23A-8D79-4574-9C33-51F3AA95EF91}"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347189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6AC23A-8D79-4574-9C33-51F3AA95EF91}"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371205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AC23A-8D79-4574-9C33-51F3AA95EF91}" type="datetimeFigureOut">
              <a:rPr lang="en-US" smtClean="0"/>
              <a:t>6/4/2017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D6652-B226-4813-9989-8CCB3A8FCCFC}" type="slidenum">
              <a:rPr lang="en-US" smtClean="0"/>
              <a:t>‹#›</a:t>
            </a:fld>
            <a:endParaRPr lang="en-US"/>
          </a:p>
        </p:txBody>
      </p:sp>
    </p:spTree>
    <p:extLst>
      <p:ext uri="{BB962C8B-B14F-4D97-AF65-F5344CB8AC3E}">
        <p14:creationId xmlns:p14="http://schemas.microsoft.com/office/powerpoint/2010/main" val="45800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4.jpg"/><Relationship Id="rId10" Type="http://schemas.openxmlformats.org/officeDocument/2006/relationships/image" Target="../media/image25.jpg"/><Relationship Id="rId4" Type="http://schemas.openxmlformats.org/officeDocument/2006/relationships/image" Target="../media/image20.jpeg"/><Relationship Id="rId9" Type="http://schemas.openxmlformats.org/officeDocument/2006/relationships/image" Target="../media/image24.jpeg"/></Relationships>
</file>

<file path=ppt/slides/_rels/slide3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jpg"/><Relationship Id="rId7"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eg"/><Relationship Id="rId9" Type="http://schemas.openxmlformats.org/officeDocument/2006/relationships/image" Target="../media/image25.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4"/>
            <a:ext cx="12192000" cy="686298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4050" y="0"/>
            <a:ext cx="2647950" cy="857250"/>
          </a:xfrm>
          <a:prstGeom prst="rect">
            <a:avLst/>
          </a:prstGeom>
        </p:spPr>
      </p:pic>
      <p:pic>
        <p:nvPicPr>
          <p:cNvPr id="11" name="Picture 10" descr="A picture containing clipart&#10;&#10;Description generated with very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9636" cy="108585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182" y="6362700"/>
            <a:ext cx="3657600" cy="495300"/>
          </a:xfrm>
          <a:prstGeom prst="rect">
            <a:avLst/>
          </a:prstGeom>
        </p:spPr>
      </p:pic>
      <p:sp>
        <p:nvSpPr>
          <p:cNvPr id="14" name="TextBox 13"/>
          <p:cNvSpPr txBox="1"/>
          <p:nvPr/>
        </p:nvSpPr>
        <p:spPr>
          <a:xfrm>
            <a:off x="2979164" y="541656"/>
            <a:ext cx="5530645" cy="584775"/>
          </a:xfrm>
          <a:prstGeom prst="rect">
            <a:avLst/>
          </a:prstGeom>
          <a:noFill/>
        </p:spPr>
        <p:txBody>
          <a:bodyPr wrap="square" rtlCol="0">
            <a:spAutoFit/>
          </a:bodyPr>
          <a:lstStyle/>
          <a:p>
            <a:r>
              <a:rPr lang="en-CA" sz="3200" i="1" dirty="0">
                <a:latin typeface="Cambria" panose="02040503050406030204" pitchFamily="18" charset="0"/>
              </a:rPr>
              <a:t>Canada: Celebrating 150 Years</a:t>
            </a:r>
          </a:p>
        </p:txBody>
      </p:sp>
      <p:sp>
        <p:nvSpPr>
          <p:cNvPr id="15" name="TextBox 14"/>
          <p:cNvSpPr txBox="1"/>
          <p:nvPr/>
        </p:nvSpPr>
        <p:spPr>
          <a:xfrm>
            <a:off x="3261618" y="1128925"/>
            <a:ext cx="5248191" cy="523220"/>
          </a:xfrm>
          <a:prstGeom prst="rect">
            <a:avLst/>
          </a:prstGeom>
          <a:noFill/>
        </p:spPr>
        <p:txBody>
          <a:bodyPr wrap="square" rtlCol="0">
            <a:spAutoFit/>
          </a:bodyPr>
          <a:lstStyle/>
          <a:p>
            <a:r>
              <a:rPr lang="en-CA" sz="2800" dirty="0">
                <a:latin typeface="Cambria" panose="02040503050406030204" pitchFamily="18" charset="0"/>
              </a:rPr>
              <a:t>Alternate Ways to Teach English</a:t>
            </a:r>
          </a:p>
        </p:txBody>
      </p:sp>
    </p:spTree>
    <p:extLst>
      <p:ext uri="{BB962C8B-B14F-4D97-AF65-F5344CB8AC3E}">
        <p14:creationId xmlns:p14="http://schemas.microsoft.com/office/powerpoint/2010/main" val="386132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23792" y="548681"/>
            <a:ext cx="4032448" cy="461665"/>
          </a:xfrm>
          <a:prstGeom prst="rect">
            <a:avLst/>
          </a:prstGeom>
          <a:noFill/>
        </p:spPr>
        <p:txBody>
          <a:bodyPr wrap="square" rtlCol="0">
            <a:spAutoFit/>
          </a:bodyPr>
          <a:lstStyle/>
          <a:p>
            <a:pPr algn="ctr"/>
            <a:r>
              <a:rPr lang="en-US" sz="2400" b="1" dirty="0">
                <a:latin typeface="Cambria" pitchFamily="18" charset="0"/>
              </a:rPr>
              <a:t>50 Common Prepositions</a:t>
            </a:r>
          </a:p>
        </p:txBody>
      </p:sp>
      <p:pic>
        <p:nvPicPr>
          <p:cNvPr id="9" name="Picture 8" descr="SELLessonsLogo 2.jpg"/>
          <p:cNvPicPr>
            <a:picLocks noChangeAspect="1"/>
          </p:cNvPicPr>
          <p:nvPr/>
        </p:nvPicPr>
        <p:blipFill>
          <a:blip r:embed="rId3" cstate="print"/>
          <a:stretch>
            <a:fillRect/>
          </a:stretch>
        </p:blipFill>
        <p:spPr>
          <a:xfrm>
            <a:off x="5267326" y="6477000"/>
            <a:ext cx="1743075" cy="171450"/>
          </a:xfrm>
          <a:prstGeom prst="rect">
            <a:avLst/>
          </a:prstGeom>
        </p:spPr>
      </p:pic>
      <p:graphicFrame>
        <p:nvGraphicFramePr>
          <p:cNvPr id="10" name="Table 9"/>
          <p:cNvGraphicFramePr>
            <a:graphicFrameLocks noGrp="1"/>
          </p:cNvGraphicFramePr>
          <p:nvPr/>
        </p:nvGraphicFramePr>
        <p:xfrm>
          <a:off x="1847529" y="1490788"/>
          <a:ext cx="8568951" cy="4386485"/>
        </p:xfrm>
        <a:graphic>
          <a:graphicData uri="http://schemas.openxmlformats.org/drawingml/2006/table">
            <a:tbl>
              <a:tblPr/>
              <a:tblGrid>
                <a:gridCol w="1613111">
                  <a:extLst>
                    <a:ext uri="{9D8B030D-6E8A-4147-A177-3AD203B41FA5}">
                      <a16:colId xmlns:a16="http://schemas.microsoft.com/office/drawing/2014/main" val="20000"/>
                    </a:ext>
                  </a:extLst>
                </a:gridCol>
                <a:gridCol w="1849116">
                  <a:extLst>
                    <a:ext uri="{9D8B030D-6E8A-4147-A177-3AD203B41FA5}">
                      <a16:colId xmlns:a16="http://schemas.microsoft.com/office/drawing/2014/main" val="20001"/>
                    </a:ext>
                  </a:extLst>
                </a:gridCol>
                <a:gridCol w="1726093">
                  <a:extLst>
                    <a:ext uri="{9D8B030D-6E8A-4147-A177-3AD203B41FA5}">
                      <a16:colId xmlns:a16="http://schemas.microsoft.com/office/drawing/2014/main" val="20002"/>
                    </a:ext>
                  </a:extLst>
                </a:gridCol>
                <a:gridCol w="1601814">
                  <a:extLst>
                    <a:ext uri="{9D8B030D-6E8A-4147-A177-3AD203B41FA5}">
                      <a16:colId xmlns:a16="http://schemas.microsoft.com/office/drawing/2014/main" val="20003"/>
                    </a:ext>
                  </a:extLst>
                </a:gridCol>
                <a:gridCol w="1778817">
                  <a:extLst>
                    <a:ext uri="{9D8B030D-6E8A-4147-A177-3AD203B41FA5}">
                      <a16:colId xmlns:a16="http://schemas.microsoft.com/office/drawing/2014/main" val="20004"/>
                    </a:ext>
                  </a:extLst>
                </a:gridCol>
              </a:tblGrid>
              <a:tr h="504054">
                <a:tc>
                  <a:txBody>
                    <a:bodyPr/>
                    <a:lstStyle/>
                    <a:p>
                      <a:pPr>
                        <a:lnSpc>
                          <a:spcPct val="115000"/>
                        </a:lnSpc>
                        <a:spcAft>
                          <a:spcPts val="0"/>
                        </a:spcAft>
                      </a:pPr>
                      <a:r>
                        <a:rPr lang="en-US" sz="2400" u="none" dirty="0">
                          <a:solidFill>
                            <a:schemeClr val="tx1"/>
                          </a:solidFill>
                          <a:latin typeface="Cambria"/>
                          <a:ea typeface="Times New Roman"/>
                          <a:cs typeface="Times New Roman"/>
                        </a:rPr>
                        <a:t>about</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at</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during	</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off</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to</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above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before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for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on</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toward</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across</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behind</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from</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onto</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under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after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below</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in</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opposite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until</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against</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beneath</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inside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out</a:t>
                      </a:r>
                      <a:r>
                        <a:rPr lang="en-US" sz="2400" u="none" dirty="0">
                          <a:solidFill>
                            <a:schemeClr val="tx1"/>
                          </a:solidFill>
                          <a:latin typeface="Calibri"/>
                          <a:ea typeface="Times New Roman"/>
                          <a:cs typeface="Arial"/>
                        </a:rPr>
                        <a:t> </a:t>
                      </a:r>
                      <a:r>
                        <a:rPr lang="en-US" sz="2400" u="none" dirty="0">
                          <a:solidFill>
                            <a:schemeClr val="tx1"/>
                          </a:solidFill>
                          <a:latin typeface="Cambria"/>
                          <a:ea typeface="Times New Roman"/>
                          <a:cs typeface="Arial"/>
                        </a:rPr>
                        <a:t>of</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up</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along</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beside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a:solidFill>
                            <a:schemeClr val="tx1"/>
                          </a:solidFill>
                          <a:latin typeface="Cambria"/>
                          <a:ea typeface="Times New Roman"/>
                          <a:cs typeface="Times New Roman"/>
                        </a:rPr>
                        <a:t>into</a:t>
                      </a:r>
                      <a:endParaRPr lang="en-CA" sz="2400" u="none">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in front of</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through</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alongside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between</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like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over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with </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among</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beyond</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near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past</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within </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4055">
                <a:tc>
                  <a:txBody>
                    <a:bodyPr/>
                    <a:lstStyle/>
                    <a:p>
                      <a:pPr>
                        <a:lnSpc>
                          <a:spcPct val="115000"/>
                        </a:lnSpc>
                        <a:spcAft>
                          <a:spcPts val="0"/>
                        </a:spcAft>
                      </a:pPr>
                      <a:r>
                        <a:rPr lang="en-US" sz="2400" u="none" dirty="0">
                          <a:solidFill>
                            <a:schemeClr val="tx1"/>
                          </a:solidFill>
                          <a:latin typeface="Cambria"/>
                          <a:ea typeface="Times New Roman"/>
                          <a:cs typeface="Times New Roman"/>
                        </a:rPr>
                        <a:t>around</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by</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next</a:t>
                      </a:r>
                      <a:r>
                        <a:rPr lang="en-US" sz="2400" u="none" dirty="0">
                          <a:solidFill>
                            <a:schemeClr val="tx1"/>
                          </a:solidFill>
                          <a:latin typeface="Cambria"/>
                          <a:ea typeface="Times New Roman"/>
                          <a:cs typeface="Arial"/>
                        </a:rPr>
                        <a:t> to</a:t>
                      </a:r>
                      <a:r>
                        <a:rPr lang="en-US" sz="2400" u="none" dirty="0">
                          <a:solidFill>
                            <a:schemeClr val="tx1"/>
                          </a:solidFill>
                          <a:latin typeface="Cambria"/>
                          <a:ea typeface="Times New Roman"/>
                          <a:cs typeface="Times New Roman"/>
                        </a:rPr>
                        <a:t>	</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per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without </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as</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down</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of</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Arial"/>
                        </a:rPr>
                        <a:t>since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worth</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TextBox 6"/>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347558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7" name="TextBox 6"/>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
        <p:nvSpPr>
          <p:cNvPr id="9" name="Rectangle 3"/>
          <p:cNvSpPr txBox="1">
            <a:spLocks noChangeArrowheads="1"/>
          </p:cNvSpPr>
          <p:nvPr/>
        </p:nvSpPr>
        <p:spPr>
          <a:xfrm>
            <a:off x="672780" y="596116"/>
            <a:ext cx="11062463" cy="55355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42000">
              <a:lnSpc>
                <a:spcPts val="4000"/>
              </a:lnSpc>
              <a:buFont typeface="Arial" panose="020B0604020202020204" pitchFamily="34" charset="0"/>
              <a:buNone/>
            </a:pPr>
            <a:r>
              <a:rPr lang="en-US" altLang="en-US" sz="2400" b="1" dirty="0">
                <a:latin typeface="Californian FB" panose="0207040306080B030204" pitchFamily="18" charset="0"/>
              </a:rPr>
              <a:t>	My friends go to school by car. I walk from my house across an open field behind my house and through an underpass everyday on my way to school. We all arrive at school at 7:00 am. We study for three hours with five minute breaks every hour. Then we have our lunch. We play football during this break after we finish eating our food. Then we study again for two more hours and finally school is finished. We can go home and play until 2:00 or 3:00 o’clock. I nap from 3:00 until 5:00 most days. Then I do my homework until dinner time. If I am finished my work, I can go out and play after dinner until 10:00 o’clock. I often go with my friends to the local football field. We play there until 9:00 o’clock and then go to our </a:t>
            </a:r>
            <a:r>
              <a:rPr lang="en-US" altLang="en-US" sz="2400" b="1" dirty="0" err="1">
                <a:latin typeface="Californian FB" panose="0207040306080B030204" pitchFamily="18" charset="0"/>
              </a:rPr>
              <a:t>favourite</a:t>
            </a:r>
            <a:r>
              <a:rPr lang="en-US" altLang="en-US" sz="2400" b="1" dirty="0">
                <a:latin typeface="Californian FB" panose="0207040306080B030204" pitchFamily="18" charset="0"/>
              </a:rPr>
              <a:t> tea shop for a chat and a cup of tea.</a:t>
            </a:r>
          </a:p>
        </p:txBody>
      </p:sp>
      <p:sp>
        <p:nvSpPr>
          <p:cNvPr id="11" name="Rectangle 3"/>
          <p:cNvSpPr txBox="1">
            <a:spLocks noChangeArrowheads="1"/>
          </p:cNvSpPr>
          <p:nvPr/>
        </p:nvSpPr>
        <p:spPr bwMode="auto">
          <a:xfrm>
            <a:off x="672780" y="596116"/>
            <a:ext cx="11062463" cy="5257535"/>
          </a:xfrm>
          <a:prstGeom prst="rect">
            <a:avLst/>
          </a:prstGeom>
          <a:noFill/>
          <a:ln w="9525">
            <a:noFill/>
            <a:miter lim="800000"/>
            <a:headEnd/>
            <a:tailEnd/>
          </a:ln>
          <a:effectLst/>
        </p:spPr>
        <p:txBody>
          <a:bodyPr/>
          <a:lstStyle/>
          <a:p>
            <a:pPr marL="230400" indent="-342900">
              <a:lnSpc>
                <a:spcPts val="4000"/>
              </a:lnSpc>
              <a:spcBef>
                <a:spcPts val="1000"/>
              </a:spcBef>
              <a:defRPr/>
            </a:pPr>
            <a:r>
              <a:rPr lang="en-US" sz="2400" b="1" kern="0" dirty="0">
                <a:latin typeface="Californian FB" panose="0207040306080B030204" pitchFamily="18" charset="0"/>
              </a:rPr>
              <a:t>	My friends go </a:t>
            </a:r>
            <a:r>
              <a:rPr lang="en-US" sz="2400" b="1" kern="0" dirty="0">
                <a:solidFill>
                  <a:schemeClr val="hlink"/>
                </a:solidFill>
                <a:latin typeface="Californian FB" panose="0207040306080B030204" pitchFamily="18" charset="0"/>
              </a:rPr>
              <a:t>to</a:t>
            </a:r>
            <a:r>
              <a:rPr lang="en-US" sz="2400" b="1" kern="0" dirty="0">
                <a:latin typeface="Californian FB" panose="0207040306080B030204" pitchFamily="18" charset="0"/>
              </a:rPr>
              <a:t> school </a:t>
            </a:r>
            <a:r>
              <a:rPr lang="en-US" sz="2400" b="1" kern="0" dirty="0">
                <a:solidFill>
                  <a:schemeClr val="hlink"/>
                </a:solidFill>
                <a:latin typeface="Californian FB" panose="0207040306080B030204" pitchFamily="18" charset="0"/>
              </a:rPr>
              <a:t>by</a:t>
            </a:r>
            <a:r>
              <a:rPr lang="en-US" sz="2400" b="1" kern="0" dirty="0">
                <a:latin typeface="Californian FB" panose="0207040306080B030204" pitchFamily="18" charset="0"/>
              </a:rPr>
              <a:t> car. I walk </a:t>
            </a:r>
            <a:r>
              <a:rPr lang="en-US" sz="2400" b="1" kern="0" dirty="0">
                <a:solidFill>
                  <a:schemeClr val="hlink"/>
                </a:solidFill>
                <a:latin typeface="Californian FB" panose="0207040306080B030204" pitchFamily="18" charset="0"/>
              </a:rPr>
              <a:t>from</a:t>
            </a:r>
            <a:r>
              <a:rPr lang="en-US" sz="2400" b="1" kern="0" dirty="0">
                <a:latin typeface="Californian FB" panose="0207040306080B030204" pitchFamily="18" charset="0"/>
              </a:rPr>
              <a:t> my house </a:t>
            </a:r>
            <a:r>
              <a:rPr lang="en-US" sz="2400" b="1" kern="0" dirty="0">
                <a:solidFill>
                  <a:schemeClr val="hlink"/>
                </a:solidFill>
                <a:latin typeface="Californian FB" panose="0207040306080B030204" pitchFamily="18" charset="0"/>
              </a:rPr>
              <a:t>across</a:t>
            </a:r>
            <a:r>
              <a:rPr lang="en-US" sz="2400" b="1" kern="0" dirty="0">
                <a:latin typeface="Californian FB" panose="0207040306080B030204" pitchFamily="18" charset="0"/>
              </a:rPr>
              <a:t> an open field </a:t>
            </a:r>
            <a:r>
              <a:rPr lang="en-US" sz="2400" b="1" kern="0" dirty="0">
                <a:solidFill>
                  <a:schemeClr val="hlink"/>
                </a:solidFill>
                <a:latin typeface="Californian FB" panose="0207040306080B030204" pitchFamily="18" charset="0"/>
              </a:rPr>
              <a:t>behind</a:t>
            </a:r>
            <a:r>
              <a:rPr lang="en-US" sz="2400" b="1" kern="0" dirty="0">
                <a:latin typeface="Californian FB" panose="0207040306080B030204" pitchFamily="18" charset="0"/>
              </a:rPr>
              <a:t> my house and </a:t>
            </a:r>
            <a:r>
              <a:rPr lang="en-US" sz="2400" b="1" kern="0" dirty="0">
                <a:solidFill>
                  <a:schemeClr val="hlink"/>
                </a:solidFill>
                <a:latin typeface="Californian FB" panose="0207040306080B030204" pitchFamily="18" charset="0"/>
              </a:rPr>
              <a:t>through</a:t>
            </a:r>
            <a:r>
              <a:rPr lang="en-US" sz="2400" b="1" kern="0" dirty="0">
                <a:latin typeface="Californian FB" panose="0207040306080B030204" pitchFamily="18" charset="0"/>
              </a:rPr>
              <a:t> an underpass everyday </a:t>
            </a:r>
            <a:r>
              <a:rPr lang="en-US" sz="2400" b="1" kern="0" dirty="0">
                <a:solidFill>
                  <a:schemeClr val="hlink"/>
                </a:solidFill>
                <a:latin typeface="Californian FB" panose="0207040306080B030204" pitchFamily="18" charset="0"/>
              </a:rPr>
              <a:t>on</a:t>
            </a:r>
            <a:r>
              <a:rPr lang="en-US" sz="2400" b="1" kern="0" dirty="0">
                <a:latin typeface="Californian FB" panose="0207040306080B030204" pitchFamily="18" charset="0"/>
              </a:rPr>
              <a:t> my way </a:t>
            </a:r>
            <a:r>
              <a:rPr lang="en-US" sz="2400" b="1" kern="0" dirty="0">
                <a:solidFill>
                  <a:schemeClr val="hlink"/>
                </a:solidFill>
                <a:latin typeface="Californian FB" panose="0207040306080B030204" pitchFamily="18" charset="0"/>
              </a:rPr>
              <a:t>to</a:t>
            </a:r>
            <a:r>
              <a:rPr lang="en-US" sz="2400" b="1" kern="0" dirty="0">
                <a:latin typeface="Californian FB" panose="0207040306080B030204" pitchFamily="18" charset="0"/>
              </a:rPr>
              <a:t> school. We all arrive </a:t>
            </a:r>
            <a:r>
              <a:rPr lang="en-US" sz="2400" b="1" kern="0" dirty="0">
                <a:solidFill>
                  <a:schemeClr val="hlink"/>
                </a:solidFill>
                <a:latin typeface="Californian FB" panose="0207040306080B030204" pitchFamily="18" charset="0"/>
              </a:rPr>
              <a:t>at</a:t>
            </a:r>
            <a:r>
              <a:rPr lang="en-US" sz="2400" b="1" kern="0" dirty="0">
                <a:latin typeface="Californian FB" panose="0207040306080B030204" pitchFamily="18" charset="0"/>
              </a:rPr>
              <a:t> school </a:t>
            </a:r>
            <a:r>
              <a:rPr lang="en-US" sz="2400" b="1" kern="0" dirty="0">
                <a:solidFill>
                  <a:schemeClr val="hlink"/>
                </a:solidFill>
                <a:latin typeface="Californian FB" panose="0207040306080B030204" pitchFamily="18" charset="0"/>
              </a:rPr>
              <a:t>at</a:t>
            </a:r>
            <a:r>
              <a:rPr lang="en-US" sz="2400" b="1" kern="0" dirty="0">
                <a:latin typeface="Californian FB" panose="0207040306080B030204" pitchFamily="18" charset="0"/>
              </a:rPr>
              <a:t> 7:00 am. We study </a:t>
            </a:r>
            <a:r>
              <a:rPr lang="en-US" sz="2400" b="1" kern="0" dirty="0">
                <a:solidFill>
                  <a:schemeClr val="hlink"/>
                </a:solidFill>
                <a:latin typeface="Californian FB" panose="0207040306080B030204" pitchFamily="18" charset="0"/>
              </a:rPr>
              <a:t>for</a:t>
            </a:r>
            <a:r>
              <a:rPr lang="en-US" sz="2400" b="1" kern="0" dirty="0">
                <a:latin typeface="Californian FB" panose="0207040306080B030204" pitchFamily="18" charset="0"/>
              </a:rPr>
              <a:t> three hours </a:t>
            </a:r>
            <a:r>
              <a:rPr lang="en-US" sz="2400" b="1" kern="0" dirty="0">
                <a:solidFill>
                  <a:schemeClr val="hlink"/>
                </a:solidFill>
                <a:latin typeface="Californian FB" panose="0207040306080B030204" pitchFamily="18" charset="0"/>
              </a:rPr>
              <a:t>with</a:t>
            </a:r>
            <a:r>
              <a:rPr lang="en-US" sz="2400" b="1" kern="0" dirty="0">
                <a:latin typeface="Californian FB" panose="0207040306080B030204" pitchFamily="18" charset="0"/>
              </a:rPr>
              <a:t> five minute breaks every hour. Then we have our lunch. We play football </a:t>
            </a:r>
            <a:r>
              <a:rPr lang="en-US" sz="2400" b="1" kern="0" dirty="0">
                <a:solidFill>
                  <a:schemeClr val="hlink"/>
                </a:solidFill>
                <a:latin typeface="Californian FB" panose="0207040306080B030204" pitchFamily="18" charset="0"/>
              </a:rPr>
              <a:t>during</a:t>
            </a:r>
            <a:r>
              <a:rPr lang="en-US" sz="2400" b="1" kern="0" dirty="0">
                <a:latin typeface="Californian FB" panose="0207040306080B030204" pitchFamily="18" charset="0"/>
              </a:rPr>
              <a:t> this break </a:t>
            </a:r>
            <a:r>
              <a:rPr lang="en-US" sz="2400" b="1" kern="0" dirty="0">
                <a:solidFill>
                  <a:schemeClr val="hlink"/>
                </a:solidFill>
                <a:latin typeface="Californian FB" panose="0207040306080B030204" pitchFamily="18" charset="0"/>
              </a:rPr>
              <a:t>after</a:t>
            </a:r>
            <a:r>
              <a:rPr lang="en-US" sz="2400" b="1" kern="0" dirty="0">
                <a:latin typeface="Californian FB" panose="0207040306080B030204" pitchFamily="18" charset="0"/>
              </a:rPr>
              <a:t> we finish eating our food. Then we study again </a:t>
            </a:r>
            <a:r>
              <a:rPr lang="en-US" sz="2400" b="1" kern="0" dirty="0">
                <a:solidFill>
                  <a:schemeClr val="hlink"/>
                </a:solidFill>
                <a:latin typeface="Californian FB" panose="0207040306080B030204" pitchFamily="18" charset="0"/>
              </a:rPr>
              <a:t>for</a:t>
            </a:r>
            <a:r>
              <a:rPr lang="en-US" sz="2400" b="1" kern="0" dirty="0">
                <a:latin typeface="Californian FB" panose="0207040306080B030204" pitchFamily="18" charset="0"/>
              </a:rPr>
              <a:t> two more hours and finally school is finished. We can go home and play </a:t>
            </a:r>
            <a:r>
              <a:rPr lang="en-US" sz="2400" b="1" kern="0" dirty="0">
                <a:solidFill>
                  <a:schemeClr val="hlink"/>
                </a:solidFill>
                <a:latin typeface="Californian FB" panose="0207040306080B030204" pitchFamily="18" charset="0"/>
              </a:rPr>
              <a:t>until</a:t>
            </a:r>
            <a:r>
              <a:rPr lang="en-US" sz="2400" b="1" kern="0" dirty="0">
                <a:latin typeface="Californian FB" panose="0207040306080B030204" pitchFamily="18" charset="0"/>
              </a:rPr>
              <a:t> 2:00 or 3:00 o’clock. I nap </a:t>
            </a:r>
            <a:r>
              <a:rPr lang="en-US" sz="2400" b="1" kern="0" dirty="0">
                <a:solidFill>
                  <a:schemeClr val="hlink"/>
                </a:solidFill>
                <a:latin typeface="Californian FB" panose="0207040306080B030204" pitchFamily="18" charset="0"/>
              </a:rPr>
              <a:t>from</a:t>
            </a:r>
            <a:r>
              <a:rPr lang="en-US" sz="2400" b="1" kern="0" dirty="0">
                <a:latin typeface="Californian FB" panose="0207040306080B030204" pitchFamily="18" charset="0"/>
              </a:rPr>
              <a:t> 3:00 </a:t>
            </a:r>
            <a:r>
              <a:rPr lang="en-US" sz="2400" b="1" kern="0" dirty="0">
                <a:solidFill>
                  <a:schemeClr val="hlink"/>
                </a:solidFill>
                <a:latin typeface="Californian FB" panose="0207040306080B030204" pitchFamily="18" charset="0"/>
              </a:rPr>
              <a:t>until</a:t>
            </a:r>
            <a:r>
              <a:rPr lang="en-US" sz="2400" b="1" kern="0" dirty="0">
                <a:latin typeface="Californian FB" panose="0207040306080B030204" pitchFamily="18" charset="0"/>
              </a:rPr>
              <a:t> 5:00 most days. Then I do my homework </a:t>
            </a:r>
            <a:r>
              <a:rPr lang="en-US" sz="2400" b="1" kern="0" dirty="0">
                <a:solidFill>
                  <a:schemeClr val="hlink"/>
                </a:solidFill>
                <a:latin typeface="Californian FB" panose="0207040306080B030204" pitchFamily="18" charset="0"/>
              </a:rPr>
              <a:t>until</a:t>
            </a:r>
            <a:r>
              <a:rPr lang="en-US" sz="2400" b="1" kern="0" dirty="0">
                <a:latin typeface="Californian FB" panose="0207040306080B030204" pitchFamily="18" charset="0"/>
              </a:rPr>
              <a:t> dinner time. If I am finished my work, I can go out and play </a:t>
            </a:r>
            <a:r>
              <a:rPr lang="en-US" sz="2400" b="1" kern="0" dirty="0">
                <a:solidFill>
                  <a:schemeClr val="hlink"/>
                </a:solidFill>
                <a:latin typeface="Californian FB" panose="0207040306080B030204" pitchFamily="18" charset="0"/>
              </a:rPr>
              <a:t>after</a:t>
            </a:r>
            <a:r>
              <a:rPr lang="en-US" sz="2400" b="1" kern="0" dirty="0">
                <a:latin typeface="Californian FB" panose="0207040306080B030204" pitchFamily="18" charset="0"/>
              </a:rPr>
              <a:t> dinner </a:t>
            </a:r>
            <a:r>
              <a:rPr lang="en-US" sz="2400" b="1" kern="0" dirty="0">
                <a:solidFill>
                  <a:schemeClr val="hlink"/>
                </a:solidFill>
                <a:latin typeface="Californian FB" panose="0207040306080B030204" pitchFamily="18" charset="0"/>
              </a:rPr>
              <a:t>until</a:t>
            </a:r>
            <a:r>
              <a:rPr lang="en-US" sz="2400" b="1" kern="0" dirty="0">
                <a:latin typeface="Californian FB" panose="0207040306080B030204" pitchFamily="18" charset="0"/>
              </a:rPr>
              <a:t> 10:00 o’clock. I often go </a:t>
            </a:r>
            <a:r>
              <a:rPr lang="en-US" sz="2400" b="1" kern="0" dirty="0">
                <a:solidFill>
                  <a:schemeClr val="hlink"/>
                </a:solidFill>
                <a:latin typeface="Californian FB" panose="0207040306080B030204" pitchFamily="18" charset="0"/>
              </a:rPr>
              <a:t>with</a:t>
            </a:r>
            <a:r>
              <a:rPr lang="en-US" sz="2400" b="1" kern="0" dirty="0">
                <a:latin typeface="Californian FB" panose="0207040306080B030204" pitchFamily="18" charset="0"/>
              </a:rPr>
              <a:t> my friends </a:t>
            </a:r>
            <a:r>
              <a:rPr lang="en-US" sz="2400" b="1" kern="0" dirty="0">
                <a:solidFill>
                  <a:schemeClr val="hlink"/>
                </a:solidFill>
                <a:latin typeface="Californian FB" panose="0207040306080B030204" pitchFamily="18" charset="0"/>
              </a:rPr>
              <a:t>to</a:t>
            </a:r>
            <a:r>
              <a:rPr lang="en-US" sz="2400" b="1" kern="0" dirty="0">
                <a:latin typeface="Californian FB" panose="0207040306080B030204" pitchFamily="18" charset="0"/>
              </a:rPr>
              <a:t> the local football field. We play there </a:t>
            </a:r>
            <a:r>
              <a:rPr lang="en-US" sz="2400" b="1" kern="0" dirty="0">
                <a:solidFill>
                  <a:schemeClr val="hlink"/>
                </a:solidFill>
                <a:latin typeface="Californian FB" panose="0207040306080B030204" pitchFamily="18" charset="0"/>
              </a:rPr>
              <a:t>until</a:t>
            </a:r>
            <a:r>
              <a:rPr lang="en-US" sz="2400" b="1" kern="0" dirty="0">
                <a:latin typeface="Californian FB" panose="0207040306080B030204" pitchFamily="18" charset="0"/>
              </a:rPr>
              <a:t> 9:00 o’clock and then go </a:t>
            </a:r>
            <a:r>
              <a:rPr lang="en-US" sz="2400" b="1" kern="0" dirty="0">
                <a:solidFill>
                  <a:schemeClr val="hlink"/>
                </a:solidFill>
                <a:latin typeface="Californian FB" panose="0207040306080B030204" pitchFamily="18" charset="0"/>
              </a:rPr>
              <a:t>to</a:t>
            </a:r>
            <a:r>
              <a:rPr lang="en-US" sz="2400" b="1" kern="0" dirty="0">
                <a:latin typeface="Californian FB" panose="0207040306080B030204" pitchFamily="18" charset="0"/>
              </a:rPr>
              <a:t> our </a:t>
            </a:r>
            <a:r>
              <a:rPr lang="en-US" sz="2400" b="1" kern="0" dirty="0" err="1">
                <a:latin typeface="Californian FB" panose="0207040306080B030204" pitchFamily="18" charset="0"/>
              </a:rPr>
              <a:t>favourite</a:t>
            </a:r>
            <a:r>
              <a:rPr lang="en-US" sz="2400" b="1" kern="0" dirty="0">
                <a:latin typeface="Californian FB" panose="0207040306080B030204" pitchFamily="18" charset="0"/>
              </a:rPr>
              <a:t> tea shop </a:t>
            </a:r>
            <a:r>
              <a:rPr lang="en-US" sz="2400" b="1" kern="0" dirty="0">
                <a:solidFill>
                  <a:schemeClr val="hlink"/>
                </a:solidFill>
                <a:latin typeface="Californian FB" panose="0207040306080B030204" pitchFamily="18" charset="0"/>
              </a:rPr>
              <a:t>for</a:t>
            </a:r>
            <a:r>
              <a:rPr lang="en-US" sz="2400" b="1" kern="0" dirty="0">
                <a:latin typeface="Californian FB" panose="0207040306080B030204" pitchFamily="18" charset="0"/>
              </a:rPr>
              <a:t> a chat and a cup </a:t>
            </a:r>
            <a:r>
              <a:rPr lang="en-US" sz="2400" b="1" kern="0" dirty="0">
                <a:solidFill>
                  <a:schemeClr val="hlink"/>
                </a:solidFill>
                <a:latin typeface="Californian FB" panose="0207040306080B030204" pitchFamily="18" charset="0"/>
              </a:rPr>
              <a:t>of</a:t>
            </a:r>
            <a:r>
              <a:rPr lang="en-US" sz="2400" b="1" kern="0" dirty="0">
                <a:latin typeface="Californian FB" panose="0207040306080B030204" pitchFamily="18" charset="0"/>
              </a:rPr>
              <a:t> tea. </a:t>
            </a:r>
          </a:p>
        </p:txBody>
      </p:sp>
    </p:spTree>
    <p:extLst>
      <p:ext uri="{BB962C8B-B14F-4D97-AF65-F5344CB8AC3E}">
        <p14:creationId xmlns:p14="http://schemas.microsoft.com/office/powerpoint/2010/main" val="51088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21" name="TextBox 20"/>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
        <p:nvSpPr>
          <p:cNvPr id="22" name="Rectangle 3"/>
          <p:cNvSpPr txBox="1">
            <a:spLocks noChangeArrowheads="1"/>
          </p:cNvSpPr>
          <p:nvPr/>
        </p:nvSpPr>
        <p:spPr bwMode="auto">
          <a:xfrm>
            <a:off x="559265" y="789304"/>
            <a:ext cx="11062463" cy="5257535"/>
          </a:xfrm>
          <a:prstGeom prst="rect">
            <a:avLst/>
          </a:prstGeom>
          <a:noFill/>
          <a:ln w="9525">
            <a:noFill/>
            <a:miter lim="800000"/>
            <a:headEnd/>
            <a:tailEnd/>
          </a:ln>
          <a:effectLst/>
        </p:spPr>
        <p:txBody>
          <a:bodyPr/>
          <a:lstStyle/>
          <a:p>
            <a:pPr marL="230400" indent="-342900">
              <a:lnSpc>
                <a:spcPts val="4000"/>
              </a:lnSpc>
              <a:spcBef>
                <a:spcPts val="1000"/>
              </a:spcBef>
              <a:defRPr/>
            </a:pPr>
            <a:r>
              <a:rPr lang="en-US" sz="2400" b="1" kern="0" dirty="0">
                <a:latin typeface="Californian FB" panose="0207040306080B030204" pitchFamily="18" charset="0"/>
              </a:rPr>
              <a:t>	My friends </a:t>
            </a:r>
            <a:r>
              <a:rPr lang="en-US" sz="2400" b="1" kern="0" dirty="0">
                <a:solidFill>
                  <a:srgbClr val="FF0000"/>
                </a:solidFill>
                <a:latin typeface="Californian FB" panose="0207040306080B030204" pitchFamily="18" charset="0"/>
              </a:rPr>
              <a:t>go</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to</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school</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by</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car</a:t>
            </a:r>
            <a:r>
              <a:rPr lang="en-US" sz="2400" b="1" kern="0" dirty="0">
                <a:latin typeface="Californian FB" panose="0207040306080B030204" pitchFamily="18" charset="0"/>
              </a:rPr>
              <a:t>. I </a:t>
            </a:r>
            <a:r>
              <a:rPr lang="en-US" sz="2400" b="1" kern="0" dirty="0">
                <a:solidFill>
                  <a:srgbClr val="FF0000"/>
                </a:solidFill>
                <a:latin typeface="Californian FB" panose="0207040306080B030204" pitchFamily="18" charset="0"/>
              </a:rPr>
              <a:t>walk</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from</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my house </a:t>
            </a:r>
            <a:r>
              <a:rPr lang="en-US" sz="2400" b="1" kern="0" dirty="0">
                <a:solidFill>
                  <a:schemeClr val="hlink"/>
                </a:solidFill>
                <a:latin typeface="Californian FB" panose="0207040306080B030204" pitchFamily="18" charset="0"/>
              </a:rPr>
              <a:t>across</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an open field </a:t>
            </a:r>
            <a:r>
              <a:rPr lang="en-US" sz="2400" b="1" kern="0" dirty="0">
                <a:solidFill>
                  <a:schemeClr val="hlink"/>
                </a:solidFill>
                <a:latin typeface="Californian FB" panose="0207040306080B030204" pitchFamily="18" charset="0"/>
              </a:rPr>
              <a:t>behind</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my house </a:t>
            </a:r>
            <a:r>
              <a:rPr lang="en-US" sz="2400" b="1" kern="0" dirty="0">
                <a:latin typeface="Californian FB" panose="0207040306080B030204" pitchFamily="18" charset="0"/>
              </a:rPr>
              <a:t>and </a:t>
            </a:r>
            <a:r>
              <a:rPr lang="en-US" sz="2400" b="1" kern="0" dirty="0">
                <a:solidFill>
                  <a:schemeClr val="hlink"/>
                </a:solidFill>
                <a:latin typeface="Californian FB" panose="0207040306080B030204" pitchFamily="18" charset="0"/>
              </a:rPr>
              <a:t>through</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an underpass </a:t>
            </a:r>
            <a:r>
              <a:rPr lang="en-US" sz="2400" b="1" kern="0" dirty="0">
                <a:latin typeface="Californian FB" panose="0207040306080B030204" pitchFamily="18" charset="0"/>
              </a:rPr>
              <a:t>everyday </a:t>
            </a:r>
            <a:r>
              <a:rPr lang="en-US" sz="2400" b="1" kern="0" dirty="0">
                <a:solidFill>
                  <a:schemeClr val="hlink"/>
                </a:solidFill>
                <a:latin typeface="Californian FB" panose="0207040306080B030204" pitchFamily="18" charset="0"/>
              </a:rPr>
              <a:t>on</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my way </a:t>
            </a:r>
            <a:r>
              <a:rPr lang="en-US" sz="2400" b="1" kern="0" dirty="0">
                <a:solidFill>
                  <a:schemeClr val="hlink"/>
                </a:solidFill>
                <a:latin typeface="Californian FB" panose="0207040306080B030204" pitchFamily="18" charset="0"/>
              </a:rPr>
              <a:t>to</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school</a:t>
            </a:r>
            <a:r>
              <a:rPr lang="en-US" sz="2400" b="1" kern="0" dirty="0">
                <a:latin typeface="Californian FB" panose="0207040306080B030204" pitchFamily="18" charset="0"/>
              </a:rPr>
              <a:t>. We all </a:t>
            </a:r>
            <a:r>
              <a:rPr lang="en-US" sz="2400" b="1" kern="0" dirty="0">
                <a:solidFill>
                  <a:srgbClr val="FF0000"/>
                </a:solidFill>
                <a:latin typeface="Californian FB" panose="0207040306080B030204" pitchFamily="18" charset="0"/>
              </a:rPr>
              <a:t>arrive</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at</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school </a:t>
            </a:r>
            <a:r>
              <a:rPr lang="en-US" sz="2400" b="1" kern="0" dirty="0">
                <a:solidFill>
                  <a:schemeClr val="hlink"/>
                </a:solidFill>
                <a:latin typeface="Californian FB" panose="0207040306080B030204" pitchFamily="18" charset="0"/>
              </a:rPr>
              <a:t>at</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7:00 am</a:t>
            </a:r>
            <a:r>
              <a:rPr lang="en-US" sz="2400" b="1" kern="0" dirty="0">
                <a:latin typeface="Californian FB" panose="0207040306080B030204" pitchFamily="18" charset="0"/>
              </a:rPr>
              <a:t>. We </a:t>
            </a:r>
            <a:r>
              <a:rPr lang="en-US" sz="2400" b="1" kern="0" dirty="0">
                <a:solidFill>
                  <a:srgbClr val="FF0000"/>
                </a:solidFill>
                <a:latin typeface="Californian FB" panose="0207040306080B030204" pitchFamily="18" charset="0"/>
              </a:rPr>
              <a:t>study</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for</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three hours </a:t>
            </a:r>
            <a:r>
              <a:rPr lang="en-US" sz="2400" b="1" kern="0" dirty="0">
                <a:solidFill>
                  <a:schemeClr val="hlink"/>
                </a:solidFill>
                <a:latin typeface="Californian FB" panose="0207040306080B030204" pitchFamily="18" charset="0"/>
              </a:rPr>
              <a:t>with</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five minute breaks </a:t>
            </a:r>
            <a:r>
              <a:rPr lang="en-US" sz="2400" b="1" kern="0" dirty="0">
                <a:latin typeface="Californian FB" panose="0207040306080B030204" pitchFamily="18" charset="0"/>
              </a:rPr>
              <a:t>every hour. Then we have our lunch. We </a:t>
            </a:r>
            <a:r>
              <a:rPr lang="en-US" sz="2400" b="1" kern="0" dirty="0">
                <a:solidFill>
                  <a:srgbClr val="FF0000"/>
                </a:solidFill>
                <a:latin typeface="Californian FB" panose="0207040306080B030204" pitchFamily="18" charset="0"/>
              </a:rPr>
              <a:t>play football </a:t>
            </a:r>
            <a:r>
              <a:rPr lang="en-US" sz="2400" b="1" kern="0" dirty="0">
                <a:solidFill>
                  <a:schemeClr val="hlink"/>
                </a:solidFill>
                <a:latin typeface="Californian FB" panose="0207040306080B030204" pitchFamily="18" charset="0"/>
              </a:rPr>
              <a:t>during</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this break </a:t>
            </a:r>
            <a:r>
              <a:rPr lang="en-US" sz="2400" b="1" kern="0" dirty="0">
                <a:solidFill>
                  <a:srgbClr val="FFC000"/>
                </a:solidFill>
                <a:latin typeface="Californian FB" panose="0207040306080B030204" pitchFamily="18" charset="0"/>
              </a:rPr>
              <a:t>after</a:t>
            </a:r>
            <a:r>
              <a:rPr lang="en-US" sz="2400" b="1" kern="0" dirty="0">
                <a:latin typeface="Californian FB" panose="0207040306080B030204" pitchFamily="18" charset="0"/>
              </a:rPr>
              <a:t> we finish eating our food. Then we </a:t>
            </a:r>
            <a:r>
              <a:rPr lang="en-US" sz="2400" b="1" kern="0" dirty="0">
                <a:solidFill>
                  <a:srgbClr val="FF0000"/>
                </a:solidFill>
                <a:latin typeface="Californian FB" panose="0207040306080B030204" pitchFamily="18" charset="0"/>
              </a:rPr>
              <a:t>study</a:t>
            </a:r>
            <a:r>
              <a:rPr lang="en-US" sz="2400" b="1" kern="0" dirty="0">
                <a:latin typeface="Californian FB" panose="0207040306080B030204" pitchFamily="18" charset="0"/>
              </a:rPr>
              <a:t> again </a:t>
            </a:r>
            <a:r>
              <a:rPr lang="en-US" sz="2400" b="1" kern="0" dirty="0">
                <a:solidFill>
                  <a:schemeClr val="hlink"/>
                </a:solidFill>
                <a:latin typeface="Californian FB" panose="0207040306080B030204" pitchFamily="18" charset="0"/>
              </a:rPr>
              <a:t>for</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two more hours </a:t>
            </a:r>
            <a:r>
              <a:rPr lang="en-US" sz="2400" b="1" kern="0" dirty="0">
                <a:latin typeface="Californian FB" panose="0207040306080B030204" pitchFamily="18" charset="0"/>
              </a:rPr>
              <a:t>and finally school is finished. We can go home and </a:t>
            </a:r>
            <a:r>
              <a:rPr lang="en-US" sz="2400" b="1" kern="0" dirty="0">
                <a:solidFill>
                  <a:srgbClr val="FF0000"/>
                </a:solidFill>
                <a:latin typeface="Californian FB" panose="0207040306080B030204" pitchFamily="18" charset="0"/>
              </a:rPr>
              <a:t>play</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until</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2:00 or 3:00 o’clock</a:t>
            </a:r>
            <a:r>
              <a:rPr lang="en-US" sz="2400" b="1" kern="0" dirty="0">
                <a:latin typeface="Californian FB" panose="0207040306080B030204" pitchFamily="18" charset="0"/>
              </a:rPr>
              <a:t>. I </a:t>
            </a:r>
            <a:r>
              <a:rPr lang="en-US" sz="2400" b="1" kern="0" dirty="0">
                <a:solidFill>
                  <a:srgbClr val="FF0000"/>
                </a:solidFill>
                <a:latin typeface="Californian FB" panose="0207040306080B030204" pitchFamily="18" charset="0"/>
              </a:rPr>
              <a:t>nap</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from</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3:00 </a:t>
            </a:r>
            <a:r>
              <a:rPr lang="en-US" sz="2400" b="1" kern="0" dirty="0">
                <a:solidFill>
                  <a:schemeClr val="hlink"/>
                </a:solidFill>
                <a:latin typeface="Californian FB" panose="0207040306080B030204" pitchFamily="18" charset="0"/>
              </a:rPr>
              <a:t>until</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5:00 </a:t>
            </a:r>
            <a:r>
              <a:rPr lang="en-US" sz="2400" b="1" kern="0" dirty="0">
                <a:latin typeface="Californian FB" panose="0207040306080B030204" pitchFamily="18" charset="0"/>
              </a:rPr>
              <a:t>most days. Then I </a:t>
            </a:r>
            <a:r>
              <a:rPr lang="en-US" sz="2400" b="1" kern="0" dirty="0">
                <a:solidFill>
                  <a:srgbClr val="00B050"/>
                </a:solidFill>
                <a:latin typeface="Californian FB" panose="0207040306080B030204" pitchFamily="18" charset="0"/>
              </a:rPr>
              <a:t>do my homework </a:t>
            </a:r>
            <a:r>
              <a:rPr lang="en-US" sz="2400" b="1" kern="0" dirty="0">
                <a:solidFill>
                  <a:schemeClr val="hlink"/>
                </a:solidFill>
                <a:latin typeface="Californian FB" panose="0207040306080B030204" pitchFamily="18" charset="0"/>
              </a:rPr>
              <a:t>until</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dinner time</a:t>
            </a:r>
            <a:r>
              <a:rPr lang="en-US" sz="2400" b="1" kern="0" dirty="0">
                <a:latin typeface="Californian FB" panose="0207040306080B030204" pitchFamily="18" charset="0"/>
              </a:rPr>
              <a:t>. If I am finished my work, I can </a:t>
            </a:r>
            <a:r>
              <a:rPr lang="en-US" sz="2400" b="1" kern="0" dirty="0">
                <a:solidFill>
                  <a:srgbClr val="FFC000"/>
                </a:solidFill>
                <a:latin typeface="Californian FB" panose="0207040306080B030204" pitchFamily="18" charset="0"/>
              </a:rPr>
              <a:t>go out </a:t>
            </a:r>
            <a:r>
              <a:rPr lang="en-US" sz="2400" b="1" kern="0" dirty="0">
                <a:latin typeface="Californian FB" panose="0207040306080B030204" pitchFamily="18" charset="0"/>
              </a:rPr>
              <a:t>and </a:t>
            </a:r>
            <a:r>
              <a:rPr lang="en-US" sz="2400" b="1" kern="0" dirty="0">
                <a:solidFill>
                  <a:srgbClr val="FF0000"/>
                </a:solidFill>
                <a:latin typeface="Californian FB" panose="0207040306080B030204" pitchFamily="18" charset="0"/>
              </a:rPr>
              <a:t>play</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after</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dinner</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until</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10:00 o’clock</a:t>
            </a:r>
            <a:r>
              <a:rPr lang="en-US" sz="2400" b="1" kern="0" dirty="0">
                <a:latin typeface="Californian FB" panose="0207040306080B030204" pitchFamily="18" charset="0"/>
              </a:rPr>
              <a:t>. I often </a:t>
            </a:r>
            <a:r>
              <a:rPr lang="en-US" sz="2400" b="1" kern="0" dirty="0">
                <a:solidFill>
                  <a:srgbClr val="FF0000"/>
                </a:solidFill>
                <a:latin typeface="Californian FB" panose="0207040306080B030204" pitchFamily="18" charset="0"/>
              </a:rPr>
              <a:t>go </a:t>
            </a:r>
            <a:r>
              <a:rPr lang="en-US" sz="2400" b="1" kern="0" dirty="0">
                <a:solidFill>
                  <a:schemeClr val="hlink"/>
                </a:solidFill>
                <a:latin typeface="Californian FB" panose="0207040306080B030204" pitchFamily="18" charset="0"/>
              </a:rPr>
              <a:t>with</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my friends</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to</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the local football field</a:t>
            </a:r>
            <a:r>
              <a:rPr lang="en-US" sz="2400" b="1" kern="0" dirty="0">
                <a:latin typeface="Californian FB" panose="0207040306080B030204" pitchFamily="18" charset="0"/>
              </a:rPr>
              <a:t>. We </a:t>
            </a:r>
            <a:r>
              <a:rPr lang="en-US" sz="2400" b="1" kern="0" dirty="0">
                <a:solidFill>
                  <a:srgbClr val="FF0000"/>
                </a:solidFill>
                <a:latin typeface="Californian FB" panose="0207040306080B030204" pitchFamily="18" charset="0"/>
              </a:rPr>
              <a:t>play</a:t>
            </a:r>
            <a:r>
              <a:rPr lang="en-US" sz="2400" b="1" kern="0" dirty="0">
                <a:latin typeface="Californian FB" panose="0207040306080B030204" pitchFamily="18" charset="0"/>
              </a:rPr>
              <a:t> </a:t>
            </a:r>
            <a:r>
              <a:rPr lang="en-US" sz="2400" b="1" kern="0" dirty="0">
                <a:solidFill>
                  <a:srgbClr val="FFC000"/>
                </a:solidFill>
                <a:latin typeface="Californian FB" panose="0207040306080B030204" pitchFamily="18" charset="0"/>
              </a:rPr>
              <a:t>there</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until</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9:00 o’clock </a:t>
            </a:r>
            <a:r>
              <a:rPr lang="en-US" sz="2400" b="1" kern="0" dirty="0">
                <a:latin typeface="Californian FB" panose="0207040306080B030204" pitchFamily="18" charset="0"/>
              </a:rPr>
              <a:t>and then </a:t>
            </a:r>
            <a:r>
              <a:rPr lang="en-US" sz="2400" b="1" kern="0" dirty="0">
                <a:solidFill>
                  <a:srgbClr val="FF0000"/>
                </a:solidFill>
                <a:latin typeface="Californian FB" panose="0207040306080B030204" pitchFamily="18" charset="0"/>
              </a:rPr>
              <a:t>go</a:t>
            </a:r>
            <a:r>
              <a:rPr lang="en-US" sz="2400" b="1" kern="0" dirty="0">
                <a:latin typeface="Californian FB" panose="0207040306080B030204" pitchFamily="18" charset="0"/>
              </a:rPr>
              <a:t> </a:t>
            </a:r>
            <a:r>
              <a:rPr lang="en-US" sz="2400" b="1" kern="0" dirty="0">
                <a:solidFill>
                  <a:schemeClr val="hlink"/>
                </a:solidFill>
                <a:latin typeface="Californian FB" panose="0207040306080B030204" pitchFamily="18" charset="0"/>
              </a:rPr>
              <a:t>to</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our </a:t>
            </a:r>
            <a:r>
              <a:rPr lang="en-US" sz="2400" b="1" kern="0" dirty="0" err="1">
                <a:solidFill>
                  <a:srgbClr val="00B050"/>
                </a:solidFill>
                <a:latin typeface="Californian FB" panose="0207040306080B030204" pitchFamily="18" charset="0"/>
              </a:rPr>
              <a:t>favourite</a:t>
            </a:r>
            <a:r>
              <a:rPr lang="en-US" sz="2400" b="1" kern="0" dirty="0">
                <a:solidFill>
                  <a:srgbClr val="00B050"/>
                </a:solidFill>
                <a:latin typeface="Californian FB" panose="0207040306080B030204" pitchFamily="18" charset="0"/>
              </a:rPr>
              <a:t> tea shop </a:t>
            </a:r>
            <a:r>
              <a:rPr lang="en-US" sz="2400" b="1" kern="0" dirty="0">
                <a:solidFill>
                  <a:schemeClr val="hlink"/>
                </a:solidFill>
                <a:latin typeface="Californian FB" panose="0207040306080B030204" pitchFamily="18" charset="0"/>
              </a:rPr>
              <a:t>for</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a chat </a:t>
            </a:r>
            <a:r>
              <a:rPr lang="en-US" sz="2400" b="1" kern="0" dirty="0">
                <a:latin typeface="Californian FB" panose="0207040306080B030204" pitchFamily="18" charset="0"/>
              </a:rPr>
              <a:t>and </a:t>
            </a:r>
            <a:r>
              <a:rPr lang="en-US" sz="2400" b="1" kern="0" dirty="0">
                <a:solidFill>
                  <a:srgbClr val="00B050"/>
                </a:solidFill>
                <a:latin typeface="Californian FB" panose="0207040306080B030204" pitchFamily="18" charset="0"/>
              </a:rPr>
              <a:t>a cup </a:t>
            </a:r>
            <a:r>
              <a:rPr lang="en-US" sz="2400" b="1" kern="0" dirty="0">
                <a:solidFill>
                  <a:schemeClr val="hlink"/>
                </a:solidFill>
                <a:latin typeface="Californian FB" panose="0207040306080B030204" pitchFamily="18" charset="0"/>
              </a:rPr>
              <a:t>of</a:t>
            </a:r>
            <a:r>
              <a:rPr lang="en-US" sz="2400" b="1" kern="0" dirty="0">
                <a:latin typeface="Californian FB" panose="0207040306080B030204" pitchFamily="18" charset="0"/>
              </a:rPr>
              <a:t> </a:t>
            </a:r>
            <a:r>
              <a:rPr lang="en-US" sz="2400" b="1" kern="0" dirty="0">
                <a:solidFill>
                  <a:srgbClr val="00B050"/>
                </a:solidFill>
                <a:latin typeface="Californian FB" panose="0207040306080B030204" pitchFamily="18" charset="0"/>
              </a:rPr>
              <a:t>tea</a:t>
            </a:r>
            <a:r>
              <a:rPr lang="en-US" sz="2400" b="1" kern="0" dirty="0">
                <a:latin typeface="Californian FB" panose="0207040306080B030204" pitchFamily="18" charset="0"/>
              </a:rPr>
              <a:t>. </a:t>
            </a:r>
          </a:p>
        </p:txBody>
      </p:sp>
    </p:spTree>
    <p:extLst>
      <p:ext uri="{BB962C8B-B14F-4D97-AF65-F5344CB8AC3E}">
        <p14:creationId xmlns:p14="http://schemas.microsoft.com/office/powerpoint/2010/main" val="420220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ach.jpg"/>
          <p:cNvPicPr>
            <a:picLocks noChangeAspect="1"/>
          </p:cNvPicPr>
          <p:nvPr/>
        </p:nvPicPr>
        <p:blipFill>
          <a:blip r:embed="rId2" cstate="print"/>
          <a:stretch>
            <a:fillRect/>
          </a:stretch>
        </p:blipFill>
        <p:spPr>
          <a:xfrm>
            <a:off x="7294964" y="482758"/>
            <a:ext cx="4081648" cy="3760732"/>
          </a:xfrm>
          <a:prstGeom prst="rect">
            <a:avLst/>
          </a:prstGeom>
        </p:spPr>
      </p:pic>
      <p:sp>
        <p:nvSpPr>
          <p:cNvPr id="7" name="TextBox 6"/>
          <p:cNvSpPr txBox="1"/>
          <p:nvPr/>
        </p:nvSpPr>
        <p:spPr>
          <a:xfrm>
            <a:off x="589935" y="369972"/>
            <a:ext cx="5938113" cy="6129050"/>
          </a:xfrm>
          <a:prstGeom prst="rect">
            <a:avLst/>
          </a:prstGeom>
          <a:noFill/>
        </p:spPr>
        <p:txBody>
          <a:bodyPr wrap="square" rtlCol="0">
            <a:spAutoFit/>
          </a:bodyPr>
          <a:lstStyle/>
          <a:p>
            <a:pPr algn="ctr">
              <a:lnSpc>
                <a:spcPct val="150000"/>
              </a:lnSpc>
            </a:pPr>
            <a:r>
              <a:rPr lang="en-CA" sz="2400" dirty="0"/>
              <a:t>A Day at the Beach</a:t>
            </a:r>
          </a:p>
          <a:p>
            <a:pPr>
              <a:lnSpc>
                <a:spcPct val="150000"/>
              </a:lnSpc>
            </a:pPr>
            <a:r>
              <a:rPr lang="en-CA" sz="2400" dirty="0"/>
              <a:t>     Three children from Nanaimo are playing at the beach today. Fred, the boy in the green hat, is building a castle out of sand – a sandcastle. Joe is playing in the waves. Right now he is running away from a wave. Jenny is watching a crab crawl up the beach. The children come to the beach every summer. They play by the water every day. Their mom even brings lunch to them so they don’t have to stop playing. Now that’s the life for me!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324601"/>
            <a:ext cx="2247900" cy="304403"/>
          </a:xfrm>
          <a:prstGeom prst="rect">
            <a:avLst/>
          </a:prstGeom>
        </p:spPr>
      </p:pic>
      <p:sp>
        <p:nvSpPr>
          <p:cNvPr id="2" name="TextBox 1"/>
          <p:cNvSpPr txBox="1"/>
          <p:nvPr/>
        </p:nvSpPr>
        <p:spPr>
          <a:xfrm>
            <a:off x="7327928" y="4337341"/>
            <a:ext cx="4104456" cy="646331"/>
          </a:xfrm>
          <a:prstGeom prst="rect">
            <a:avLst/>
          </a:prstGeom>
          <a:noFill/>
        </p:spPr>
        <p:txBody>
          <a:bodyPr wrap="square" rtlCol="0">
            <a:spAutoFit/>
          </a:bodyPr>
          <a:lstStyle/>
          <a:p>
            <a:r>
              <a:rPr lang="en-CA" dirty="0"/>
              <a:t>Jenny is watching a crab crawl up the beach.</a:t>
            </a:r>
            <a:endParaRPr lang="en-US" dirty="0"/>
          </a:p>
        </p:txBody>
      </p:sp>
      <p:sp>
        <p:nvSpPr>
          <p:cNvPr id="9" name="TextBox 8"/>
          <p:cNvSpPr txBox="1"/>
          <p:nvPr/>
        </p:nvSpPr>
        <p:spPr>
          <a:xfrm>
            <a:off x="7316524" y="4985413"/>
            <a:ext cx="4104456" cy="646331"/>
          </a:xfrm>
          <a:prstGeom prst="rect">
            <a:avLst/>
          </a:prstGeom>
          <a:noFill/>
        </p:spPr>
        <p:txBody>
          <a:bodyPr wrap="square" rtlCol="0">
            <a:spAutoFit/>
          </a:bodyPr>
          <a:lstStyle/>
          <a:p>
            <a:r>
              <a:rPr lang="en-CA" dirty="0"/>
              <a:t>Jenny is watching </a:t>
            </a:r>
            <a:r>
              <a:rPr lang="en-CA" b="1" dirty="0">
                <a:solidFill>
                  <a:srgbClr val="FF0000"/>
                </a:solidFill>
              </a:rPr>
              <a:t>as</a:t>
            </a:r>
            <a:r>
              <a:rPr lang="en-CA" dirty="0"/>
              <a:t> a crab crawl</a:t>
            </a:r>
            <a:r>
              <a:rPr lang="en-CA" b="1" dirty="0">
                <a:solidFill>
                  <a:srgbClr val="FF0000"/>
                </a:solidFill>
              </a:rPr>
              <a:t>s</a:t>
            </a:r>
            <a:r>
              <a:rPr lang="en-CA" dirty="0"/>
              <a:t> up the beach.</a:t>
            </a:r>
            <a:endParaRPr lang="en-US" dirty="0"/>
          </a:p>
        </p:txBody>
      </p:sp>
      <p:sp>
        <p:nvSpPr>
          <p:cNvPr id="10" name="TextBox 9"/>
          <p:cNvSpPr txBox="1"/>
          <p:nvPr/>
        </p:nvSpPr>
        <p:spPr>
          <a:xfrm>
            <a:off x="7305120" y="5584419"/>
            <a:ext cx="4104456" cy="646331"/>
          </a:xfrm>
          <a:prstGeom prst="rect">
            <a:avLst/>
          </a:prstGeom>
          <a:noFill/>
        </p:spPr>
        <p:txBody>
          <a:bodyPr wrap="square" rtlCol="0">
            <a:spAutoFit/>
          </a:bodyPr>
          <a:lstStyle/>
          <a:p>
            <a:r>
              <a:rPr lang="en-CA" dirty="0"/>
              <a:t>Jenny is watching a crab </a:t>
            </a:r>
            <a:r>
              <a:rPr lang="en-CA" b="1" dirty="0">
                <a:solidFill>
                  <a:srgbClr val="FF0000"/>
                </a:solidFill>
              </a:rPr>
              <a:t>as it</a:t>
            </a:r>
            <a:r>
              <a:rPr lang="en-CA" dirty="0"/>
              <a:t> crawl</a:t>
            </a:r>
            <a:r>
              <a:rPr lang="en-CA" b="1" dirty="0">
                <a:solidFill>
                  <a:srgbClr val="FF0000"/>
                </a:solidFill>
              </a:rPr>
              <a:t>s</a:t>
            </a:r>
            <a:r>
              <a:rPr lang="en-CA" dirty="0"/>
              <a:t> up the beach.</a:t>
            </a:r>
            <a:endParaRPr lang="en-US" dirty="0"/>
          </a:p>
        </p:txBody>
      </p:sp>
      <p:sp>
        <p:nvSpPr>
          <p:cNvPr id="11" name="TextBox 10"/>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262404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28800" y="304800"/>
            <a:ext cx="8534400" cy="1477328"/>
          </a:xfrm>
          <a:prstGeom prst="rect">
            <a:avLst/>
          </a:prstGeom>
          <a:noFill/>
        </p:spPr>
        <p:txBody>
          <a:bodyPr wrap="square" rtlCol="0">
            <a:spAutoFit/>
          </a:bodyPr>
          <a:lstStyle/>
          <a:p>
            <a:pPr>
              <a:lnSpc>
                <a:spcPct val="150000"/>
              </a:lnSpc>
            </a:pPr>
            <a:r>
              <a:rPr lang="en-US" sz="2000" dirty="0"/>
              <a:t> 				              He was in the umbrella department, on the first floor, opening and closing the umbrellas and throwing them on the floor. He seemed to be getting very angry.</a:t>
            </a:r>
          </a:p>
        </p:txBody>
      </p:sp>
      <p:sp>
        <p:nvSpPr>
          <p:cNvPr id="14" name="TextBox 13"/>
          <p:cNvSpPr txBox="1"/>
          <p:nvPr/>
        </p:nvSpPr>
        <p:spPr>
          <a:xfrm>
            <a:off x="1813560" y="304801"/>
            <a:ext cx="8534400" cy="1015663"/>
          </a:xfrm>
          <a:prstGeom prst="rect">
            <a:avLst/>
          </a:prstGeom>
          <a:noFill/>
        </p:spPr>
        <p:txBody>
          <a:bodyPr wrap="square" rtlCol="0">
            <a:spAutoFit/>
          </a:bodyPr>
          <a:lstStyle/>
          <a:p>
            <a:pPr algn="r">
              <a:lnSpc>
                <a:spcPct val="150000"/>
              </a:lnSpc>
            </a:pPr>
            <a:r>
              <a:rPr lang="en-US" sz="2000" dirty="0"/>
              <a:t>was in the umbrella department,</a:t>
            </a:r>
          </a:p>
          <a:p>
            <a:pPr>
              <a:lnSpc>
                <a:spcPct val="150000"/>
              </a:lnSpc>
            </a:pPr>
            <a:r>
              <a:rPr lang="en-US" sz="2000" dirty="0"/>
              <a:t>on the first floor, </a:t>
            </a:r>
          </a:p>
        </p:txBody>
      </p:sp>
      <p:sp>
        <p:nvSpPr>
          <p:cNvPr id="4" name="TextBox 3"/>
          <p:cNvSpPr txBox="1"/>
          <p:nvPr/>
        </p:nvSpPr>
        <p:spPr>
          <a:xfrm>
            <a:off x="1828800" y="304801"/>
            <a:ext cx="8534400" cy="5632311"/>
          </a:xfrm>
          <a:prstGeom prst="rect">
            <a:avLst/>
          </a:prstGeom>
          <a:noFill/>
        </p:spPr>
        <p:txBody>
          <a:bodyPr wrap="square" rtlCol="0">
            <a:spAutoFit/>
          </a:bodyPr>
          <a:lstStyle/>
          <a:p>
            <a:pPr>
              <a:lnSpc>
                <a:spcPct val="150000"/>
              </a:lnSpc>
            </a:pPr>
            <a:r>
              <a:rPr lang="en-US" sz="2000" dirty="0"/>
              <a:t>A gorilla went shopping in Macy’s one day. He was in the umbrella department, on the first floor, opening and closing the umbrellas and throwing them on the floor. He seemed to be getting very angry.</a:t>
            </a:r>
          </a:p>
          <a:p>
            <a:pPr>
              <a:lnSpc>
                <a:spcPct val="150000"/>
              </a:lnSpc>
            </a:pPr>
            <a:r>
              <a:rPr lang="en-US" sz="2000" dirty="0"/>
              <a:t>	A customer was watching all this and finally ran up to a clerk and said, “Excuse me, but there’s an angry gorilla over there playing with the umbrellas.”</a:t>
            </a:r>
          </a:p>
          <a:p>
            <a:pPr>
              <a:lnSpc>
                <a:spcPct val="150000"/>
              </a:lnSpc>
            </a:pPr>
            <a:r>
              <a:rPr lang="en-US" sz="2000" dirty="0"/>
              <a:t>	“I’m sorry,” said the clerk, “but that’s not my department. Try the third floor.” So the customer ran to the third floor, found the manager, told him the story, and they both rushed back to the gorilla. The manager was trembling, but he tried to smile and walked right up to the big beast, saying, “Pardon me, Sir or Madam, but, well, you know we’ve never seen a gorilla in Macy’s before.”</a:t>
            </a:r>
          </a:p>
          <a:p>
            <a:pPr>
              <a:lnSpc>
                <a:spcPct val="150000"/>
              </a:lnSpc>
            </a:pPr>
            <a:r>
              <a:rPr lang="en-US" sz="2000" dirty="0"/>
              <a:t>	“I’m not surprised,” said the gorilla, “and with these prices you’re not going to see many more either.”</a:t>
            </a:r>
          </a:p>
        </p:txBody>
      </p:sp>
      <p:sp>
        <p:nvSpPr>
          <p:cNvPr id="5" name="TextBox 4"/>
          <p:cNvSpPr txBox="1"/>
          <p:nvPr/>
        </p:nvSpPr>
        <p:spPr>
          <a:xfrm>
            <a:off x="2133600" y="6172201"/>
            <a:ext cx="4648200" cy="307777"/>
          </a:xfrm>
          <a:prstGeom prst="rect">
            <a:avLst/>
          </a:prstGeom>
          <a:noFill/>
        </p:spPr>
        <p:txBody>
          <a:bodyPr wrap="square" rtlCol="0">
            <a:spAutoFit/>
          </a:bodyPr>
          <a:lstStyle/>
          <a:p>
            <a:r>
              <a:rPr lang="en-US" sz="1400" dirty="0"/>
              <a:t>From: Graham, C1982) The Electric Elephant. Oxford U. Press</a:t>
            </a:r>
          </a:p>
        </p:txBody>
      </p:sp>
      <p:sp>
        <p:nvSpPr>
          <p:cNvPr id="7" name="TextBox 6"/>
          <p:cNvSpPr txBox="1"/>
          <p:nvPr/>
        </p:nvSpPr>
        <p:spPr>
          <a:xfrm>
            <a:off x="1828800" y="304800"/>
            <a:ext cx="4267200" cy="553998"/>
          </a:xfrm>
          <a:prstGeom prst="rect">
            <a:avLst/>
          </a:prstGeom>
          <a:noFill/>
        </p:spPr>
        <p:txBody>
          <a:bodyPr wrap="square" rtlCol="0">
            <a:spAutoFit/>
          </a:bodyPr>
          <a:lstStyle/>
          <a:p>
            <a:pPr>
              <a:lnSpc>
                <a:spcPct val="150000"/>
              </a:lnSpc>
            </a:pPr>
            <a:r>
              <a:rPr lang="en-US" sz="2000" dirty="0"/>
              <a:t>                went shopping in Macy’s  </a:t>
            </a:r>
          </a:p>
        </p:txBody>
      </p:sp>
      <p:sp>
        <p:nvSpPr>
          <p:cNvPr id="8" name="TextBox 7"/>
          <p:cNvSpPr txBox="1"/>
          <p:nvPr/>
        </p:nvSpPr>
        <p:spPr>
          <a:xfrm>
            <a:off x="1828800" y="304801"/>
            <a:ext cx="8534400" cy="5632311"/>
          </a:xfrm>
          <a:prstGeom prst="rect">
            <a:avLst/>
          </a:prstGeom>
          <a:noFill/>
        </p:spPr>
        <p:txBody>
          <a:bodyPr wrap="square" rtlCol="0">
            <a:spAutoFit/>
          </a:bodyPr>
          <a:lstStyle/>
          <a:p>
            <a:pPr>
              <a:lnSpc>
                <a:spcPct val="150000"/>
              </a:lnSpc>
            </a:pPr>
            <a:r>
              <a:rPr lang="en-US" sz="2000" dirty="0"/>
              <a:t>A gorilla went shopping in Macy’s one day. He was in the umbrella department, on the first floor, opening and closing the umbrellas and throwing them on the floor. He seemed to be getting very angry.</a:t>
            </a:r>
          </a:p>
          <a:p>
            <a:pPr>
              <a:lnSpc>
                <a:spcPct val="150000"/>
              </a:lnSpc>
            </a:pPr>
            <a:r>
              <a:rPr lang="en-US" sz="2000" dirty="0"/>
              <a:t>	A customer was watching all this and finally ran up to a clerk and said, “Excuse me, but there’s an angry gorilla over there playing with the umbrellas.”</a:t>
            </a:r>
          </a:p>
          <a:p>
            <a:pPr>
              <a:lnSpc>
                <a:spcPct val="150000"/>
              </a:lnSpc>
            </a:pPr>
            <a:r>
              <a:rPr lang="en-US" sz="2000" dirty="0"/>
              <a:t>	“I’m sorry,” said the clerk, “but that’s not my department. Try the third floor.” So the customer ran to the third floor, found the manager, told him the story, and they both rushed back to the gorilla. The manager was trembling, but he tried to smile and walked right up to the big beast, saying, “Pardon me, Sir or Madam, but, well, you know we’ve never seen a gorilla in Macy’s before.”</a:t>
            </a:r>
          </a:p>
          <a:p>
            <a:pPr>
              <a:lnSpc>
                <a:spcPct val="150000"/>
              </a:lnSpc>
            </a:pPr>
            <a:r>
              <a:rPr lang="en-US" sz="2000" dirty="0"/>
              <a:t>	“I’m not surprised,” said the gorilla, “and with these prices you’re not going to see many more either.”</a:t>
            </a:r>
          </a:p>
        </p:txBody>
      </p:sp>
      <p:sp>
        <p:nvSpPr>
          <p:cNvPr id="12" name="TextBox 11"/>
          <p:cNvSpPr txBox="1"/>
          <p:nvPr/>
        </p:nvSpPr>
        <p:spPr>
          <a:xfrm>
            <a:off x="6477000" y="304800"/>
            <a:ext cx="3810000" cy="553998"/>
          </a:xfrm>
          <a:prstGeom prst="rect">
            <a:avLst/>
          </a:prstGeom>
          <a:noFill/>
        </p:spPr>
        <p:txBody>
          <a:bodyPr wrap="square" rtlCol="0">
            <a:spAutoFit/>
          </a:bodyPr>
          <a:lstStyle/>
          <a:p>
            <a:pPr algn="r">
              <a:lnSpc>
                <a:spcPct val="150000"/>
              </a:lnSpc>
            </a:pPr>
            <a:r>
              <a:rPr lang="en-US" sz="2000" dirty="0"/>
              <a:t>was in the umbrella department, </a:t>
            </a:r>
          </a:p>
        </p:txBody>
      </p:sp>
      <p:sp>
        <p:nvSpPr>
          <p:cNvPr id="15" name="TextBox 14"/>
          <p:cNvSpPr txBox="1"/>
          <p:nvPr/>
        </p:nvSpPr>
        <p:spPr>
          <a:xfrm>
            <a:off x="7345680" y="304800"/>
            <a:ext cx="3017520" cy="553998"/>
          </a:xfrm>
          <a:prstGeom prst="rect">
            <a:avLst/>
          </a:prstGeom>
          <a:noFill/>
        </p:spPr>
        <p:txBody>
          <a:bodyPr wrap="square" rtlCol="0">
            <a:spAutoFit/>
          </a:bodyPr>
          <a:lstStyle/>
          <a:p>
            <a:pPr algn="r">
              <a:lnSpc>
                <a:spcPct val="150000"/>
              </a:lnSpc>
            </a:pPr>
            <a:r>
              <a:rPr lang="en-US" sz="2000" dirty="0"/>
              <a:t>the umbrella department,</a:t>
            </a:r>
          </a:p>
        </p:txBody>
      </p:sp>
      <p:sp>
        <p:nvSpPr>
          <p:cNvPr id="16" name="TextBox 15"/>
          <p:cNvSpPr txBox="1"/>
          <p:nvPr/>
        </p:nvSpPr>
        <p:spPr>
          <a:xfrm>
            <a:off x="1828800" y="766465"/>
            <a:ext cx="2133600" cy="553998"/>
          </a:xfrm>
          <a:prstGeom prst="rect">
            <a:avLst/>
          </a:prstGeom>
          <a:noFill/>
        </p:spPr>
        <p:txBody>
          <a:bodyPr wrap="square" rtlCol="0">
            <a:spAutoFit/>
          </a:bodyPr>
          <a:lstStyle/>
          <a:p>
            <a:pPr>
              <a:lnSpc>
                <a:spcPct val="150000"/>
              </a:lnSpc>
            </a:pPr>
            <a:r>
              <a:rPr lang="en-US" sz="2000" dirty="0"/>
              <a:t>on the first floor, </a:t>
            </a:r>
          </a:p>
        </p:txBody>
      </p:sp>
      <p:sp>
        <p:nvSpPr>
          <p:cNvPr id="17" name="TextBox 16"/>
          <p:cNvSpPr txBox="1"/>
          <p:nvPr/>
        </p:nvSpPr>
        <p:spPr>
          <a:xfrm>
            <a:off x="6629400" y="304800"/>
            <a:ext cx="914400" cy="553998"/>
          </a:xfrm>
          <a:prstGeom prst="rect">
            <a:avLst/>
          </a:prstGeom>
          <a:noFill/>
        </p:spPr>
        <p:txBody>
          <a:bodyPr wrap="square" rtlCol="0">
            <a:spAutoFit/>
          </a:bodyPr>
          <a:lstStyle/>
          <a:p>
            <a:pPr>
              <a:lnSpc>
                <a:spcPct val="150000"/>
              </a:lnSpc>
            </a:pPr>
            <a:r>
              <a:rPr lang="en-US" sz="2000" dirty="0"/>
              <a:t>was</a:t>
            </a:r>
          </a:p>
        </p:txBody>
      </p:sp>
      <p:sp>
        <p:nvSpPr>
          <p:cNvPr id="18" name="TextBox 17"/>
          <p:cNvSpPr txBox="1"/>
          <p:nvPr/>
        </p:nvSpPr>
        <p:spPr>
          <a:xfrm>
            <a:off x="1798320" y="762000"/>
            <a:ext cx="2133600" cy="553998"/>
          </a:xfrm>
          <a:prstGeom prst="rect">
            <a:avLst/>
          </a:prstGeom>
          <a:noFill/>
        </p:spPr>
        <p:txBody>
          <a:bodyPr wrap="square" rtlCol="0">
            <a:spAutoFit/>
          </a:bodyPr>
          <a:lstStyle/>
          <a:p>
            <a:pPr>
              <a:lnSpc>
                <a:spcPct val="150000"/>
              </a:lnSpc>
            </a:pPr>
            <a:r>
              <a:rPr lang="en-US" sz="2000" dirty="0"/>
              <a:t>on the first floor, </a:t>
            </a:r>
          </a:p>
        </p:txBody>
      </p:sp>
      <p:sp>
        <p:nvSpPr>
          <p:cNvPr id="19" name="TextBox 18"/>
          <p:cNvSpPr txBox="1"/>
          <p:nvPr/>
        </p:nvSpPr>
        <p:spPr>
          <a:xfrm>
            <a:off x="6629400" y="304800"/>
            <a:ext cx="914400" cy="553998"/>
          </a:xfrm>
          <a:prstGeom prst="rect">
            <a:avLst/>
          </a:prstGeom>
          <a:noFill/>
        </p:spPr>
        <p:txBody>
          <a:bodyPr wrap="square" rtlCol="0">
            <a:spAutoFit/>
          </a:bodyPr>
          <a:lstStyle/>
          <a:p>
            <a:pPr>
              <a:lnSpc>
                <a:spcPct val="150000"/>
              </a:lnSpc>
            </a:pPr>
            <a:r>
              <a:rPr lang="en-US" sz="2000" dirty="0"/>
              <a:t>was</a:t>
            </a:r>
          </a:p>
        </p:txBody>
      </p:sp>
      <p:sp>
        <p:nvSpPr>
          <p:cNvPr id="20" name="TextBox 19"/>
          <p:cNvSpPr txBox="1"/>
          <p:nvPr/>
        </p:nvSpPr>
        <p:spPr>
          <a:xfrm>
            <a:off x="7315200" y="762000"/>
            <a:ext cx="2743200" cy="553998"/>
          </a:xfrm>
          <a:prstGeom prst="rect">
            <a:avLst/>
          </a:prstGeom>
          <a:noFill/>
        </p:spPr>
        <p:txBody>
          <a:bodyPr wrap="square" rtlCol="0">
            <a:spAutoFit/>
          </a:bodyPr>
          <a:lstStyle/>
          <a:p>
            <a:pPr algn="r">
              <a:lnSpc>
                <a:spcPct val="150000"/>
              </a:lnSpc>
            </a:pPr>
            <a:r>
              <a:rPr lang="en-US" sz="2000" dirty="0"/>
              <a:t>throwing them on the </a:t>
            </a:r>
          </a:p>
        </p:txBody>
      </p:sp>
      <p:sp>
        <p:nvSpPr>
          <p:cNvPr id="21" name="Rectangle 20"/>
          <p:cNvSpPr/>
          <p:nvPr/>
        </p:nvSpPr>
        <p:spPr>
          <a:xfrm>
            <a:off x="1848200" y="1244770"/>
            <a:ext cx="666401" cy="507831"/>
          </a:xfrm>
          <a:prstGeom prst="rect">
            <a:avLst/>
          </a:prstGeom>
        </p:spPr>
        <p:txBody>
          <a:bodyPr wrap="none">
            <a:spAutoFit/>
          </a:bodyPr>
          <a:lstStyle/>
          <a:p>
            <a:pPr>
              <a:lnSpc>
                <a:spcPct val="150000"/>
              </a:lnSpc>
            </a:pPr>
            <a:r>
              <a:rPr lang="en-US" dirty="0"/>
              <a:t>floor.</a:t>
            </a:r>
          </a:p>
        </p:txBody>
      </p:sp>
      <p:sp>
        <p:nvSpPr>
          <p:cNvPr id="22" name="TextBox 21"/>
          <p:cNvSpPr txBox="1"/>
          <p:nvPr/>
        </p:nvSpPr>
        <p:spPr>
          <a:xfrm>
            <a:off x="1828800" y="304800"/>
            <a:ext cx="8534400" cy="553998"/>
          </a:xfrm>
          <a:prstGeom prst="rect">
            <a:avLst/>
          </a:prstGeom>
          <a:noFill/>
        </p:spPr>
        <p:txBody>
          <a:bodyPr wrap="square" rtlCol="0">
            <a:spAutoFit/>
          </a:bodyPr>
          <a:lstStyle/>
          <a:p>
            <a:pPr>
              <a:lnSpc>
                <a:spcPct val="150000"/>
              </a:lnSpc>
            </a:pPr>
            <a:r>
              <a:rPr lang="en-US" sz="2000" dirty="0"/>
              <a:t>A gorilla went shopping in Macy’s one day. </a:t>
            </a:r>
          </a:p>
        </p:txBody>
      </p:sp>
      <p:sp>
        <p:nvSpPr>
          <p:cNvPr id="25" name="TextBox 24"/>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486829"/>
            <a:ext cx="2247900" cy="304403"/>
          </a:xfrm>
          <a:prstGeom prst="rect">
            <a:avLst/>
          </a:prstGeom>
        </p:spPr>
      </p:pic>
    </p:spTree>
    <p:extLst>
      <p:ext uri="{BB962C8B-B14F-4D97-AF65-F5344CB8AC3E}">
        <p14:creationId xmlns:p14="http://schemas.microsoft.com/office/powerpoint/2010/main" val="30889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6" presetClass="emph" presetSubtype="0" fill="hold" grpId="2" nodeType="afterEffect">
                                  <p:stCondLst>
                                    <p:cond delay="500"/>
                                  </p:stCondLst>
                                  <p:childTnLst>
                                    <p:animScale>
                                      <p:cBhvr>
                                        <p:cTn id="27" dur="2000" fill="hold"/>
                                        <p:tgtEl>
                                          <p:spTgt spid="7"/>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500"/>
                            </p:stCondLst>
                            <p:childTnLst>
                              <p:par>
                                <p:cTn id="54" presetID="6" presetClass="emph" presetSubtype="0" fill="hold" grpId="1" nodeType="afterEffect">
                                  <p:stCondLst>
                                    <p:cond delay="0"/>
                                  </p:stCondLst>
                                  <p:childTnLst>
                                    <p:animScale>
                                      <p:cBhvr>
                                        <p:cTn id="55" dur="2000" fill="hold"/>
                                        <p:tgtEl>
                                          <p:spTgt spid="12"/>
                                        </p:tgtEl>
                                      </p:cBhvr>
                                      <p:by x="150000" y="150000"/>
                                    </p:animScale>
                                  </p:childTnLst>
                                </p:cTn>
                              </p:par>
                              <p:par>
                                <p:cTn id="56" presetID="49" presetClass="path" presetSubtype="0" accel="50000" decel="50000" fill="hold" grpId="2" nodeType="withEffect">
                                  <p:stCondLst>
                                    <p:cond delay="0"/>
                                  </p:stCondLst>
                                  <p:childTnLst>
                                    <p:animMotion origin="layout" path="M 1.11022E-16 -2.22222E-6 L -0.225 0.18195 " pathEditMode="relative" rAng="0" ptsTypes="AA">
                                      <p:cBhvr>
                                        <p:cTn id="57" dur="2000" fill="hold"/>
                                        <p:tgtEl>
                                          <p:spTgt spid="12"/>
                                        </p:tgtEl>
                                        <p:attrNameLst>
                                          <p:attrName>ppt_x</p:attrName>
                                          <p:attrName>ppt_y</p:attrName>
                                        </p:attrNameLst>
                                      </p:cBhvr>
                                      <p:rCtr x="-11250" y="9097"/>
                                    </p:animMotion>
                                  </p:childTnLst>
                                </p:cTn>
                              </p:par>
                              <p:par>
                                <p:cTn id="58" presetID="10" presetClass="entr" presetSubtype="0" fill="hold" grpId="2"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4" nodeType="clickEffect">
                                  <p:stCondLst>
                                    <p:cond delay="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ntr" presetSubtype="0" fill="hold" grpId="3"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par>
                          <p:cTn id="69" fill="hold">
                            <p:stCondLst>
                              <p:cond delay="500"/>
                            </p:stCondLst>
                            <p:childTnLst>
                              <p:par>
                                <p:cTn id="70" presetID="10" presetClass="exit" presetSubtype="0" fill="hold" grpId="5" nodeType="afterEffect">
                                  <p:stCondLst>
                                    <p:cond delay="50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childTnLst>
                          </p:cTn>
                        </p:par>
                        <p:par>
                          <p:cTn id="77" fill="hold">
                            <p:stCondLst>
                              <p:cond delay="2000"/>
                            </p:stCondLst>
                            <p:childTnLst>
                              <p:par>
                                <p:cTn id="78" presetID="10" presetClass="exit" presetSubtype="0" fill="hold" grpId="1" nodeType="afterEffect">
                                  <p:stCondLst>
                                    <p:cond delay="1000"/>
                                  </p:stCondLst>
                                  <p:childTnLst>
                                    <p:animEffect transition="out" filter="fade">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grpId="1" nodeType="clickEffect">
                                  <p:stCondLst>
                                    <p:cond delay="0"/>
                                  </p:stCondLst>
                                  <p:childTnLst>
                                    <p:animScale>
                                      <p:cBhvr>
                                        <p:cTn id="90" dur="2000" fill="hold"/>
                                        <p:tgtEl>
                                          <p:spTgt spid="15"/>
                                        </p:tgtEl>
                                      </p:cBhvr>
                                      <p:by x="150000" y="150000"/>
                                    </p:animScale>
                                  </p:childTnLst>
                                </p:cTn>
                              </p:par>
                              <p:par>
                                <p:cTn id="91" presetID="49" presetClass="path" presetSubtype="0" accel="50000" decel="50000" fill="hold" grpId="2" nodeType="withEffect">
                                  <p:stCondLst>
                                    <p:cond delay="0"/>
                                  </p:stCondLst>
                                  <p:childTnLst>
                                    <p:animMotion origin="layout" path="M -3.88889E-6 1.11111E-6 L -0.51493 0.24861 " pathEditMode="relative" rAng="0" ptsTypes="AA">
                                      <p:cBhvr>
                                        <p:cTn id="92" dur="2000" fill="hold"/>
                                        <p:tgtEl>
                                          <p:spTgt spid="15"/>
                                        </p:tgtEl>
                                        <p:attrNameLst>
                                          <p:attrName>ppt_x</p:attrName>
                                          <p:attrName>ppt_y</p:attrName>
                                        </p:attrNameLst>
                                      </p:cBhvr>
                                      <p:rCtr x="-25747" y="12431"/>
                                    </p:animMotion>
                                  </p:childTnLst>
                                </p:cTn>
                              </p:par>
                              <p:par>
                                <p:cTn id="93" presetID="6" presetClass="emph" presetSubtype="0" fill="hold" grpId="1" nodeType="withEffect">
                                  <p:stCondLst>
                                    <p:cond delay="0"/>
                                  </p:stCondLst>
                                  <p:childTnLst>
                                    <p:animScale>
                                      <p:cBhvr>
                                        <p:cTn id="94" dur="2000" fill="hold"/>
                                        <p:tgtEl>
                                          <p:spTgt spid="16"/>
                                        </p:tgtEl>
                                      </p:cBhvr>
                                      <p:by x="150000" y="150000"/>
                                    </p:animScale>
                                  </p:childTnLst>
                                </p:cTn>
                              </p:par>
                              <p:par>
                                <p:cTn id="95" presetID="49" presetClass="path" presetSubtype="0" accel="50000" decel="50000" fill="hold" grpId="2" nodeType="withEffect">
                                  <p:stCondLst>
                                    <p:cond delay="0"/>
                                  </p:stCondLst>
                                  <p:childTnLst>
                                    <p:animMotion origin="layout" path="M 2.77556E-17 -3.33333E-6 L 0.53333 0.18125 " pathEditMode="relative" rAng="0" ptsTypes="AA">
                                      <p:cBhvr>
                                        <p:cTn id="96" dur="2000" fill="hold"/>
                                        <p:tgtEl>
                                          <p:spTgt spid="16"/>
                                        </p:tgtEl>
                                        <p:attrNameLst>
                                          <p:attrName>ppt_x</p:attrName>
                                          <p:attrName>ppt_y</p:attrName>
                                        </p:attrNameLst>
                                      </p:cBhvr>
                                      <p:rCtr x="26667" y="9051"/>
                                    </p:animMotion>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6"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500"/>
                                        <p:tgtEl>
                                          <p:spTgt spid="1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7" nodeType="clickEffect">
                                  <p:stCondLst>
                                    <p:cond delay="0"/>
                                  </p:stCondLst>
                                  <p:childTnLst>
                                    <p:animEffect transition="out" filter="fade">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500"/>
                                        <p:tgtEl>
                                          <p:spTgt spid="1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5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mph" presetSubtype="0" fill="hold" grpId="1" nodeType="clickEffect">
                                  <p:stCondLst>
                                    <p:cond delay="0"/>
                                  </p:stCondLst>
                                  <p:childTnLst>
                                    <p:animScale>
                                      <p:cBhvr>
                                        <p:cTn id="116" dur="2000" fill="hold"/>
                                        <p:tgtEl>
                                          <p:spTgt spid="17"/>
                                        </p:tgtEl>
                                      </p:cBhvr>
                                      <p:by x="150000" y="150000"/>
                                    </p:animScale>
                                  </p:childTnLst>
                                </p:cTn>
                              </p:par>
                              <p:par>
                                <p:cTn id="117" presetID="49" presetClass="path" presetSubtype="0" accel="50000" decel="50000" fill="hold" grpId="2" nodeType="withEffect">
                                  <p:stCondLst>
                                    <p:cond delay="0"/>
                                  </p:stCondLst>
                                  <p:childTnLst>
                                    <p:animMotion origin="layout" path="M -3.33333E-6 -2.22222E-6 L -0.18333 0.31528 " pathEditMode="relative" rAng="0" ptsTypes="AA">
                                      <p:cBhvr>
                                        <p:cTn id="118" dur="2000" fill="hold"/>
                                        <p:tgtEl>
                                          <p:spTgt spid="17"/>
                                        </p:tgtEl>
                                        <p:attrNameLst>
                                          <p:attrName>ppt_x</p:attrName>
                                          <p:attrName>ppt_y</p:attrName>
                                        </p:attrNameLst>
                                      </p:cBhvr>
                                      <p:rCtr x="-9167" y="15764"/>
                                    </p:animMotion>
                                  </p:childTnLst>
                                </p:cTn>
                              </p:par>
                              <p:par>
                                <p:cTn id="119" presetID="6" presetClass="emph" presetSubtype="0" fill="hold" grpId="1" nodeType="withEffect">
                                  <p:stCondLst>
                                    <p:cond delay="0"/>
                                  </p:stCondLst>
                                  <p:childTnLst>
                                    <p:animScale>
                                      <p:cBhvr>
                                        <p:cTn id="120" dur="2000" fill="hold"/>
                                        <p:tgtEl>
                                          <p:spTgt spid="18"/>
                                        </p:tgtEl>
                                      </p:cBhvr>
                                      <p:by x="150000" y="150000"/>
                                    </p:animScale>
                                  </p:childTnLst>
                                </p:cTn>
                              </p:par>
                              <p:par>
                                <p:cTn id="121" presetID="49" presetClass="path" presetSubtype="0" accel="50000" decel="50000" fill="hold" grpId="2" nodeType="withEffect">
                                  <p:stCondLst>
                                    <p:cond delay="0"/>
                                  </p:stCondLst>
                                  <p:childTnLst>
                                    <p:animMotion origin="layout" path="M -1.38889E-6 1.11111E-6 L 0.46163 0.24861 " pathEditMode="relative" rAng="0" ptsTypes="AA">
                                      <p:cBhvr>
                                        <p:cTn id="122" dur="2000" fill="hold"/>
                                        <p:tgtEl>
                                          <p:spTgt spid="18"/>
                                        </p:tgtEl>
                                        <p:attrNameLst>
                                          <p:attrName>ppt_x</p:attrName>
                                          <p:attrName>ppt_y</p:attrName>
                                        </p:attrNameLst>
                                      </p:cBhvr>
                                      <p:rCtr x="23073" y="12431"/>
                                    </p:animMotion>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8" nodeType="click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fade">
                                      <p:cBhvr>
                                        <p:cTn id="127" dur="500"/>
                                        <p:tgtEl>
                                          <p:spTgt spid="1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9"/>
                                        </p:tgtEl>
                                        <p:attrNameLst>
                                          <p:attrName>style.visibility</p:attrName>
                                        </p:attrNameLst>
                                      </p:cBhvr>
                                      <p:to>
                                        <p:strVal val="visible"/>
                                      </p:to>
                                    </p:set>
                                    <p:animEffect transition="in" filter="fade">
                                      <p:cBhvr>
                                        <p:cTn id="130" dur="500"/>
                                        <p:tgtEl>
                                          <p:spTgt spid="1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childTnLst>
                                </p:cTn>
                              </p:par>
                              <p:par>
                                <p:cTn id="134" presetID="10" presetClass="entr" presetSubtype="0" fill="hold" grpId="2"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fade">
                                      <p:cBhvr>
                                        <p:cTn id="136" dur="500"/>
                                        <p:tgtEl>
                                          <p:spTgt spid="21"/>
                                        </p:tgtEl>
                                      </p:cBhvr>
                                    </p:animEffect>
                                  </p:childTnLst>
                                </p:cTn>
                              </p:par>
                            </p:childTnLst>
                          </p:cTn>
                        </p:par>
                      </p:childTnLst>
                    </p:cTn>
                  </p:par>
                  <p:par>
                    <p:cTn id="137" fill="hold">
                      <p:stCondLst>
                        <p:cond delay="indefinite"/>
                      </p:stCondLst>
                      <p:childTnLst>
                        <p:par>
                          <p:cTn id="138" fill="hold">
                            <p:stCondLst>
                              <p:cond delay="0"/>
                            </p:stCondLst>
                            <p:childTnLst>
                              <p:par>
                                <p:cTn id="139" presetID="6" presetClass="emph" presetSubtype="0" fill="hold" grpId="1" nodeType="clickEffect">
                                  <p:stCondLst>
                                    <p:cond delay="0"/>
                                  </p:stCondLst>
                                  <p:childTnLst>
                                    <p:animScale>
                                      <p:cBhvr>
                                        <p:cTn id="140" dur="2000" fill="hold"/>
                                        <p:tgtEl>
                                          <p:spTgt spid="19"/>
                                        </p:tgtEl>
                                      </p:cBhvr>
                                      <p:by x="150000" y="150000"/>
                                    </p:animScale>
                                  </p:childTnLst>
                                </p:cTn>
                              </p:par>
                              <p:par>
                                <p:cTn id="141" presetID="49" presetClass="path" presetSubtype="0" accel="50000" decel="50000" fill="hold" grpId="2" nodeType="withEffect">
                                  <p:stCondLst>
                                    <p:cond delay="0"/>
                                  </p:stCondLst>
                                  <p:childTnLst>
                                    <p:animMotion origin="layout" path="M -3.33333E-6 -3.84829E-6 L -0.29166 0.37049 " pathEditMode="relative" rAng="0" ptsTypes="AA">
                                      <p:cBhvr>
                                        <p:cTn id="142" dur="2000" fill="hold"/>
                                        <p:tgtEl>
                                          <p:spTgt spid="19"/>
                                        </p:tgtEl>
                                        <p:attrNameLst>
                                          <p:attrName>ppt_x</p:attrName>
                                          <p:attrName>ppt_y</p:attrName>
                                        </p:attrNameLst>
                                      </p:cBhvr>
                                      <p:rCtr x="-14583" y="18525"/>
                                    </p:animMotion>
                                  </p:childTnLst>
                                </p:cTn>
                              </p:par>
                              <p:par>
                                <p:cTn id="143" presetID="6" presetClass="emph" presetSubtype="0" fill="hold" grpId="1" nodeType="withEffect">
                                  <p:stCondLst>
                                    <p:cond delay="0"/>
                                  </p:stCondLst>
                                  <p:childTnLst>
                                    <p:animScale>
                                      <p:cBhvr>
                                        <p:cTn id="144" dur="2000" fill="hold"/>
                                        <p:tgtEl>
                                          <p:spTgt spid="20"/>
                                        </p:tgtEl>
                                      </p:cBhvr>
                                      <p:by x="150000" y="150000"/>
                                    </p:animScale>
                                  </p:childTnLst>
                                </p:cTn>
                              </p:par>
                              <p:par>
                                <p:cTn id="145" presetID="49" presetClass="path" presetSubtype="0" accel="50000" decel="50000" fill="hold" grpId="2" nodeType="withEffect">
                                  <p:stCondLst>
                                    <p:cond delay="0"/>
                                  </p:stCondLst>
                                  <p:childTnLst>
                                    <p:animMotion origin="layout" path="M 3.33333E-6 1.11111E-6 L -0.28334 0.30417 " pathEditMode="relative" rAng="0" ptsTypes="AA">
                                      <p:cBhvr>
                                        <p:cTn id="146" dur="2000" fill="hold"/>
                                        <p:tgtEl>
                                          <p:spTgt spid="20"/>
                                        </p:tgtEl>
                                        <p:attrNameLst>
                                          <p:attrName>ppt_x</p:attrName>
                                          <p:attrName>ppt_y</p:attrName>
                                        </p:attrNameLst>
                                      </p:cBhvr>
                                      <p:rCtr x="-14167" y="15208"/>
                                    </p:animMotion>
                                  </p:childTnLst>
                                </p:cTn>
                              </p:par>
                              <p:par>
                                <p:cTn id="147" presetID="6" presetClass="emph" presetSubtype="0" fill="hold" grpId="0" nodeType="withEffect">
                                  <p:stCondLst>
                                    <p:cond delay="0"/>
                                  </p:stCondLst>
                                  <p:childTnLst>
                                    <p:animScale>
                                      <p:cBhvr>
                                        <p:cTn id="148" dur="2000" fill="hold"/>
                                        <p:tgtEl>
                                          <p:spTgt spid="21"/>
                                        </p:tgtEl>
                                      </p:cBhvr>
                                      <p:by x="150000" y="150000"/>
                                    </p:animScale>
                                  </p:childTnLst>
                                </p:cTn>
                              </p:par>
                              <p:par>
                                <p:cTn id="149" presetID="49" presetClass="path" presetSubtype="0" accel="50000" decel="50000" fill="hold" grpId="1" nodeType="withEffect">
                                  <p:stCondLst>
                                    <p:cond delay="0"/>
                                  </p:stCondLst>
                                  <p:childTnLst>
                                    <p:animMotion origin="layout" path="M 5E-6 1.48148E-6 L 0.68646 0.23704 " pathEditMode="relative" rAng="0" ptsTypes="AA">
                                      <p:cBhvr>
                                        <p:cTn id="150" dur="2000" fill="hold"/>
                                        <p:tgtEl>
                                          <p:spTgt spid="21"/>
                                        </p:tgtEl>
                                        <p:attrNameLst>
                                          <p:attrName>ppt_x</p:attrName>
                                          <p:attrName>ppt_y</p:attrName>
                                        </p:attrNameLst>
                                      </p:cBhvr>
                                      <p:rCtr x="34323" y="1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11" grpId="6"/>
      <p:bldP spid="11" grpId="7"/>
      <p:bldP spid="11" grpId="8"/>
      <p:bldP spid="14" grpId="0"/>
      <p:bldP spid="14" grpId="1"/>
      <p:bldP spid="4" grpId="0"/>
      <p:bldP spid="4" grpId="1"/>
      <p:bldP spid="7" grpId="0"/>
      <p:bldP spid="7" grpId="1"/>
      <p:bldP spid="7" grpId="2"/>
      <p:bldP spid="8" grpId="0"/>
      <p:bldP spid="8" grpId="1"/>
      <p:bldP spid="12" grpId="0"/>
      <p:bldP spid="12" grpId="1"/>
      <p:bldP spid="12"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7698" y="620689"/>
            <a:ext cx="8576604" cy="5168317"/>
          </a:xfrm>
          <a:prstGeom prst="rect">
            <a:avLst/>
          </a:prstGeom>
        </p:spPr>
      </p:pic>
      <p:sp>
        <p:nvSpPr>
          <p:cNvPr id="7" name="TextBox 6"/>
          <p:cNvSpPr txBox="1"/>
          <p:nvPr/>
        </p:nvSpPr>
        <p:spPr>
          <a:xfrm>
            <a:off x="7176120" y="5733257"/>
            <a:ext cx="3168352" cy="646331"/>
          </a:xfrm>
          <a:prstGeom prst="rect">
            <a:avLst/>
          </a:prstGeom>
          <a:noFill/>
        </p:spPr>
        <p:txBody>
          <a:bodyPr wrap="square" rtlCol="0">
            <a:spAutoFit/>
          </a:bodyPr>
          <a:lstStyle/>
          <a:p>
            <a:r>
              <a:rPr lang="en-US" sz="3600" dirty="0"/>
              <a:t>74 / 3438 = 2%</a:t>
            </a:r>
            <a:endParaRPr lang="en-CA" sz="3600" dirty="0"/>
          </a:p>
        </p:txBody>
      </p:sp>
      <p:sp>
        <p:nvSpPr>
          <p:cNvPr id="6" name="TextBox 5"/>
          <p:cNvSpPr txBox="1"/>
          <p:nvPr/>
        </p:nvSpPr>
        <p:spPr>
          <a:xfrm>
            <a:off x="2207568" y="5795972"/>
            <a:ext cx="3384376" cy="369332"/>
          </a:xfrm>
          <a:prstGeom prst="rect">
            <a:avLst/>
          </a:prstGeom>
          <a:noFill/>
        </p:spPr>
        <p:txBody>
          <a:bodyPr wrap="square" rtlCol="0">
            <a:spAutoFit/>
          </a:bodyPr>
          <a:lstStyle/>
          <a:p>
            <a:r>
              <a:rPr lang="en-CA" b="1" dirty="0"/>
              <a:t>Pages focused on prepositions</a:t>
            </a:r>
          </a:p>
        </p:txBody>
      </p:sp>
      <p:sp>
        <p:nvSpPr>
          <p:cNvPr id="8" name="TextBox 7"/>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319081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7768" y="188640"/>
            <a:ext cx="4176464" cy="338554"/>
          </a:xfrm>
          <a:prstGeom prst="rect">
            <a:avLst/>
          </a:prstGeom>
          <a:noFill/>
        </p:spPr>
        <p:txBody>
          <a:bodyPr wrap="square" rtlCol="0">
            <a:spAutoFit/>
          </a:bodyPr>
          <a:lstStyle/>
          <a:p>
            <a:pPr algn="ctr"/>
            <a:r>
              <a:rPr lang="en-CA" sz="1600" dirty="0"/>
              <a:t>Preposterous Prepositions! Practice with English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7" name="TextBox 6"/>
          <p:cNvSpPr txBox="1"/>
          <p:nvPr/>
        </p:nvSpPr>
        <p:spPr>
          <a:xfrm>
            <a:off x="1991544" y="692697"/>
            <a:ext cx="8280920" cy="5632311"/>
          </a:xfrm>
          <a:prstGeom prst="rect">
            <a:avLst/>
          </a:prstGeom>
          <a:noFill/>
        </p:spPr>
        <p:txBody>
          <a:bodyPr wrap="square" rtlCol="0">
            <a:spAutoFit/>
          </a:bodyPr>
          <a:lstStyle/>
          <a:p>
            <a:pPr>
              <a:lnSpc>
                <a:spcPct val="150000"/>
              </a:lnSpc>
            </a:pPr>
            <a:r>
              <a:rPr lang="en-GB" sz="2400" i="1" dirty="0">
                <a:latin typeface="Cambria" pitchFamily="18" charset="0"/>
              </a:rPr>
              <a:t>Bluenose </a:t>
            </a:r>
            <a:r>
              <a:rPr lang="en-GB" sz="2400" b="1" dirty="0">
                <a:solidFill>
                  <a:srgbClr val="FF0000"/>
                </a:solidFill>
                <a:latin typeface="Cambria" pitchFamily="18" charset="0"/>
              </a:rPr>
              <a:t>put</a:t>
            </a:r>
            <a:r>
              <a:rPr lang="en-GB" sz="2400" dirty="0">
                <a:solidFill>
                  <a:srgbClr val="FF0000"/>
                </a:solidFill>
                <a:latin typeface="Cambria" pitchFamily="18" charset="0"/>
              </a:rPr>
              <a:t> </a:t>
            </a:r>
            <a:r>
              <a:rPr lang="en-GB" sz="2400" dirty="0">
                <a:latin typeface="Cambria" pitchFamily="18" charset="0"/>
              </a:rPr>
              <a:t>in a full fishing season in the spring and summer of 1921. This </a:t>
            </a:r>
            <a:r>
              <a:rPr lang="en-GB" sz="2400" b="1" dirty="0">
                <a:solidFill>
                  <a:srgbClr val="FF0000"/>
                </a:solidFill>
                <a:latin typeface="Cambria" pitchFamily="18" charset="0"/>
              </a:rPr>
              <a:t>was</a:t>
            </a:r>
            <a:r>
              <a:rPr lang="en-GB" sz="2400" dirty="0">
                <a:solidFill>
                  <a:srgbClr val="FF0000"/>
                </a:solidFill>
                <a:latin typeface="Cambria" pitchFamily="18" charset="0"/>
              </a:rPr>
              <a:t> </a:t>
            </a:r>
            <a:r>
              <a:rPr lang="en-GB" sz="2400" dirty="0">
                <a:latin typeface="Cambria" pitchFamily="18" charset="0"/>
              </a:rPr>
              <a:t>a condition for entrance</a:t>
            </a:r>
            <a:r>
              <a:rPr lang="en-GB" sz="2400" dirty="0">
                <a:solidFill>
                  <a:srgbClr val="FF0000"/>
                </a:solidFill>
                <a:latin typeface="Cambria" pitchFamily="18" charset="0"/>
              </a:rPr>
              <a:t> </a:t>
            </a:r>
            <a:r>
              <a:rPr lang="en-GB" sz="2400" dirty="0">
                <a:latin typeface="Cambria" pitchFamily="18" charset="0"/>
              </a:rPr>
              <a:t>into the International Fisherman's Race against the Americans - which </a:t>
            </a:r>
            <a:r>
              <a:rPr lang="en-GB" sz="2400" b="1" dirty="0">
                <a:solidFill>
                  <a:srgbClr val="FF0000"/>
                </a:solidFill>
                <a:latin typeface="Cambria" pitchFamily="18" charset="0"/>
              </a:rPr>
              <a:t>was</a:t>
            </a:r>
            <a:r>
              <a:rPr lang="en-GB" sz="2400" dirty="0">
                <a:solidFill>
                  <a:srgbClr val="FF0000"/>
                </a:solidFill>
                <a:latin typeface="Cambria" pitchFamily="18" charset="0"/>
              </a:rPr>
              <a:t> </a:t>
            </a:r>
            <a:r>
              <a:rPr lang="en-GB" sz="2400" dirty="0">
                <a:latin typeface="Cambria" pitchFamily="18" charset="0"/>
              </a:rPr>
              <a:t>the real reason for </a:t>
            </a:r>
            <a:r>
              <a:rPr lang="en-GB" sz="2400" b="1" dirty="0">
                <a:solidFill>
                  <a:srgbClr val="FF0000"/>
                </a:solidFill>
                <a:latin typeface="Cambria" pitchFamily="18" charset="0"/>
              </a:rPr>
              <a:t>building</a:t>
            </a:r>
            <a:r>
              <a:rPr lang="en-GB" sz="2400" dirty="0">
                <a:solidFill>
                  <a:srgbClr val="FF0000"/>
                </a:solidFill>
                <a:latin typeface="Cambria" pitchFamily="18" charset="0"/>
              </a:rPr>
              <a:t> </a:t>
            </a:r>
            <a:r>
              <a:rPr lang="en-GB" sz="2400" dirty="0">
                <a:latin typeface="Cambria" pitchFamily="18" charset="0"/>
              </a:rPr>
              <a:t>the </a:t>
            </a:r>
            <a:r>
              <a:rPr lang="en-GB" sz="2400" i="1" dirty="0">
                <a:latin typeface="Cambria" pitchFamily="18" charset="0"/>
              </a:rPr>
              <a:t>Bluenose. </a:t>
            </a:r>
            <a:r>
              <a:rPr lang="en-GB" sz="2400" dirty="0">
                <a:latin typeface="Cambria" pitchFamily="18" charset="0"/>
              </a:rPr>
              <a:t>Captain Angus Walters </a:t>
            </a:r>
            <a:r>
              <a:rPr lang="en-GB" sz="2400" b="1" dirty="0">
                <a:solidFill>
                  <a:srgbClr val="FF0000"/>
                </a:solidFill>
                <a:latin typeface="Cambria" pitchFamily="18" charset="0"/>
              </a:rPr>
              <a:t>had been fishing </a:t>
            </a:r>
            <a:r>
              <a:rPr lang="en-GB" sz="2400" dirty="0">
                <a:latin typeface="Cambria" pitchFamily="18" charset="0"/>
              </a:rPr>
              <a:t>ever since he </a:t>
            </a:r>
            <a:r>
              <a:rPr lang="en-GB" sz="2400" b="1" dirty="0">
                <a:solidFill>
                  <a:srgbClr val="FF0000"/>
                </a:solidFill>
                <a:latin typeface="Cambria" pitchFamily="18" charset="0"/>
              </a:rPr>
              <a:t>was</a:t>
            </a:r>
            <a:r>
              <a:rPr lang="en-GB" sz="2400" dirty="0">
                <a:solidFill>
                  <a:srgbClr val="FF0000"/>
                </a:solidFill>
                <a:latin typeface="Cambria" pitchFamily="18" charset="0"/>
              </a:rPr>
              <a:t> </a:t>
            </a:r>
            <a:r>
              <a:rPr lang="en-GB" sz="2400" dirty="0">
                <a:latin typeface="Cambria" pitchFamily="18" charset="0"/>
              </a:rPr>
              <a:t>13 years old. He </a:t>
            </a:r>
            <a:r>
              <a:rPr lang="en-GB" sz="2400" b="1" dirty="0">
                <a:solidFill>
                  <a:srgbClr val="FF0000"/>
                </a:solidFill>
                <a:latin typeface="Cambria" pitchFamily="18" charset="0"/>
              </a:rPr>
              <a:t>learned</a:t>
            </a:r>
            <a:r>
              <a:rPr lang="en-GB" sz="2400" dirty="0">
                <a:solidFill>
                  <a:srgbClr val="FF0000"/>
                </a:solidFill>
                <a:latin typeface="Cambria" pitchFamily="18" charset="0"/>
              </a:rPr>
              <a:t> </a:t>
            </a:r>
            <a:r>
              <a:rPr lang="en-GB" sz="2400" dirty="0">
                <a:latin typeface="Cambria" pitchFamily="18" charset="0"/>
              </a:rPr>
              <a:t>how </a:t>
            </a:r>
            <a:r>
              <a:rPr lang="en-GB" sz="2400" b="1" u="sng" dirty="0">
                <a:latin typeface="Cambria" pitchFamily="18" charset="0"/>
              </a:rPr>
              <a:t>to sail </a:t>
            </a:r>
            <a:r>
              <a:rPr lang="en-GB" sz="2400" dirty="0">
                <a:latin typeface="Cambria" pitchFamily="18" charset="0"/>
              </a:rPr>
              <a:t>on his father's fishing schooner. When he </a:t>
            </a:r>
            <a:r>
              <a:rPr lang="en-GB" sz="2400" b="1" dirty="0">
                <a:solidFill>
                  <a:srgbClr val="FF0000"/>
                </a:solidFill>
                <a:latin typeface="Cambria" pitchFamily="18" charset="0"/>
              </a:rPr>
              <a:t>became</a:t>
            </a:r>
            <a:r>
              <a:rPr lang="en-GB" sz="2400" dirty="0">
                <a:solidFill>
                  <a:srgbClr val="FF0000"/>
                </a:solidFill>
                <a:latin typeface="Cambria" pitchFamily="18" charset="0"/>
              </a:rPr>
              <a:t> </a:t>
            </a:r>
            <a:r>
              <a:rPr lang="en-GB" sz="2400" dirty="0">
                <a:latin typeface="Cambria" pitchFamily="18" charset="0"/>
              </a:rPr>
              <a:t>captain of the </a:t>
            </a:r>
            <a:r>
              <a:rPr lang="en-GB" sz="2400" i="1" dirty="0">
                <a:latin typeface="Cambria" pitchFamily="18" charset="0"/>
              </a:rPr>
              <a:t>Bluenose, </a:t>
            </a:r>
            <a:r>
              <a:rPr lang="en-GB" sz="2400" dirty="0">
                <a:latin typeface="Cambria" pitchFamily="18" charset="0"/>
              </a:rPr>
              <a:t>people </a:t>
            </a:r>
            <a:r>
              <a:rPr lang="en-GB" sz="2400" b="1" dirty="0">
                <a:solidFill>
                  <a:srgbClr val="FF0000"/>
                </a:solidFill>
                <a:latin typeface="Cambria" pitchFamily="18" charset="0"/>
              </a:rPr>
              <a:t>said</a:t>
            </a:r>
            <a:r>
              <a:rPr lang="en-GB" sz="2400" dirty="0">
                <a:solidFill>
                  <a:srgbClr val="FF0000"/>
                </a:solidFill>
                <a:latin typeface="Cambria" pitchFamily="18" charset="0"/>
              </a:rPr>
              <a:t> </a:t>
            </a:r>
            <a:r>
              <a:rPr lang="en-GB" sz="2400" dirty="0">
                <a:latin typeface="Cambria" pitchFamily="18" charset="0"/>
              </a:rPr>
              <a:t>he </a:t>
            </a:r>
            <a:r>
              <a:rPr lang="en-GB" sz="2400" b="1" dirty="0">
                <a:solidFill>
                  <a:srgbClr val="FF0000"/>
                </a:solidFill>
                <a:latin typeface="Cambria" pitchFamily="18" charset="0"/>
              </a:rPr>
              <a:t>was</a:t>
            </a:r>
            <a:r>
              <a:rPr lang="en-GB" sz="2400" dirty="0">
                <a:latin typeface="Cambria" pitchFamily="18" charset="0"/>
              </a:rPr>
              <a:t> a difficult man to</a:t>
            </a:r>
            <a:r>
              <a:rPr lang="en-GB" sz="2400" b="1" dirty="0">
                <a:solidFill>
                  <a:srgbClr val="FF0000"/>
                </a:solidFill>
                <a:latin typeface="Cambria" pitchFamily="18" charset="0"/>
              </a:rPr>
              <a:t> get along </a:t>
            </a:r>
            <a:r>
              <a:rPr lang="en-GB" sz="2400" dirty="0">
                <a:latin typeface="Cambria" pitchFamily="18" charset="0"/>
              </a:rPr>
              <a:t>with, but he </a:t>
            </a:r>
            <a:r>
              <a:rPr lang="en-GB" sz="2400" b="1" dirty="0">
                <a:solidFill>
                  <a:srgbClr val="FF0000"/>
                </a:solidFill>
                <a:latin typeface="Cambria" pitchFamily="18" charset="0"/>
              </a:rPr>
              <a:t>was</a:t>
            </a:r>
            <a:r>
              <a:rPr lang="en-GB" sz="2400" dirty="0">
                <a:solidFill>
                  <a:srgbClr val="FF0000"/>
                </a:solidFill>
                <a:latin typeface="Cambria" pitchFamily="18" charset="0"/>
              </a:rPr>
              <a:t> </a:t>
            </a:r>
            <a:r>
              <a:rPr lang="en-GB" sz="2400" dirty="0">
                <a:latin typeface="Cambria" pitchFamily="18" charset="0"/>
              </a:rPr>
              <a:t>very intelligent and </a:t>
            </a:r>
            <a:r>
              <a:rPr lang="en-GB" sz="2400" b="1" dirty="0">
                <a:solidFill>
                  <a:srgbClr val="FF0000"/>
                </a:solidFill>
                <a:latin typeface="Cambria" pitchFamily="18" charset="0"/>
              </a:rPr>
              <a:t>knew</a:t>
            </a:r>
            <a:r>
              <a:rPr lang="en-GB" sz="2400" dirty="0">
                <a:solidFill>
                  <a:srgbClr val="FF0000"/>
                </a:solidFill>
                <a:latin typeface="Cambria" pitchFamily="18" charset="0"/>
              </a:rPr>
              <a:t> </a:t>
            </a:r>
            <a:r>
              <a:rPr lang="en-GB" sz="2400" dirty="0">
                <a:latin typeface="Cambria" pitchFamily="18" charset="0"/>
              </a:rPr>
              <a:t>how </a:t>
            </a:r>
            <a:r>
              <a:rPr lang="en-GB" sz="2400" b="1" u="sng" dirty="0">
                <a:latin typeface="Cambria" pitchFamily="18" charset="0"/>
              </a:rPr>
              <a:t>to handle </a:t>
            </a:r>
            <a:r>
              <a:rPr lang="en-GB" sz="2400" dirty="0">
                <a:latin typeface="Cambria" pitchFamily="18" charset="0"/>
              </a:rPr>
              <a:t>his ship. He </a:t>
            </a:r>
            <a:r>
              <a:rPr lang="en-GB" sz="2400" b="1" dirty="0">
                <a:solidFill>
                  <a:srgbClr val="FF0000"/>
                </a:solidFill>
                <a:latin typeface="Cambria" pitchFamily="18" charset="0"/>
              </a:rPr>
              <a:t>could bring</a:t>
            </a:r>
            <a:r>
              <a:rPr lang="en-GB" sz="2400" dirty="0">
                <a:latin typeface="Cambria" pitchFamily="18" charset="0"/>
              </a:rPr>
              <a:t> her through any kind of water or poor weather conditions.                             </a:t>
            </a:r>
            <a:r>
              <a:rPr lang="en-GB" sz="2400" b="1" dirty="0">
                <a:solidFill>
                  <a:srgbClr val="FF0000"/>
                </a:solidFill>
                <a:latin typeface="Cambria" pitchFamily="18" charset="0"/>
              </a:rPr>
              <a:t>14 verbs</a:t>
            </a:r>
            <a:endParaRPr lang="en-CA" sz="2400" b="1" dirty="0">
              <a:solidFill>
                <a:srgbClr val="FF0000"/>
              </a:solidFill>
              <a:latin typeface="Cambria" pitchFamily="18" charset="0"/>
            </a:endParaRPr>
          </a:p>
        </p:txBody>
      </p:sp>
      <p:sp>
        <p:nvSpPr>
          <p:cNvPr id="6" name="TextBox 5">
            <a:extLst>
              <a:ext uri="{FF2B5EF4-FFF2-40B4-BE49-F238E27FC236}">
                <a16:creationId xmlns:a16="http://schemas.microsoft.com/office/drawing/2014/main" id="{2A3A188B-B717-416C-B9D5-5CE9B76DB45A}"/>
              </a:ext>
            </a:extLst>
          </p:cNvPr>
          <p:cNvSpPr txBox="1"/>
          <p:nvPr/>
        </p:nvSpPr>
        <p:spPr>
          <a:xfrm>
            <a:off x="2027548" y="692696"/>
            <a:ext cx="8208912" cy="5632311"/>
          </a:xfrm>
          <a:prstGeom prst="rect">
            <a:avLst/>
          </a:prstGeom>
          <a:noFill/>
        </p:spPr>
        <p:txBody>
          <a:bodyPr wrap="square" rtlCol="0">
            <a:spAutoFit/>
          </a:bodyPr>
          <a:lstStyle/>
          <a:p>
            <a:pPr>
              <a:lnSpc>
                <a:spcPct val="150000"/>
              </a:lnSpc>
            </a:pPr>
            <a:r>
              <a:rPr lang="en-GB" sz="2400" i="1" dirty="0">
                <a:latin typeface="Cambria" pitchFamily="18" charset="0"/>
              </a:rPr>
              <a:t>Bluenose </a:t>
            </a:r>
            <a:r>
              <a:rPr lang="en-GB" sz="2400" dirty="0">
                <a:latin typeface="Cambria" pitchFamily="18" charset="0"/>
              </a:rPr>
              <a:t>put </a:t>
            </a:r>
            <a:r>
              <a:rPr lang="en-GB" sz="2400" b="1" u="sng" dirty="0">
                <a:latin typeface="Cambria" pitchFamily="18" charset="0"/>
              </a:rPr>
              <a:t>in</a:t>
            </a:r>
            <a:r>
              <a:rPr lang="en-GB" sz="2400" dirty="0">
                <a:latin typeface="Cambria" pitchFamily="18" charset="0"/>
              </a:rPr>
              <a:t> a full fishing season </a:t>
            </a:r>
            <a:r>
              <a:rPr lang="en-GB" sz="2400" b="1" dirty="0">
                <a:solidFill>
                  <a:srgbClr val="6600FF"/>
                </a:solidFill>
                <a:latin typeface="Cambria" pitchFamily="18" charset="0"/>
              </a:rPr>
              <a:t>in</a:t>
            </a:r>
            <a:r>
              <a:rPr lang="en-GB" sz="2400" dirty="0">
                <a:latin typeface="Cambria" pitchFamily="18" charset="0"/>
              </a:rPr>
              <a:t> the spring and summer </a:t>
            </a:r>
            <a:r>
              <a:rPr lang="en-GB" sz="2400" b="1" dirty="0">
                <a:solidFill>
                  <a:srgbClr val="6600FF"/>
                </a:solidFill>
                <a:latin typeface="Cambria" pitchFamily="18" charset="0"/>
              </a:rPr>
              <a:t>of</a:t>
            </a:r>
            <a:r>
              <a:rPr lang="en-GB" sz="2400" dirty="0">
                <a:latin typeface="Cambria" pitchFamily="18" charset="0"/>
              </a:rPr>
              <a:t> 1921. This was a condition </a:t>
            </a:r>
            <a:r>
              <a:rPr lang="en-GB" sz="2400" b="1" dirty="0">
                <a:solidFill>
                  <a:srgbClr val="6600FF"/>
                </a:solidFill>
                <a:latin typeface="Cambria" pitchFamily="18" charset="0"/>
              </a:rPr>
              <a:t>for</a:t>
            </a:r>
            <a:r>
              <a:rPr lang="en-GB" sz="2400" dirty="0">
                <a:latin typeface="Cambria" pitchFamily="18" charset="0"/>
              </a:rPr>
              <a:t> entrance </a:t>
            </a:r>
            <a:r>
              <a:rPr lang="en-GB" sz="2400" b="1" dirty="0">
                <a:solidFill>
                  <a:srgbClr val="6600FF"/>
                </a:solidFill>
                <a:latin typeface="Cambria" pitchFamily="18" charset="0"/>
              </a:rPr>
              <a:t>into</a:t>
            </a:r>
            <a:r>
              <a:rPr lang="en-GB" sz="2400" dirty="0">
                <a:latin typeface="Cambria" pitchFamily="18" charset="0"/>
              </a:rPr>
              <a:t> the International Fisherman's Race </a:t>
            </a:r>
            <a:r>
              <a:rPr lang="en-GB" sz="2400" b="1" dirty="0">
                <a:solidFill>
                  <a:srgbClr val="6600FF"/>
                </a:solidFill>
                <a:latin typeface="Cambria" pitchFamily="18" charset="0"/>
              </a:rPr>
              <a:t>against</a:t>
            </a:r>
            <a:r>
              <a:rPr lang="en-GB" sz="2400" dirty="0">
                <a:latin typeface="Cambria" pitchFamily="18" charset="0"/>
              </a:rPr>
              <a:t> the Americans - which was the real reason </a:t>
            </a:r>
            <a:r>
              <a:rPr lang="en-GB" sz="2400" b="1" dirty="0">
                <a:solidFill>
                  <a:srgbClr val="6600FF"/>
                </a:solidFill>
                <a:latin typeface="Cambria" pitchFamily="18" charset="0"/>
              </a:rPr>
              <a:t>for</a:t>
            </a:r>
            <a:r>
              <a:rPr lang="en-GB" sz="2400" dirty="0">
                <a:latin typeface="Cambria" pitchFamily="18" charset="0"/>
              </a:rPr>
              <a:t> building the </a:t>
            </a:r>
            <a:r>
              <a:rPr lang="en-GB" sz="2400" i="1" dirty="0">
                <a:latin typeface="Cambria" pitchFamily="18" charset="0"/>
              </a:rPr>
              <a:t>Bluenose. </a:t>
            </a:r>
            <a:r>
              <a:rPr lang="en-GB" sz="2400" dirty="0">
                <a:latin typeface="Cambria" pitchFamily="18" charset="0"/>
              </a:rPr>
              <a:t>Captain Angus Walters had been fishing ever </a:t>
            </a:r>
            <a:r>
              <a:rPr lang="en-GB" sz="2400" b="1" u="sng" dirty="0">
                <a:latin typeface="Cambria" pitchFamily="18" charset="0"/>
              </a:rPr>
              <a:t>since</a:t>
            </a:r>
            <a:r>
              <a:rPr lang="en-GB" sz="2400" dirty="0">
                <a:latin typeface="Cambria" pitchFamily="18" charset="0"/>
              </a:rPr>
              <a:t> he was 13 years old. He learned how </a:t>
            </a:r>
            <a:r>
              <a:rPr lang="en-GB" sz="2400" b="1" u="sng" dirty="0">
                <a:latin typeface="Cambria" pitchFamily="18" charset="0"/>
              </a:rPr>
              <a:t>to</a:t>
            </a:r>
            <a:r>
              <a:rPr lang="en-GB" sz="2400" dirty="0">
                <a:latin typeface="Cambria" pitchFamily="18" charset="0"/>
              </a:rPr>
              <a:t> sail </a:t>
            </a:r>
            <a:r>
              <a:rPr lang="en-GB" sz="2400" b="1" dirty="0">
                <a:solidFill>
                  <a:srgbClr val="6600FF"/>
                </a:solidFill>
                <a:latin typeface="Cambria" pitchFamily="18" charset="0"/>
              </a:rPr>
              <a:t>on</a:t>
            </a:r>
            <a:r>
              <a:rPr lang="en-GB" sz="2400" dirty="0">
                <a:latin typeface="Cambria" pitchFamily="18" charset="0"/>
              </a:rPr>
              <a:t> his father's fishing schooner. When he became captain </a:t>
            </a:r>
            <a:r>
              <a:rPr lang="en-GB" sz="2400" b="1" dirty="0">
                <a:solidFill>
                  <a:srgbClr val="6600FF"/>
                </a:solidFill>
                <a:latin typeface="Cambria" pitchFamily="18" charset="0"/>
              </a:rPr>
              <a:t>of</a:t>
            </a:r>
            <a:r>
              <a:rPr lang="en-GB" sz="2400" dirty="0">
                <a:latin typeface="Cambria" pitchFamily="18" charset="0"/>
              </a:rPr>
              <a:t> the </a:t>
            </a:r>
            <a:r>
              <a:rPr lang="en-GB" sz="2400" i="1" dirty="0">
                <a:latin typeface="Cambria" pitchFamily="18" charset="0"/>
              </a:rPr>
              <a:t>Bluenose, </a:t>
            </a:r>
            <a:r>
              <a:rPr lang="en-GB" sz="2400" dirty="0">
                <a:latin typeface="Cambria" pitchFamily="18" charset="0"/>
              </a:rPr>
              <a:t>people said he was a difficult man </a:t>
            </a:r>
            <a:r>
              <a:rPr lang="en-GB" sz="2400" b="1" u="sng" dirty="0">
                <a:latin typeface="Cambria" pitchFamily="18" charset="0"/>
              </a:rPr>
              <a:t>to</a:t>
            </a:r>
            <a:r>
              <a:rPr lang="en-GB" sz="2400" dirty="0">
                <a:latin typeface="Cambria" pitchFamily="18" charset="0"/>
              </a:rPr>
              <a:t> get along </a:t>
            </a:r>
            <a:r>
              <a:rPr lang="en-GB" sz="2400" b="1" dirty="0">
                <a:solidFill>
                  <a:srgbClr val="6600FF"/>
                </a:solidFill>
                <a:latin typeface="Cambria" pitchFamily="18" charset="0"/>
              </a:rPr>
              <a:t>with</a:t>
            </a:r>
            <a:r>
              <a:rPr lang="en-GB" sz="2400" dirty="0">
                <a:latin typeface="Cambria" pitchFamily="18" charset="0"/>
              </a:rPr>
              <a:t>, but he was very intelligent and knew how </a:t>
            </a:r>
            <a:r>
              <a:rPr lang="en-GB" sz="2400" b="1" u="sng" dirty="0">
                <a:latin typeface="Cambria" pitchFamily="18" charset="0"/>
              </a:rPr>
              <a:t>to</a:t>
            </a:r>
            <a:r>
              <a:rPr lang="en-GB" sz="2400" dirty="0">
                <a:latin typeface="Cambria" pitchFamily="18" charset="0"/>
              </a:rPr>
              <a:t> handle his ship. He could bring her </a:t>
            </a:r>
            <a:r>
              <a:rPr lang="en-GB" sz="2400" b="1" dirty="0">
                <a:solidFill>
                  <a:srgbClr val="6600FF"/>
                </a:solidFill>
                <a:latin typeface="Cambria" pitchFamily="18" charset="0"/>
              </a:rPr>
              <a:t>through</a:t>
            </a:r>
            <a:r>
              <a:rPr lang="en-GB" sz="2400" dirty="0">
                <a:latin typeface="Cambria" pitchFamily="18" charset="0"/>
              </a:rPr>
              <a:t> any kind </a:t>
            </a:r>
            <a:r>
              <a:rPr lang="en-GB" sz="2400" b="1" dirty="0">
                <a:solidFill>
                  <a:srgbClr val="6600FF"/>
                </a:solidFill>
                <a:latin typeface="Cambria" pitchFamily="18" charset="0"/>
              </a:rPr>
              <a:t>of</a:t>
            </a:r>
            <a:r>
              <a:rPr lang="en-GB" sz="2400" dirty="0">
                <a:latin typeface="Cambria" pitchFamily="18" charset="0"/>
              </a:rPr>
              <a:t> water or poor weather conditions.           </a:t>
            </a:r>
            <a:r>
              <a:rPr lang="en-GB" sz="2400" b="1" dirty="0">
                <a:solidFill>
                  <a:srgbClr val="6600FF"/>
                </a:solidFill>
                <a:latin typeface="Cambria" pitchFamily="18" charset="0"/>
              </a:rPr>
              <a:t>12 preps</a:t>
            </a:r>
            <a:endParaRPr lang="en-CA" sz="2400" b="1" dirty="0">
              <a:solidFill>
                <a:srgbClr val="6600FF"/>
              </a:solidFill>
              <a:latin typeface="Cambria" pitchFamily="18" charset="0"/>
            </a:endParaRPr>
          </a:p>
        </p:txBody>
      </p:sp>
    </p:spTree>
    <p:extLst>
      <p:ext uri="{BB962C8B-B14F-4D97-AF65-F5344CB8AC3E}">
        <p14:creationId xmlns:p14="http://schemas.microsoft.com/office/powerpoint/2010/main" val="12248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pic>
        <p:nvPicPr>
          <p:cNvPr id="6" name="Picture 5" descr="153 opd playground d.jpg"/>
          <p:cNvPicPr>
            <a:picLocks noChangeAspect="1"/>
          </p:cNvPicPr>
          <p:nvPr/>
        </p:nvPicPr>
        <p:blipFill>
          <a:blip r:embed="rId4" cstate="print"/>
          <a:stretch>
            <a:fillRect/>
          </a:stretch>
        </p:blipFill>
        <p:spPr>
          <a:xfrm>
            <a:off x="1991544" y="519114"/>
            <a:ext cx="8496944" cy="5934222"/>
          </a:xfrm>
          <a:prstGeom prst="rect">
            <a:avLst/>
          </a:prstGeom>
        </p:spPr>
      </p:pic>
      <p:sp>
        <p:nvSpPr>
          <p:cNvPr id="7" name="TextBox 6"/>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120030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Students.JPG"/>
          <p:cNvPicPr>
            <a:picLocks noChangeAspect="1"/>
          </p:cNvPicPr>
          <p:nvPr/>
        </p:nvPicPr>
        <p:blipFill>
          <a:blip r:embed="rId3" cstate="print"/>
          <a:stretch>
            <a:fillRect/>
          </a:stretch>
        </p:blipFill>
        <p:spPr>
          <a:xfrm>
            <a:off x="1919536" y="533604"/>
            <a:ext cx="8280920" cy="59174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7" name="TextBox 6"/>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1710503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137" y="1530501"/>
            <a:ext cx="11580863" cy="2308324"/>
          </a:xfrm>
          <a:prstGeom prst="rect">
            <a:avLst/>
          </a:prstGeom>
          <a:noFill/>
        </p:spPr>
        <p:txBody>
          <a:bodyPr wrap="square" rtlCol="0">
            <a:spAutoFit/>
          </a:bodyPr>
          <a:lstStyle/>
          <a:p>
            <a:r>
              <a:rPr lang="en-US" sz="3600" dirty="0">
                <a:solidFill>
                  <a:srgbClr val="0070C0"/>
                </a:solidFill>
                <a:latin typeface="Cambria" panose="02040503050406030204" pitchFamily="18" charset="0"/>
              </a:rPr>
              <a:t>2) A Simple English Lesson: If the Simple Present Tense </a:t>
            </a:r>
          </a:p>
          <a:p>
            <a:r>
              <a:rPr lang="en-US" sz="3600" dirty="0">
                <a:solidFill>
                  <a:srgbClr val="0070C0"/>
                </a:solidFill>
                <a:latin typeface="Cambria" panose="02040503050406030204" pitchFamily="18" charset="0"/>
              </a:rPr>
              <a:t>     does not exist – what does? </a:t>
            </a:r>
          </a:p>
          <a:p>
            <a:endParaRPr lang="en-US" sz="3600" dirty="0">
              <a:solidFill>
                <a:srgbClr val="0070C0"/>
              </a:solidFill>
              <a:latin typeface="Cambria" panose="02040503050406030204" pitchFamily="18" charset="0"/>
            </a:endParaRPr>
          </a:p>
          <a:p>
            <a:pPr algn="ctr"/>
            <a:r>
              <a:rPr lang="en-US" sz="3600" dirty="0">
                <a:solidFill>
                  <a:srgbClr val="0070C0"/>
                </a:solidFill>
                <a:latin typeface="Cambria" panose="02040503050406030204" pitchFamily="18" charset="0"/>
              </a:rPr>
              <a:t>English has 3 Dimensions: BE, DO &amp; HAVE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5" name="TextBox 4"/>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19385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57898" y="6445045"/>
            <a:ext cx="2734101" cy="369332"/>
          </a:xfrm>
          <a:prstGeom prst="rect">
            <a:avLst/>
          </a:prstGeom>
          <a:noFill/>
        </p:spPr>
        <p:txBody>
          <a:bodyPr wrap="square" rtlCol="0">
            <a:spAutoFit/>
          </a:bodyPr>
          <a:lstStyle/>
          <a:p>
            <a:r>
              <a:rPr lang="en-US" dirty="0">
                <a:latin typeface="Cambria" panose="02040503050406030204" pitchFamily="18" charset="0"/>
              </a:rPr>
              <a:t>by William J. Moore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566" y="6445045"/>
            <a:ext cx="2517058" cy="340852"/>
          </a:xfrm>
          <a:prstGeom prst="rect">
            <a:avLst/>
          </a:prstGeom>
        </p:spPr>
      </p:pic>
      <p:sp>
        <p:nvSpPr>
          <p:cNvPr id="8" name="TextBox 7"/>
          <p:cNvSpPr txBox="1"/>
          <p:nvPr/>
        </p:nvSpPr>
        <p:spPr>
          <a:xfrm>
            <a:off x="1042985" y="1561803"/>
            <a:ext cx="10106025" cy="646331"/>
          </a:xfrm>
          <a:prstGeom prst="rect">
            <a:avLst/>
          </a:prstGeom>
          <a:noFill/>
        </p:spPr>
        <p:txBody>
          <a:bodyPr wrap="square" rtlCol="0">
            <a:spAutoFit/>
          </a:bodyPr>
          <a:lstStyle/>
          <a:p>
            <a:r>
              <a:rPr lang="en-US" sz="3600" dirty="0">
                <a:solidFill>
                  <a:srgbClr val="FF0000"/>
                </a:solidFill>
                <a:latin typeface="Cambria" panose="02040503050406030204" pitchFamily="18" charset="0"/>
              </a:rPr>
              <a:t>1) Using The Preposition Phrase to Teach English</a:t>
            </a:r>
          </a:p>
        </p:txBody>
      </p:sp>
      <p:sp>
        <p:nvSpPr>
          <p:cNvPr id="9" name="TextBox 8"/>
          <p:cNvSpPr txBox="1"/>
          <p:nvPr/>
        </p:nvSpPr>
        <p:spPr>
          <a:xfrm>
            <a:off x="1017536" y="4074098"/>
            <a:ext cx="11580863" cy="1200329"/>
          </a:xfrm>
          <a:prstGeom prst="rect">
            <a:avLst/>
          </a:prstGeom>
          <a:noFill/>
        </p:spPr>
        <p:txBody>
          <a:bodyPr wrap="square" rtlCol="0">
            <a:spAutoFit/>
          </a:bodyPr>
          <a:lstStyle/>
          <a:p>
            <a:r>
              <a:rPr lang="en-US" sz="3600" dirty="0">
                <a:solidFill>
                  <a:srgbClr val="0070C0"/>
                </a:solidFill>
                <a:latin typeface="Cambria" panose="02040503050406030204" pitchFamily="18" charset="0"/>
              </a:rPr>
              <a:t>2) A Simple English Lesson: If the Simple Present Tense </a:t>
            </a:r>
          </a:p>
          <a:p>
            <a:r>
              <a:rPr lang="en-US" sz="3600" dirty="0">
                <a:solidFill>
                  <a:srgbClr val="0070C0"/>
                </a:solidFill>
                <a:latin typeface="Cambria" panose="02040503050406030204" pitchFamily="18" charset="0"/>
              </a:rPr>
              <a:t>     does not exist – what does? </a:t>
            </a:r>
          </a:p>
        </p:txBody>
      </p:sp>
      <p:sp>
        <p:nvSpPr>
          <p:cNvPr id="10" name="TextBox 9"/>
          <p:cNvSpPr txBox="1"/>
          <p:nvPr/>
        </p:nvSpPr>
        <p:spPr>
          <a:xfrm>
            <a:off x="4384108" y="21731"/>
            <a:ext cx="3423781"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
        <p:nvSpPr>
          <p:cNvPr id="2" name="TextBox 1"/>
          <p:cNvSpPr txBox="1"/>
          <p:nvPr/>
        </p:nvSpPr>
        <p:spPr>
          <a:xfrm>
            <a:off x="1161143" y="787659"/>
            <a:ext cx="1828800" cy="584775"/>
          </a:xfrm>
          <a:prstGeom prst="rect">
            <a:avLst/>
          </a:prstGeom>
          <a:noFill/>
        </p:spPr>
        <p:txBody>
          <a:bodyPr wrap="square" rtlCol="0">
            <a:spAutoFit/>
          </a:bodyPr>
          <a:lstStyle/>
          <a:p>
            <a:r>
              <a:rPr lang="en-CA" sz="3200" dirty="0">
                <a:latin typeface="Cambria" panose="02040503050406030204" pitchFamily="18" charset="0"/>
              </a:rPr>
              <a:t>PART 1</a:t>
            </a:r>
          </a:p>
        </p:txBody>
      </p:sp>
      <p:sp>
        <p:nvSpPr>
          <p:cNvPr id="11" name="TextBox 10"/>
          <p:cNvSpPr txBox="1"/>
          <p:nvPr/>
        </p:nvSpPr>
        <p:spPr>
          <a:xfrm>
            <a:off x="1161143" y="3307894"/>
            <a:ext cx="1828800" cy="584775"/>
          </a:xfrm>
          <a:prstGeom prst="rect">
            <a:avLst/>
          </a:prstGeom>
          <a:noFill/>
        </p:spPr>
        <p:txBody>
          <a:bodyPr wrap="square" rtlCol="0">
            <a:spAutoFit/>
          </a:bodyPr>
          <a:lstStyle/>
          <a:p>
            <a:r>
              <a:rPr lang="en-CA" sz="3200" dirty="0">
                <a:latin typeface="Cambria" panose="02040503050406030204" pitchFamily="18" charset="0"/>
              </a:rPr>
              <a:t>PART 2</a:t>
            </a:r>
          </a:p>
        </p:txBody>
      </p:sp>
    </p:spTree>
    <p:extLst>
      <p:ext uri="{BB962C8B-B14F-4D97-AF65-F5344CB8AC3E}">
        <p14:creationId xmlns:p14="http://schemas.microsoft.com/office/powerpoint/2010/main" val="189410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559" y="606632"/>
            <a:ext cx="7650050" cy="5560288"/>
          </a:xfrm>
          <a:prstGeom prst="rect">
            <a:avLst/>
          </a:prstGeom>
        </p:spPr>
      </p:pic>
      <p:cxnSp>
        <p:nvCxnSpPr>
          <p:cNvPr id="8" name="Straight Connector 7"/>
          <p:cNvCxnSpPr/>
          <p:nvPr/>
        </p:nvCxnSpPr>
        <p:spPr>
          <a:xfrm>
            <a:off x="2099257" y="1803042"/>
            <a:ext cx="158410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099257" y="4354513"/>
            <a:ext cx="2680542" cy="1287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611659" y="1974830"/>
            <a:ext cx="3709115" cy="1287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15833" y="4794265"/>
            <a:ext cx="241478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11659" y="5007597"/>
            <a:ext cx="361896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03575" y="5303265"/>
            <a:ext cx="811368"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02542" y="6135331"/>
            <a:ext cx="7602066" cy="276999"/>
          </a:xfrm>
          <a:prstGeom prst="rect">
            <a:avLst/>
          </a:prstGeom>
          <a:noFill/>
        </p:spPr>
        <p:txBody>
          <a:bodyPr wrap="square" rtlCol="0">
            <a:spAutoFit/>
          </a:bodyPr>
          <a:lstStyle/>
          <a:p>
            <a:r>
              <a:rPr lang="en-US" sz="1200" dirty="0" err="1">
                <a:latin typeface="Cambria" panose="02040503050406030204" pitchFamily="18" charset="0"/>
              </a:rPr>
              <a:t>Gorrell</a:t>
            </a:r>
            <a:r>
              <a:rPr lang="en-US" sz="1200" dirty="0">
                <a:latin typeface="Cambria" panose="02040503050406030204" pitchFamily="18" charset="0"/>
              </a:rPr>
              <a:t>, R. &amp; Laird, C. (1956). </a:t>
            </a:r>
            <a:r>
              <a:rPr lang="en-US" sz="1200" dirty="0" err="1">
                <a:latin typeface="Cambria" panose="02040503050406030204" pitchFamily="18" charset="0"/>
              </a:rPr>
              <a:t>Modertn</a:t>
            </a:r>
            <a:r>
              <a:rPr lang="en-US" sz="1200" dirty="0">
                <a:latin typeface="Cambria" panose="02040503050406030204" pitchFamily="18" charset="0"/>
              </a:rPr>
              <a:t> English Handbook. 2</a:t>
            </a:r>
            <a:r>
              <a:rPr lang="en-US" sz="1200" baseline="30000" dirty="0">
                <a:latin typeface="Cambria" panose="02040503050406030204" pitchFamily="18" charset="0"/>
              </a:rPr>
              <a:t>nd</a:t>
            </a:r>
            <a:r>
              <a:rPr lang="en-US" sz="1200" dirty="0">
                <a:latin typeface="Cambria" panose="02040503050406030204" pitchFamily="18" charset="0"/>
              </a:rPr>
              <a:t> ed. Prentice-Hall. Englewood Cliffs, NJ. p. 358</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14" name="TextBox 13"/>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1148137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Text Box 7"/>
          <p:cNvSpPr txBox="1">
            <a:spLocks noChangeArrowheads="1"/>
          </p:cNvSpPr>
          <p:nvPr/>
        </p:nvSpPr>
        <p:spPr bwMode="auto">
          <a:xfrm>
            <a:off x="1230840" y="4229943"/>
            <a:ext cx="3657600" cy="553998"/>
          </a:xfrm>
          <a:prstGeom prst="rect">
            <a:avLst/>
          </a:prstGeom>
          <a:noFill/>
          <a:ln w="9525">
            <a:noFill/>
            <a:miter lim="800000"/>
            <a:headEnd/>
            <a:tailEnd/>
          </a:ln>
          <a:effectLst/>
        </p:spPr>
        <p:txBody>
          <a:bodyPr wrap="square" lIns="0" tIns="0" rIns="0" bIns="0">
            <a:spAutoFit/>
          </a:bodyPr>
          <a:lstStyle/>
          <a:p>
            <a:pPr>
              <a:spcBef>
                <a:spcPct val="50000"/>
              </a:spcBef>
            </a:pPr>
            <a:r>
              <a:rPr lang="en-US" sz="3600" b="1" dirty="0"/>
              <a:t>I  cook steak now.</a:t>
            </a:r>
            <a:endParaRPr lang="en-US" sz="3600" b="1" dirty="0">
              <a:solidFill>
                <a:srgbClr val="FF0000"/>
              </a:solidFill>
            </a:endParaRPr>
          </a:p>
        </p:txBody>
      </p:sp>
      <p:pic>
        <p:nvPicPr>
          <p:cNvPr id="41995" name="Picture 11" descr="j0212953"/>
          <p:cNvPicPr>
            <a:picLocks noGrp="1" noChangeAspect="1" noChangeArrowheads="1"/>
          </p:cNvPicPr>
          <p:nvPr>
            <p:ph/>
          </p:nvPr>
        </p:nvPicPr>
        <p:blipFill>
          <a:blip r:embed="rId3" cstate="print"/>
          <a:srcRect/>
          <a:stretch>
            <a:fillRect/>
          </a:stretch>
        </p:blipFill>
        <p:spPr>
          <a:xfrm>
            <a:off x="1885336" y="2087489"/>
            <a:ext cx="1600200" cy="1721045"/>
          </a:xfrm>
          <a:noFill/>
          <a:ln/>
        </p:spPr>
      </p:pic>
      <p:sp>
        <p:nvSpPr>
          <p:cNvPr id="41997" name="Text Box 13"/>
          <p:cNvSpPr txBox="1">
            <a:spLocks noChangeArrowheads="1"/>
          </p:cNvSpPr>
          <p:nvPr/>
        </p:nvSpPr>
        <p:spPr bwMode="auto">
          <a:xfrm>
            <a:off x="1230840" y="1346919"/>
            <a:ext cx="3810000" cy="579438"/>
          </a:xfrm>
          <a:prstGeom prst="rect">
            <a:avLst/>
          </a:prstGeom>
          <a:noFill/>
          <a:ln w="9525">
            <a:noFill/>
            <a:miter lim="800000"/>
            <a:headEnd/>
            <a:tailEnd/>
          </a:ln>
          <a:effectLst/>
        </p:spPr>
        <p:txBody>
          <a:bodyPr>
            <a:spAutoFit/>
          </a:bodyPr>
          <a:lstStyle/>
          <a:p>
            <a:pPr>
              <a:spcBef>
                <a:spcPct val="50000"/>
              </a:spcBef>
            </a:pPr>
            <a:r>
              <a:rPr lang="en-US" sz="3200" b="1" dirty="0"/>
              <a:t>300 odd years ago</a:t>
            </a:r>
          </a:p>
        </p:txBody>
      </p:sp>
      <p:sp>
        <p:nvSpPr>
          <p:cNvPr id="41999" name="Text Box 15"/>
          <p:cNvSpPr txBox="1">
            <a:spLocks noChangeArrowheads="1"/>
          </p:cNvSpPr>
          <p:nvPr/>
        </p:nvSpPr>
        <p:spPr bwMode="auto">
          <a:xfrm>
            <a:off x="1154640" y="5127576"/>
            <a:ext cx="34290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a:t>The Simple Present Tense</a:t>
            </a:r>
          </a:p>
        </p:txBody>
      </p:sp>
      <p:pic>
        <p:nvPicPr>
          <p:cNvPr id="9" name="Picture 11" descr="j0212953"/>
          <p:cNvPicPr>
            <a:picLocks noChangeAspect="1" noChangeArrowheads="1"/>
          </p:cNvPicPr>
          <p:nvPr/>
        </p:nvPicPr>
        <p:blipFill>
          <a:blip r:embed="rId3" cstate="print"/>
          <a:srcRect/>
          <a:stretch>
            <a:fillRect/>
          </a:stretch>
        </p:blipFill>
        <p:spPr>
          <a:xfrm>
            <a:off x="8590935" y="2087488"/>
            <a:ext cx="1629540" cy="1752600"/>
          </a:xfrm>
          <a:prstGeom prst="rect">
            <a:avLst/>
          </a:prstGeom>
          <a:noFill/>
          <a:ln/>
        </p:spPr>
      </p:pic>
      <p:sp>
        <p:nvSpPr>
          <p:cNvPr id="10" name="Text Box 7"/>
          <p:cNvSpPr txBox="1">
            <a:spLocks noChangeArrowheads="1"/>
          </p:cNvSpPr>
          <p:nvPr/>
        </p:nvSpPr>
        <p:spPr bwMode="auto">
          <a:xfrm>
            <a:off x="6945839" y="4229943"/>
            <a:ext cx="4724400" cy="553998"/>
          </a:xfrm>
          <a:prstGeom prst="rect">
            <a:avLst/>
          </a:prstGeom>
          <a:noFill/>
          <a:ln w="9525">
            <a:noFill/>
            <a:miter lim="800000"/>
            <a:headEnd/>
            <a:tailEnd/>
          </a:ln>
          <a:effectLst/>
        </p:spPr>
        <p:txBody>
          <a:bodyPr wrap="square" lIns="0" tIns="0" rIns="0" bIns="0">
            <a:spAutoFit/>
          </a:bodyPr>
          <a:lstStyle/>
          <a:p>
            <a:pPr>
              <a:spcBef>
                <a:spcPct val="50000"/>
              </a:spcBef>
            </a:pPr>
            <a:r>
              <a:rPr lang="en-US" sz="3600" b="1" dirty="0">
                <a:sym typeface="Wingdings" pitchFamily="2" charset="2"/>
              </a:rPr>
              <a:t>I </a:t>
            </a:r>
            <a:r>
              <a:rPr lang="en-US" sz="3600" b="1" dirty="0"/>
              <a:t>am cooking steak now.</a:t>
            </a:r>
            <a:endParaRPr lang="en-US" sz="3600" b="1" dirty="0">
              <a:solidFill>
                <a:srgbClr val="FF0000"/>
              </a:solidFill>
            </a:endParaRPr>
          </a:p>
        </p:txBody>
      </p:sp>
      <p:sp>
        <p:nvSpPr>
          <p:cNvPr id="11" name="Text Box 13"/>
          <p:cNvSpPr txBox="1">
            <a:spLocks noChangeArrowheads="1"/>
          </p:cNvSpPr>
          <p:nvPr/>
        </p:nvSpPr>
        <p:spPr bwMode="auto">
          <a:xfrm>
            <a:off x="6999119" y="1346920"/>
            <a:ext cx="4392488" cy="584775"/>
          </a:xfrm>
          <a:prstGeom prst="rect">
            <a:avLst/>
          </a:prstGeom>
          <a:noFill/>
          <a:ln w="9525">
            <a:noFill/>
            <a:miter lim="800000"/>
            <a:headEnd/>
            <a:tailEnd/>
          </a:ln>
          <a:effectLst/>
        </p:spPr>
        <p:txBody>
          <a:bodyPr wrap="square">
            <a:spAutoFit/>
          </a:bodyPr>
          <a:lstStyle/>
          <a:p>
            <a:pPr>
              <a:spcBef>
                <a:spcPct val="50000"/>
              </a:spcBef>
            </a:pPr>
            <a:r>
              <a:rPr lang="en-US" sz="3200" b="1" dirty="0"/>
              <a:t>250 not so odd years ago</a:t>
            </a:r>
          </a:p>
        </p:txBody>
      </p:sp>
      <p:sp>
        <p:nvSpPr>
          <p:cNvPr id="13" name="Text Box 15"/>
          <p:cNvSpPr txBox="1">
            <a:spLocks noChangeArrowheads="1"/>
          </p:cNvSpPr>
          <p:nvPr/>
        </p:nvSpPr>
        <p:spPr bwMode="auto">
          <a:xfrm>
            <a:off x="7219335" y="5127576"/>
            <a:ext cx="40386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a:t>The Present Progressive Tense</a:t>
            </a:r>
          </a:p>
        </p:txBody>
      </p:sp>
      <p:sp>
        <p:nvSpPr>
          <p:cNvPr id="16" name="Right Arrow 15"/>
          <p:cNvSpPr/>
          <p:nvPr/>
        </p:nvSpPr>
        <p:spPr>
          <a:xfrm>
            <a:off x="5562600" y="5279975"/>
            <a:ext cx="6096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19" name="TextBox 18"/>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13269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fade">
                                      <p:cBhvr>
                                        <p:cTn id="7" dur="2000"/>
                                        <p:tgtEl>
                                          <p:spTgt spid="41997"/>
                                        </p:tgtEl>
                                      </p:cBhvr>
                                    </p:animEffect>
                                  </p:childTnLst>
                                </p:cTn>
                              </p:par>
                              <p:par>
                                <p:cTn id="8" presetID="10" presetClass="entr" presetSubtype="0" fill="hold"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fade">
                                      <p:cBhvr>
                                        <p:cTn id="10" dur="2000"/>
                                        <p:tgtEl>
                                          <p:spTgt spid="41995"/>
                                        </p:tgtEl>
                                      </p:cBhvr>
                                    </p:animEffect>
                                  </p:childTnLst>
                                </p:cTn>
                              </p:par>
                              <p:par>
                                <p:cTn id="11" presetID="10" presetClass="entr" presetSubtype="0" fill="hold" grpId="0" nodeType="withEffect">
                                  <p:stCondLst>
                                    <p:cond delay="0"/>
                                  </p:stCondLst>
                                  <p:iterate type="wd">
                                    <p:tmPct val="25000"/>
                                  </p:iterate>
                                  <p:childTnLst>
                                    <p:set>
                                      <p:cBhvr>
                                        <p:cTn id="12" dur="1" fill="hold">
                                          <p:stCondLst>
                                            <p:cond delay="0"/>
                                          </p:stCondLst>
                                        </p:cTn>
                                        <p:tgtEl>
                                          <p:spTgt spid="41991"/>
                                        </p:tgtEl>
                                        <p:attrNameLst>
                                          <p:attrName>style.visibility</p:attrName>
                                        </p:attrNameLst>
                                      </p:cBhvr>
                                      <p:to>
                                        <p:strVal val="visible"/>
                                      </p:to>
                                    </p:set>
                                    <p:animEffect transition="in" filter="fade">
                                      <p:cBhvr>
                                        <p:cTn id="13" dur="2000"/>
                                        <p:tgtEl>
                                          <p:spTgt spid="41991"/>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grpId="0" nodeType="withEffect">
                                  <p:stCondLst>
                                    <p:cond delay="0"/>
                                  </p:stCondLst>
                                  <p:iterate type="wd">
                                    <p:tmPct val="25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par>
                          <p:cTn id="26" fill="hold">
                            <p:stCondLst>
                              <p:cond delay="4500"/>
                            </p:stCondLst>
                            <p:childTnLst>
                              <p:par>
                                <p:cTn id="27" presetID="10" presetClass="entr" presetSubtype="0" fill="hold" grpId="0" nodeType="afterEffect">
                                  <p:stCondLst>
                                    <p:cond delay="0"/>
                                  </p:stCondLst>
                                  <p:iterate type="wd">
                                    <p:tmPct val="25000"/>
                                  </p:iterate>
                                  <p:childTnLst>
                                    <p:set>
                                      <p:cBhvr>
                                        <p:cTn id="28" dur="1" fill="hold">
                                          <p:stCondLst>
                                            <p:cond delay="0"/>
                                          </p:stCondLst>
                                        </p:cTn>
                                        <p:tgtEl>
                                          <p:spTgt spid="41999"/>
                                        </p:tgtEl>
                                        <p:attrNameLst>
                                          <p:attrName>style.visibility</p:attrName>
                                        </p:attrNameLst>
                                      </p:cBhvr>
                                      <p:to>
                                        <p:strVal val="visible"/>
                                      </p:to>
                                    </p:set>
                                    <p:animEffect transition="in" filter="fade">
                                      <p:cBhvr>
                                        <p:cTn id="29" dur="2000"/>
                                        <p:tgtEl>
                                          <p:spTgt spid="41999"/>
                                        </p:tgtEl>
                                      </p:cBhvr>
                                    </p:animEffect>
                                  </p:childTnLst>
                                </p:cTn>
                              </p:par>
                            </p:childTnLst>
                          </p:cTn>
                        </p:par>
                        <p:par>
                          <p:cTn id="30" fill="hold">
                            <p:stCondLst>
                              <p:cond delay="8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par>
                          <p:cTn id="34" fill="hold">
                            <p:stCondLst>
                              <p:cond delay="10000"/>
                            </p:stCondLst>
                            <p:childTnLst>
                              <p:par>
                                <p:cTn id="35" presetID="10" presetClass="entr" presetSubtype="0" fill="hold" grpId="0" nodeType="afterEffect">
                                  <p:stCondLst>
                                    <p:cond delay="0"/>
                                  </p:stCondLst>
                                  <p:iterate type="wd">
                                    <p:tmPct val="25000"/>
                                  </p:iterate>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7" grpId="0"/>
      <p:bldP spid="41999" grpId="0"/>
      <p:bldP spid="10" grpId="0"/>
      <p:bldP spid="11" grpId="0"/>
      <p:bldP spid="13"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191000" y="1257300"/>
            <a:ext cx="2590800" cy="5448300"/>
          </a:xfrm>
          <a:prstGeom prst="rect">
            <a:avLst/>
          </a:prstGeom>
          <a:noFill/>
          <a:ln w="9525">
            <a:noFill/>
            <a:miter lim="800000"/>
            <a:headEnd/>
            <a:tailEnd/>
          </a:ln>
        </p:spPr>
        <p:txBody>
          <a:bodyPr>
            <a:spAutoFit/>
          </a:bodyPr>
          <a:lstStyle/>
          <a:p>
            <a:pPr>
              <a:spcBef>
                <a:spcPct val="25000"/>
              </a:spcBef>
            </a:pPr>
            <a:r>
              <a:rPr lang="en-US" sz="2400" b="1" dirty="0">
                <a:solidFill>
                  <a:srgbClr val="009900"/>
                </a:solidFill>
                <a:latin typeface="Georgia" pitchFamily="18" charset="0"/>
              </a:rPr>
              <a:t>I</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He</a:t>
            </a:r>
          </a:p>
          <a:p>
            <a:r>
              <a:rPr lang="en-US" sz="2400" b="1" dirty="0">
                <a:solidFill>
                  <a:srgbClr val="009900"/>
                </a:solidFill>
                <a:latin typeface="Georgia" pitchFamily="18" charset="0"/>
              </a:rPr>
              <a:t>She</a:t>
            </a:r>
          </a:p>
          <a:p>
            <a:r>
              <a:rPr lang="en-US" sz="2400" b="1" dirty="0">
                <a:solidFill>
                  <a:srgbClr val="009900"/>
                </a:solidFill>
                <a:latin typeface="Georgia" pitchFamily="18" charset="0"/>
              </a:rPr>
              <a:t>It</a:t>
            </a:r>
          </a:p>
          <a:p>
            <a:r>
              <a:rPr lang="en-US" sz="2400" b="1" dirty="0">
                <a:solidFill>
                  <a:srgbClr val="CC00FF"/>
                </a:solidFill>
                <a:latin typeface="Georgia" pitchFamily="18" charset="0"/>
              </a:rPr>
              <a:t>Alfred</a:t>
            </a:r>
          </a:p>
          <a:p>
            <a:r>
              <a:rPr lang="en-US" sz="2400" b="1" dirty="0">
                <a:solidFill>
                  <a:srgbClr val="0066FF"/>
                </a:solidFill>
                <a:latin typeface="Georgia" pitchFamily="18" charset="0"/>
              </a:rPr>
              <a:t>The teacher</a:t>
            </a:r>
          </a:p>
          <a:p>
            <a:pPr>
              <a:spcBef>
                <a:spcPct val="50000"/>
              </a:spcBef>
            </a:pPr>
            <a:r>
              <a:rPr lang="en-US" sz="2400" b="1" dirty="0">
                <a:solidFill>
                  <a:srgbClr val="009900"/>
                </a:solidFill>
                <a:latin typeface="Georgia" pitchFamily="18" charset="0"/>
              </a:rPr>
              <a:t>We</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They</a:t>
            </a:r>
            <a:r>
              <a:rPr lang="en-US" sz="2400" b="1" dirty="0">
                <a:latin typeface="Georgia" pitchFamily="18" charset="0"/>
              </a:rPr>
              <a:t> </a:t>
            </a:r>
          </a:p>
          <a:p>
            <a:r>
              <a:rPr lang="en-US" sz="2400" b="1" dirty="0">
                <a:solidFill>
                  <a:srgbClr val="CC00FF"/>
                </a:solidFill>
                <a:latin typeface="Georgia" pitchFamily="18" charset="0"/>
              </a:rPr>
              <a:t>Art </a:t>
            </a:r>
            <a:r>
              <a:rPr lang="en-US" sz="2400" b="1" dirty="0">
                <a:latin typeface="Georgia" pitchFamily="18" charset="0"/>
              </a:rPr>
              <a:t>and</a:t>
            </a:r>
            <a:r>
              <a:rPr lang="en-US" sz="2400" b="1" dirty="0">
                <a:solidFill>
                  <a:srgbClr val="CC00FF"/>
                </a:solidFill>
                <a:latin typeface="Georgia" pitchFamily="18" charset="0"/>
              </a:rPr>
              <a:t> Alfred</a:t>
            </a:r>
          </a:p>
          <a:p>
            <a:r>
              <a:rPr lang="en-US" sz="2400" b="1" dirty="0">
                <a:solidFill>
                  <a:srgbClr val="0066FF"/>
                </a:solidFill>
                <a:latin typeface="Georgia" pitchFamily="18" charset="0"/>
              </a:rPr>
              <a:t>The teachers</a:t>
            </a:r>
          </a:p>
        </p:txBody>
      </p:sp>
      <p:sp>
        <p:nvSpPr>
          <p:cNvPr id="6" name="TextBox 5"/>
          <p:cNvSpPr txBox="1">
            <a:spLocks noChangeArrowheads="1"/>
          </p:cNvSpPr>
          <p:nvPr/>
        </p:nvSpPr>
        <p:spPr bwMode="auto">
          <a:xfrm>
            <a:off x="3276600" y="457200"/>
            <a:ext cx="6019800" cy="369888"/>
          </a:xfrm>
          <a:prstGeom prst="rect">
            <a:avLst/>
          </a:prstGeom>
          <a:noFill/>
          <a:ln w="9525">
            <a:noFill/>
            <a:miter lim="800000"/>
            <a:headEnd/>
            <a:tailEnd/>
          </a:ln>
        </p:spPr>
        <p:txBody>
          <a:bodyPr>
            <a:spAutoFit/>
          </a:bodyPr>
          <a:lstStyle/>
          <a:p>
            <a:r>
              <a:rPr lang="en-US" b="1" dirty="0">
                <a:solidFill>
                  <a:srgbClr val="FF0000"/>
                </a:solidFill>
                <a:latin typeface="Calibri" pitchFamily="34" charset="0"/>
              </a:rPr>
              <a:t>SUBJECTS </a:t>
            </a:r>
            <a:r>
              <a:rPr lang="en-US" b="1" dirty="0">
                <a:latin typeface="Calibri" pitchFamily="34" charset="0"/>
              </a:rPr>
              <a:t>:  </a:t>
            </a:r>
            <a:r>
              <a:rPr lang="en-US" b="1" dirty="0">
                <a:solidFill>
                  <a:srgbClr val="CC3399"/>
                </a:solidFill>
                <a:latin typeface="Calibri" pitchFamily="34" charset="0"/>
              </a:rPr>
              <a:t>Proper Nouns</a:t>
            </a:r>
            <a:r>
              <a:rPr lang="en-US" b="1" dirty="0">
                <a:latin typeface="Calibri" pitchFamily="34" charset="0"/>
              </a:rPr>
              <a:t>,  </a:t>
            </a:r>
            <a:r>
              <a:rPr lang="en-US" b="1" dirty="0">
                <a:solidFill>
                  <a:srgbClr val="0099FF"/>
                </a:solidFill>
                <a:latin typeface="Calibri" pitchFamily="34" charset="0"/>
              </a:rPr>
              <a:t>Common Nouns</a:t>
            </a:r>
            <a:r>
              <a:rPr lang="en-US" b="1" dirty="0">
                <a:latin typeface="Calibri" pitchFamily="34" charset="0"/>
              </a:rPr>
              <a:t>,  &amp;  </a:t>
            </a:r>
            <a:r>
              <a:rPr lang="en-US" b="1" dirty="0">
                <a:solidFill>
                  <a:srgbClr val="008000"/>
                </a:solidFill>
                <a:latin typeface="Calibri" pitchFamily="34" charset="0"/>
              </a:rPr>
              <a:t>Pronouns</a:t>
            </a:r>
          </a:p>
        </p:txBody>
      </p:sp>
      <p:sp>
        <p:nvSpPr>
          <p:cNvPr id="7" name="TextBox 6"/>
          <p:cNvSpPr txBox="1">
            <a:spLocks noChangeArrowheads="1"/>
          </p:cNvSpPr>
          <p:nvPr/>
        </p:nvSpPr>
        <p:spPr bwMode="auto">
          <a:xfrm>
            <a:off x="2133600" y="1333500"/>
            <a:ext cx="609600" cy="369888"/>
          </a:xfrm>
          <a:prstGeom prst="rect">
            <a:avLst/>
          </a:prstGeom>
          <a:noFill/>
          <a:ln w="9525">
            <a:noFill/>
            <a:miter lim="800000"/>
            <a:headEnd/>
            <a:tailEnd/>
          </a:ln>
        </p:spPr>
        <p:txBody>
          <a:bodyPr>
            <a:spAutoFit/>
          </a:bodyPr>
          <a:lstStyle/>
          <a:p>
            <a:r>
              <a:rPr lang="en-US" dirty="0">
                <a:latin typeface="Calibri" pitchFamily="34" charset="0"/>
              </a:rPr>
              <a:t>1</a:t>
            </a:r>
            <a:r>
              <a:rPr lang="en-US" baseline="30000" dirty="0">
                <a:latin typeface="Calibri" pitchFamily="34" charset="0"/>
              </a:rPr>
              <a:t>st</a:t>
            </a:r>
            <a:r>
              <a:rPr lang="en-US" dirty="0">
                <a:latin typeface="Calibri" pitchFamily="34" charset="0"/>
              </a:rPr>
              <a:t> </a:t>
            </a:r>
          </a:p>
        </p:txBody>
      </p:sp>
      <p:sp>
        <p:nvSpPr>
          <p:cNvPr id="8" name="TextBox 7"/>
          <p:cNvSpPr txBox="1">
            <a:spLocks noChangeArrowheads="1"/>
          </p:cNvSpPr>
          <p:nvPr/>
        </p:nvSpPr>
        <p:spPr bwMode="auto">
          <a:xfrm>
            <a:off x="2133600" y="1866900"/>
            <a:ext cx="609600" cy="369888"/>
          </a:xfrm>
          <a:prstGeom prst="rect">
            <a:avLst/>
          </a:prstGeom>
          <a:noFill/>
          <a:ln w="9525">
            <a:noFill/>
            <a:miter lim="800000"/>
            <a:headEnd/>
            <a:tailEnd/>
          </a:ln>
        </p:spPr>
        <p:txBody>
          <a:bodyPr>
            <a:spAutoFit/>
          </a:bodyPr>
          <a:lstStyle/>
          <a:p>
            <a:r>
              <a:rPr lang="en-US">
                <a:latin typeface="Calibri" pitchFamily="34" charset="0"/>
              </a:rPr>
              <a:t>2</a:t>
            </a:r>
            <a:r>
              <a:rPr lang="en-US" baseline="30000">
                <a:latin typeface="Calibri" pitchFamily="34" charset="0"/>
              </a:rPr>
              <a:t>nd</a:t>
            </a:r>
            <a:r>
              <a:rPr lang="en-US">
                <a:latin typeface="Calibri" pitchFamily="34" charset="0"/>
              </a:rPr>
              <a:t> </a:t>
            </a:r>
          </a:p>
        </p:txBody>
      </p:sp>
      <p:sp>
        <p:nvSpPr>
          <p:cNvPr id="9" name="TextBox 8"/>
          <p:cNvSpPr txBox="1">
            <a:spLocks noChangeArrowheads="1"/>
          </p:cNvSpPr>
          <p:nvPr/>
        </p:nvSpPr>
        <p:spPr bwMode="auto">
          <a:xfrm>
            <a:off x="2133600" y="3086100"/>
            <a:ext cx="838200" cy="369888"/>
          </a:xfrm>
          <a:prstGeom prst="rect">
            <a:avLst/>
          </a:prstGeom>
          <a:noFill/>
          <a:ln w="9525">
            <a:noFill/>
            <a:miter lim="800000"/>
            <a:headEnd/>
            <a:tailEnd/>
          </a:ln>
        </p:spPr>
        <p:txBody>
          <a:bodyPr>
            <a:spAutoFit/>
          </a:bodyPr>
          <a:lstStyle/>
          <a:p>
            <a:r>
              <a:rPr lang="en-US" dirty="0">
                <a:latin typeface="Calibri" pitchFamily="34" charset="0"/>
              </a:rPr>
              <a:t>3</a:t>
            </a:r>
            <a:r>
              <a:rPr lang="en-US" baseline="30000" dirty="0">
                <a:latin typeface="Calibri" pitchFamily="34" charset="0"/>
              </a:rPr>
              <a:t>rd</a:t>
            </a:r>
            <a:r>
              <a:rPr lang="en-US" dirty="0">
                <a:latin typeface="Calibri" pitchFamily="34" charset="0"/>
              </a:rPr>
              <a:t>  </a:t>
            </a:r>
          </a:p>
        </p:txBody>
      </p:sp>
      <p:sp>
        <p:nvSpPr>
          <p:cNvPr id="10" name="Freeform 9"/>
          <p:cNvSpPr/>
          <p:nvPr/>
        </p:nvSpPr>
        <p:spPr>
          <a:xfrm>
            <a:off x="2741735" y="2487613"/>
            <a:ext cx="1072662" cy="1720850"/>
          </a:xfrm>
          <a:custGeom>
            <a:avLst/>
            <a:gdLst>
              <a:gd name="connsiteX0" fmla="*/ 1074144 w 1074144"/>
              <a:gd name="connsiteY0" fmla="*/ 5508 h 1720468"/>
              <a:gd name="connsiteX1" fmla="*/ 831773 w 1074144"/>
              <a:gd name="connsiteY1" fmla="*/ 16525 h 1720468"/>
              <a:gd name="connsiteX2" fmla="*/ 644487 w 1074144"/>
              <a:gd name="connsiteY2" fmla="*/ 104660 h 1720468"/>
              <a:gd name="connsiteX3" fmla="*/ 490250 w 1074144"/>
              <a:gd name="connsiteY3" fmla="*/ 347031 h 1720468"/>
              <a:gd name="connsiteX4" fmla="*/ 402116 w 1074144"/>
              <a:gd name="connsiteY4" fmla="*/ 666520 h 1720468"/>
              <a:gd name="connsiteX5" fmla="*/ 247879 w 1074144"/>
              <a:gd name="connsiteY5" fmla="*/ 809740 h 1720468"/>
              <a:gd name="connsiteX6" fmla="*/ 5508 w 1074144"/>
              <a:gd name="connsiteY6" fmla="*/ 809740 h 1720468"/>
              <a:gd name="connsiteX7" fmla="*/ 214829 w 1074144"/>
              <a:gd name="connsiteY7" fmla="*/ 831773 h 1720468"/>
              <a:gd name="connsiteX8" fmla="*/ 391099 w 1074144"/>
              <a:gd name="connsiteY8" fmla="*/ 919908 h 1720468"/>
              <a:gd name="connsiteX9" fmla="*/ 435166 w 1074144"/>
              <a:gd name="connsiteY9" fmla="*/ 1272448 h 1720468"/>
              <a:gd name="connsiteX10" fmla="*/ 545335 w 1074144"/>
              <a:gd name="connsiteY10" fmla="*/ 1647022 h 1720468"/>
              <a:gd name="connsiteX11" fmla="*/ 1074144 w 1074144"/>
              <a:gd name="connsiteY11" fmla="*/ 1713123 h 17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4144" h="1720468">
                <a:moveTo>
                  <a:pt x="1074144" y="5508"/>
                </a:moveTo>
                <a:cubicBezTo>
                  <a:pt x="988763" y="2754"/>
                  <a:pt x="903383" y="0"/>
                  <a:pt x="831773" y="16525"/>
                </a:cubicBezTo>
                <a:cubicBezTo>
                  <a:pt x="760164" y="33050"/>
                  <a:pt x="701407" y="49576"/>
                  <a:pt x="644487" y="104660"/>
                </a:cubicBezTo>
                <a:cubicBezTo>
                  <a:pt x="587567" y="159744"/>
                  <a:pt x="530645" y="253388"/>
                  <a:pt x="490250" y="347031"/>
                </a:cubicBezTo>
                <a:cubicBezTo>
                  <a:pt x="449855" y="440674"/>
                  <a:pt x="442511" y="589402"/>
                  <a:pt x="402116" y="666520"/>
                </a:cubicBezTo>
                <a:cubicBezTo>
                  <a:pt x="361721" y="743638"/>
                  <a:pt x="313980" y="785870"/>
                  <a:pt x="247879" y="809740"/>
                </a:cubicBezTo>
                <a:cubicBezTo>
                  <a:pt x="181778" y="833610"/>
                  <a:pt x="11016" y="806068"/>
                  <a:pt x="5508" y="809740"/>
                </a:cubicBezTo>
                <a:cubicBezTo>
                  <a:pt x="0" y="813412"/>
                  <a:pt x="150564" y="813412"/>
                  <a:pt x="214829" y="831773"/>
                </a:cubicBezTo>
                <a:cubicBezTo>
                  <a:pt x="279094" y="850134"/>
                  <a:pt x="354376" y="846462"/>
                  <a:pt x="391099" y="919908"/>
                </a:cubicBezTo>
                <a:cubicBezTo>
                  <a:pt x="427822" y="993354"/>
                  <a:pt x="409460" y="1151262"/>
                  <a:pt x="435166" y="1272448"/>
                </a:cubicBezTo>
                <a:cubicBezTo>
                  <a:pt x="460872" y="1393634"/>
                  <a:pt x="438839" y="1573576"/>
                  <a:pt x="545335" y="1647022"/>
                </a:cubicBezTo>
                <a:cubicBezTo>
                  <a:pt x="651831" y="1720468"/>
                  <a:pt x="1074144" y="1713123"/>
                  <a:pt x="1074144" y="1713123"/>
                </a:cubicBez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p:cNvSpPr txBox="1">
            <a:spLocks noChangeArrowheads="1"/>
          </p:cNvSpPr>
          <p:nvPr/>
        </p:nvSpPr>
        <p:spPr bwMode="auto">
          <a:xfrm>
            <a:off x="2819400" y="1333500"/>
            <a:ext cx="914400" cy="369888"/>
          </a:xfrm>
          <a:prstGeom prst="rect">
            <a:avLst/>
          </a:prstGeom>
          <a:noFill/>
          <a:ln w="9525">
            <a:noFill/>
            <a:miter lim="800000"/>
            <a:headEnd/>
            <a:tailEnd/>
          </a:ln>
        </p:spPr>
        <p:txBody>
          <a:bodyPr>
            <a:spAutoFit/>
          </a:bodyPr>
          <a:lstStyle/>
          <a:p>
            <a:r>
              <a:rPr lang="en-US" dirty="0">
                <a:latin typeface="Calibri" pitchFamily="34" charset="0"/>
              </a:rPr>
              <a:t>Person</a:t>
            </a:r>
          </a:p>
        </p:txBody>
      </p:sp>
      <p:sp>
        <p:nvSpPr>
          <p:cNvPr id="12" name="TextBox 11"/>
          <p:cNvSpPr txBox="1">
            <a:spLocks noChangeArrowheads="1"/>
          </p:cNvSpPr>
          <p:nvPr/>
        </p:nvSpPr>
        <p:spPr bwMode="auto">
          <a:xfrm>
            <a:off x="2286000" y="876300"/>
            <a:ext cx="1143000" cy="369888"/>
          </a:xfrm>
          <a:prstGeom prst="rect">
            <a:avLst/>
          </a:prstGeom>
          <a:noFill/>
          <a:ln w="9525">
            <a:noFill/>
            <a:miter lim="800000"/>
            <a:headEnd/>
            <a:tailEnd/>
          </a:ln>
        </p:spPr>
        <p:txBody>
          <a:bodyPr>
            <a:spAutoFit/>
          </a:bodyPr>
          <a:lstStyle/>
          <a:p>
            <a:r>
              <a:rPr lang="en-US" b="1" dirty="0">
                <a:latin typeface="Calibri" pitchFamily="34" charset="0"/>
              </a:rPr>
              <a:t>Singular</a:t>
            </a:r>
          </a:p>
        </p:txBody>
      </p:sp>
      <p:sp>
        <p:nvSpPr>
          <p:cNvPr id="13" name="TextBox 12"/>
          <p:cNvSpPr txBox="1">
            <a:spLocks noChangeArrowheads="1"/>
          </p:cNvSpPr>
          <p:nvPr/>
        </p:nvSpPr>
        <p:spPr bwMode="auto">
          <a:xfrm>
            <a:off x="2133600" y="4457700"/>
            <a:ext cx="609600" cy="369888"/>
          </a:xfrm>
          <a:prstGeom prst="rect">
            <a:avLst/>
          </a:prstGeom>
          <a:noFill/>
          <a:ln w="9525">
            <a:noFill/>
            <a:miter lim="800000"/>
            <a:headEnd/>
            <a:tailEnd/>
          </a:ln>
        </p:spPr>
        <p:txBody>
          <a:bodyPr>
            <a:spAutoFit/>
          </a:bodyPr>
          <a:lstStyle/>
          <a:p>
            <a:r>
              <a:rPr lang="en-US">
                <a:latin typeface="Calibri" pitchFamily="34" charset="0"/>
              </a:rPr>
              <a:t>1</a:t>
            </a:r>
            <a:r>
              <a:rPr lang="en-US" baseline="30000">
                <a:latin typeface="Calibri" pitchFamily="34" charset="0"/>
              </a:rPr>
              <a:t>st</a:t>
            </a:r>
            <a:r>
              <a:rPr lang="en-US">
                <a:latin typeface="Calibri" pitchFamily="34" charset="0"/>
              </a:rPr>
              <a:t> </a:t>
            </a:r>
          </a:p>
        </p:txBody>
      </p:sp>
      <p:sp>
        <p:nvSpPr>
          <p:cNvPr id="14" name="TextBox 13"/>
          <p:cNvSpPr txBox="1">
            <a:spLocks noChangeArrowheads="1"/>
          </p:cNvSpPr>
          <p:nvPr/>
        </p:nvSpPr>
        <p:spPr bwMode="auto">
          <a:xfrm>
            <a:off x="2133600" y="4991100"/>
            <a:ext cx="609600" cy="369888"/>
          </a:xfrm>
          <a:prstGeom prst="rect">
            <a:avLst/>
          </a:prstGeom>
          <a:noFill/>
          <a:ln w="9525">
            <a:noFill/>
            <a:miter lim="800000"/>
            <a:headEnd/>
            <a:tailEnd/>
          </a:ln>
        </p:spPr>
        <p:txBody>
          <a:bodyPr>
            <a:spAutoFit/>
          </a:bodyPr>
          <a:lstStyle/>
          <a:p>
            <a:r>
              <a:rPr lang="en-US">
                <a:latin typeface="Calibri" pitchFamily="34" charset="0"/>
              </a:rPr>
              <a:t>2</a:t>
            </a:r>
            <a:r>
              <a:rPr lang="en-US" baseline="30000">
                <a:latin typeface="Calibri" pitchFamily="34" charset="0"/>
              </a:rPr>
              <a:t>nd</a:t>
            </a:r>
            <a:r>
              <a:rPr lang="en-US">
                <a:latin typeface="Calibri" pitchFamily="34" charset="0"/>
              </a:rPr>
              <a:t> </a:t>
            </a:r>
          </a:p>
        </p:txBody>
      </p:sp>
      <p:sp>
        <p:nvSpPr>
          <p:cNvPr id="15" name="TextBox 14"/>
          <p:cNvSpPr txBox="1">
            <a:spLocks noChangeArrowheads="1"/>
          </p:cNvSpPr>
          <p:nvPr/>
        </p:nvSpPr>
        <p:spPr bwMode="auto">
          <a:xfrm>
            <a:off x="2133600" y="5905500"/>
            <a:ext cx="838200" cy="369888"/>
          </a:xfrm>
          <a:prstGeom prst="rect">
            <a:avLst/>
          </a:prstGeom>
          <a:noFill/>
          <a:ln w="9525">
            <a:noFill/>
            <a:miter lim="800000"/>
            <a:headEnd/>
            <a:tailEnd/>
          </a:ln>
        </p:spPr>
        <p:txBody>
          <a:bodyPr>
            <a:spAutoFit/>
          </a:bodyPr>
          <a:lstStyle/>
          <a:p>
            <a:r>
              <a:rPr lang="en-US">
                <a:latin typeface="Calibri" pitchFamily="34" charset="0"/>
              </a:rPr>
              <a:t>3</a:t>
            </a:r>
            <a:r>
              <a:rPr lang="en-US" baseline="30000">
                <a:latin typeface="Calibri" pitchFamily="34" charset="0"/>
              </a:rPr>
              <a:t>rd</a:t>
            </a:r>
            <a:r>
              <a:rPr lang="en-US">
                <a:latin typeface="Calibri" pitchFamily="34" charset="0"/>
              </a:rPr>
              <a:t>  </a:t>
            </a:r>
          </a:p>
        </p:txBody>
      </p:sp>
      <p:sp>
        <p:nvSpPr>
          <p:cNvPr id="16" name="TextBox 15"/>
          <p:cNvSpPr txBox="1">
            <a:spLocks noChangeArrowheads="1"/>
          </p:cNvSpPr>
          <p:nvPr/>
        </p:nvSpPr>
        <p:spPr bwMode="auto">
          <a:xfrm>
            <a:off x="2819400" y="4457700"/>
            <a:ext cx="914400" cy="369888"/>
          </a:xfrm>
          <a:prstGeom prst="rect">
            <a:avLst/>
          </a:prstGeom>
          <a:noFill/>
          <a:ln w="9525">
            <a:noFill/>
            <a:miter lim="800000"/>
            <a:headEnd/>
            <a:tailEnd/>
          </a:ln>
        </p:spPr>
        <p:txBody>
          <a:bodyPr>
            <a:spAutoFit/>
          </a:bodyPr>
          <a:lstStyle/>
          <a:p>
            <a:r>
              <a:rPr lang="en-US">
                <a:latin typeface="Calibri" pitchFamily="34" charset="0"/>
              </a:rPr>
              <a:t>Person</a:t>
            </a:r>
          </a:p>
        </p:txBody>
      </p:sp>
      <p:sp>
        <p:nvSpPr>
          <p:cNvPr id="17" name="TextBox 16"/>
          <p:cNvSpPr txBox="1">
            <a:spLocks noChangeArrowheads="1"/>
          </p:cNvSpPr>
          <p:nvPr/>
        </p:nvSpPr>
        <p:spPr bwMode="auto">
          <a:xfrm>
            <a:off x="2286000" y="3848100"/>
            <a:ext cx="762000" cy="369888"/>
          </a:xfrm>
          <a:prstGeom prst="rect">
            <a:avLst/>
          </a:prstGeom>
          <a:noFill/>
          <a:ln w="9525">
            <a:noFill/>
            <a:miter lim="800000"/>
            <a:headEnd/>
            <a:tailEnd/>
          </a:ln>
        </p:spPr>
        <p:txBody>
          <a:bodyPr>
            <a:spAutoFit/>
          </a:bodyPr>
          <a:lstStyle/>
          <a:p>
            <a:r>
              <a:rPr lang="en-US" b="1" dirty="0">
                <a:latin typeface="Calibri" pitchFamily="34" charset="0"/>
              </a:rPr>
              <a:t>Plural</a:t>
            </a:r>
          </a:p>
        </p:txBody>
      </p:sp>
      <p:sp>
        <p:nvSpPr>
          <p:cNvPr id="18" name="Freeform 17"/>
          <p:cNvSpPr/>
          <p:nvPr/>
        </p:nvSpPr>
        <p:spPr>
          <a:xfrm>
            <a:off x="3017229" y="5603877"/>
            <a:ext cx="797169" cy="1006475"/>
          </a:xfrm>
          <a:custGeom>
            <a:avLst/>
            <a:gdLst>
              <a:gd name="connsiteX0" fmla="*/ 796886 w 796886"/>
              <a:gd name="connsiteY0" fmla="*/ 18361 h 1006206"/>
              <a:gd name="connsiteX1" fmla="*/ 576549 w 796886"/>
              <a:gd name="connsiteY1" fmla="*/ 18361 h 1006206"/>
              <a:gd name="connsiteX2" fmla="*/ 378245 w 796886"/>
              <a:gd name="connsiteY2" fmla="*/ 128529 h 1006206"/>
              <a:gd name="connsiteX3" fmla="*/ 312144 w 796886"/>
              <a:gd name="connsiteY3" fmla="*/ 304799 h 1006206"/>
              <a:gd name="connsiteX4" fmla="*/ 224009 w 796886"/>
              <a:gd name="connsiteY4" fmla="*/ 459035 h 1006206"/>
              <a:gd name="connsiteX5" fmla="*/ 3672 w 796886"/>
              <a:gd name="connsiteY5" fmla="*/ 470052 h 1006206"/>
              <a:gd name="connsiteX6" fmla="*/ 201976 w 796886"/>
              <a:gd name="connsiteY6" fmla="*/ 470052 h 1006206"/>
              <a:gd name="connsiteX7" fmla="*/ 301127 w 796886"/>
              <a:gd name="connsiteY7" fmla="*/ 602255 h 1006206"/>
              <a:gd name="connsiteX8" fmla="*/ 323161 w 796886"/>
              <a:gd name="connsiteY8" fmla="*/ 811575 h 1006206"/>
              <a:gd name="connsiteX9" fmla="*/ 499431 w 796886"/>
              <a:gd name="connsiteY9" fmla="*/ 976828 h 1006206"/>
              <a:gd name="connsiteX10" fmla="*/ 741802 w 796886"/>
              <a:gd name="connsiteY10" fmla="*/ 987845 h 100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886" h="1006206">
                <a:moveTo>
                  <a:pt x="796886" y="18361"/>
                </a:moveTo>
                <a:cubicBezTo>
                  <a:pt x="721604" y="9180"/>
                  <a:pt x="646322" y="0"/>
                  <a:pt x="576549" y="18361"/>
                </a:cubicBezTo>
                <a:cubicBezTo>
                  <a:pt x="506776" y="36722"/>
                  <a:pt x="422312" y="80789"/>
                  <a:pt x="378245" y="128529"/>
                </a:cubicBezTo>
                <a:cubicBezTo>
                  <a:pt x="334178" y="176269"/>
                  <a:pt x="337850" y="249715"/>
                  <a:pt x="312144" y="304799"/>
                </a:cubicBezTo>
                <a:cubicBezTo>
                  <a:pt x="286438" y="359883"/>
                  <a:pt x="275421" y="431493"/>
                  <a:pt x="224009" y="459035"/>
                </a:cubicBezTo>
                <a:cubicBezTo>
                  <a:pt x="172597" y="486577"/>
                  <a:pt x="7344" y="468216"/>
                  <a:pt x="3672" y="470052"/>
                </a:cubicBezTo>
                <a:cubicBezTo>
                  <a:pt x="0" y="471888"/>
                  <a:pt x="152400" y="448018"/>
                  <a:pt x="201976" y="470052"/>
                </a:cubicBezTo>
                <a:cubicBezTo>
                  <a:pt x="251552" y="492086"/>
                  <a:pt x="280930" y="545335"/>
                  <a:pt x="301127" y="602255"/>
                </a:cubicBezTo>
                <a:cubicBezTo>
                  <a:pt x="321324" y="659175"/>
                  <a:pt x="290110" y="749146"/>
                  <a:pt x="323161" y="811575"/>
                </a:cubicBezTo>
                <a:cubicBezTo>
                  <a:pt x="356212" y="874004"/>
                  <a:pt x="429658" y="947450"/>
                  <a:pt x="499431" y="976828"/>
                </a:cubicBezTo>
                <a:cubicBezTo>
                  <a:pt x="569205" y="1006206"/>
                  <a:pt x="655503" y="997025"/>
                  <a:pt x="741802" y="987845"/>
                </a:cubicBezTo>
              </a:path>
            </a:pathLst>
          </a:cu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Text Box 4"/>
          <p:cNvSpPr txBox="1">
            <a:spLocks noChangeArrowheads="1"/>
          </p:cNvSpPr>
          <p:nvPr/>
        </p:nvSpPr>
        <p:spPr bwMode="auto">
          <a:xfrm>
            <a:off x="7924800" y="1330514"/>
            <a:ext cx="1066800" cy="5298886"/>
          </a:xfrm>
          <a:prstGeom prst="rect">
            <a:avLst/>
          </a:prstGeom>
          <a:noFill/>
          <a:ln w="9525">
            <a:noFill/>
            <a:miter lim="800000"/>
            <a:headEnd/>
            <a:tailEnd/>
          </a:ln>
        </p:spPr>
        <p:txBody>
          <a:bodyPr wrap="square">
            <a:spAutoFit/>
          </a:bodyPr>
          <a:lstStyle/>
          <a:p>
            <a:pPr algn="r">
              <a:lnSpc>
                <a:spcPts val="3700"/>
              </a:lnSpc>
            </a:pPr>
            <a:r>
              <a:rPr lang="en-US" sz="2400" b="1" dirty="0">
                <a:solidFill>
                  <a:srgbClr val="009900"/>
                </a:solidFill>
                <a:latin typeface="Georgia" pitchFamily="18" charset="0"/>
              </a:rPr>
              <a:t>he</a:t>
            </a:r>
          </a:p>
          <a:p>
            <a:pPr algn="r">
              <a:lnSpc>
                <a:spcPts val="3700"/>
              </a:lnSpc>
              <a:spcAft>
                <a:spcPts val="600"/>
              </a:spcAft>
            </a:pPr>
            <a:r>
              <a:rPr lang="en-US" sz="2400" b="1" dirty="0">
                <a:solidFill>
                  <a:srgbClr val="009900"/>
                </a:solidFill>
                <a:latin typeface="Georgia" pitchFamily="18" charset="0"/>
              </a:rPr>
              <a:t>she</a:t>
            </a:r>
          </a:p>
          <a:p>
            <a:pPr algn="r">
              <a:lnSpc>
                <a:spcPts val="3700"/>
              </a:lnSpc>
            </a:pPr>
            <a:r>
              <a:rPr lang="en-US" sz="2400" b="1" dirty="0">
                <a:solidFill>
                  <a:srgbClr val="009900"/>
                </a:solidFill>
                <a:latin typeface="Georgia" pitchFamily="18" charset="0"/>
              </a:rPr>
              <a:t>they</a:t>
            </a:r>
          </a:p>
          <a:p>
            <a:pPr algn="r">
              <a:lnSpc>
                <a:spcPts val="3700"/>
              </a:lnSpc>
              <a:spcAft>
                <a:spcPts val="1200"/>
              </a:spcAft>
            </a:pPr>
            <a:r>
              <a:rPr lang="en-US" sz="2400" b="1" dirty="0">
                <a:solidFill>
                  <a:srgbClr val="009900"/>
                </a:solidFill>
                <a:latin typeface="Georgia" pitchFamily="18" charset="0"/>
              </a:rPr>
              <a:t>they</a:t>
            </a:r>
          </a:p>
          <a:p>
            <a:pPr algn="r">
              <a:lnSpc>
                <a:spcPts val="3700"/>
              </a:lnSpc>
            </a:pPr>
            <a:r>
              <a:rPr lang="en-US" sz="2400" b="1" dirty="0">
                <a:solidFill>
                  <a:srgbClr val="009900"/>
                </a:solidFill>
                <a:latin typeface="Georgia" pitchFamily="18" charset="0"/>
              </a:rPr>
              <a:t>you </a:t>
            </a:r>
          </a:p>
          <a:p>
            <a:pPr algn="r">
              <a:lnSpc>
                <a:spcPts val="3700"/>
              </a:lnSpc>
            </a:pPr>
            <a:r>
              <a:rPr lang="en-US" sz="2400" b="1" dirty="0">
                <a:solidFill>
                  <a:srgbClr val="009900"/>
                </a:solidFill>
                <a:latin typeface="Georgia" pitchFamily="18" charset="0"/>
              </a:rPr>
              <a:t> you</a:t>
            </a:r>
          </a:p>
          <a:p>
            <a:pPr algn="r">
              <a:lnSpc>
                <a:spcPts val="3700"/>
              </a:lnSpc>
            </a:pPr>
            <a:r>
              <a:rPr lang="en-US" sz="2400" b="1" dirty="0">
                <a:solidFill>
                  <a:srgbClr val="009900"/>
                </a:solidFill>
                <a:latin typeface="Georgia" pitchFamily="18" charset="0"/>
              </a:rPr>
              <a:t>you</a:t>
            </a:r>
          </a:p>
          <a:p>
            <a:pPr algn="r">
              <a:lnSpc>
                <a:spcPts val="3700"/>
              </a:lnSpc>
              <a:spcAft>
                <a:spcPts val="1200"/>
              </a:spcAft>
            </a:pPr>
            <a:r>
              <a:rPr lang="en-US" sz="2400" b="1" dirty="0">
                <a:solidFill>
                  <a:srgbClr val="009900"/>
                </a:solidFill>
                <a:latin typeface="Georgia" pitchFamily="18" charset="0"/>
              </a:rPr>
              <a:t>you</a:t>
            </a:r>
          </a:p>
          <a:p>
            <a:pPr algn="r">
              <a:lnSpc>
                <a:spcPts val="3700"/>
              </a:lnSpc>
              <a:spcAft>
                <a:spcPts val="600"/>
              </a:spcAft>
            </a:pPr>
            <a:r>
              <a:rPr lang="en-US" sz="2400" b="1" dirty="0">
                <a:solidFill>
                  <a:srgbClr val="009900"/>
                </a:solidFill>
                <a:latin typeface="Georgia" pitchFamily="18" charset="0"/>
              </a:rPr>
              <a:t>I</a:t>
            </a:r>
          </a:p>
          <a:p>
            <a:pPr algn="r">
              <a:lnSpc>
                <a:spcPts val="3700"/>
              </a:lnSpc>
            </a:pPr>
            <a:r>
              <a:rPr lang="en-US" sz="2400" b="1" dirty="0">
                <a:solidFill>
                  <a:srgbClr val="009900"/>
                </a:solidFill>
                <a:latin typeface="Georgia" pitchFamily="18" charset="0"/>
              </a:rPr>
              <a:t>we</a:t>
            </a:r>
            <a:r>
              <a:rPr lang="en-US" sz="2400" b="1" dirty="0">
                <a:latin typeface="Georgia" pitchFamily="18" charset="0"/>
              </a:rPr>
              <a:t> </a:t>
            </a:r>
          </a:p>
        </p:txBody>
      </p:sp>
      <p:sp>
        <p:nvSpPr>
          <p:cNvPr id="21" name="TextBox 20"/>
          <p:cNvSpPr txBox="1">
            <a:spLocks noChangeArrowheads="1"/>
          </p:cNvSpPr>
          <p:nvPr/>
        </p:nvSpPr>
        <p:spPr bwMode="auto">
          <a:xfrm>
            <a:off x="9067800" y="1074892"/>
            <a:ext cx="1447800" cy="400110"/>
          </a:xfrm>
          <a:prstGeom prst="rect">
            <a:avLst/>
          </a:prstGeom>
          <a:noFill/>
          <a:ln w="9525">
            <a:noFill/>
            <a:miter lim="800000"/>
            <a:headEnd/>
            <a:tailEnd/>
          </a:ln>
        </p:spPr>
        <p:txBody>
          <a:bodyPr wrap="square">
            <a:spAutoFit/>
          </a:bodyPr>
          <a:lstStyle/>
          <a:p>
            <a:r>
              <a:rPr lang="en-US" sz="2000" b="1" dirty="0">
                <a:latin typeface="Calibri" pitchFamily="34" charset="0"/>
              </a:rPr>
              <a:t>3</a:t>
            </a:r>
            <a:r>
              <a:rPr lang="en-US" sz="2000" b="1" baseline="30000" dirty="0">
                <a:latin typeface="Calibri" pitchFamily="34" charset="0"/>
              </a:rPr>
              <a:t>rd</a:t>
            </a:r>
            <a:r>
              <a:rPr lang="en-US" sz="2000" b="1" dirty="0">
                <a:latin typeface="Calibri" pitchFamily="34" charset="0"/>
              </a:rPr>
              <a:t>  Person</a:t>
            </a:r>
          </a:p>
        </p:txBody>
      </p:sp>
      <p:sp>
        <p:nvSpPr>
          <p:cNvPr id="22" name="TextBox 21"/>
          <p:cNvSpPr txBox="1">
            <a:spLocks noChangeArrowheads="1"/>
          </p:cNvSpPr>
          <p:nvPr/>
        </p:nvSpPr>
        <p:spPr bwMode="auto">
          <a:xfrm>
            <a:off x="9067800" y="3132292"/>
            <a:ext cx="1447800" cy="400110"/>
          </a:xfrm>
          <a:prstGeom prst="rect">
            <a:avLst/>
          </a:prstGeom>
          <a:noFill/>
          <a:ln w="9525">
            <a:noFill/>
            <a:miter lim="800000"/>
            <a:headEnd/>
            <a:tailEnd/>
          </a:ln>
        </p:spPr>
        <p:txBody>
          <a:bodyPr wrap="square">
            <a:spAutoFit/>
          </a:bodyPr>
          <a:lstStyle/>
          <a:p>
            <a:r>
              <a:rPr lang="en-US" sz="2000" b="1" dirty="0">
                <a:latin typeface="Calibri" pitchFamily="34" charset="0"/>
              </a:rPr>
              <a:t>2</a:t>
            </a:r>
            <a:r>
              <a:rPr lang="en-US" sz="2000" b="1" baseline="30000" dirty="0">
                <a:latin typeface="Calibri" pitchFamily="34" charset="0"/>
              </a:rPr>
              <a:t>nd</a:t>
            </a:r>
            <a:r>
              <a:rPr lang="en-US" sz="2000" b="1" dirty="0">
                <a:latin typeface="Calibri" pitchFamily="34" charset="0"/>
              </a:rPr>
              <a:t>   Person</a:t>
            </a:r>
          </a:p>
        </p:txBody>
      </p:sp>
      <p:sp>
        <p:nvSpPr>
          <p:cNvPr id="23" name="TextBox 22"/>
          <p:cNvSpPr txBox="1">
            <a:spLocks noChangeArrowheads="1"/>
          </p:cNvSpPr>
          <p:nvPr/>
        </p:nvSpPr>
        <p:spPr bwMode="auto">
          <a:xfrm>
            <a:off x="9067800" y="5189692"/>
            <a:ext cx="1447800" cy="400110"/>
          </a:xfrm>
          <a:prstGeom prst="rect">
            <a:avLst/>
          </a:prstGeom>
          <a:noFill/>
          <a:ln w="9525">
            <a:noFill/>
            <a:miter lim="800000"/>
            <a:headEnd/>
            <a:tailEnd/>
          </a:ln>
        </p:spPr>
        <p:txBody>
          <a:bodyPr wrap="square">
            <a:spAutoFit/>
          </a:bodyPr>
          <a:lstStyle/>
          <a:p>
            <a:r>
              <a:rPr lang="en-US" sz="2000" b="1" dirty="0">
                <a:latin typeface="Calibri" pitchFamily="34" charset="0"/>
              </a:rPr>
              <a:t>1</a:t>
            </a:r>
            <a:r>
              <a:rPr lang="en-US" sz="2000" b="1" baseline="30000" dirty="0">
                <a:latin typeface="Calibri" pitchFamily="34" charset="0"/>
              </a:rPr>
              <a:t>st</a:t>
            </a:r>
            <a:r>
              <a:rPr lang="en-US" sz="2000" b="1" dirty="0">
                <a:latin typeface="Calibri" pitchFamily="34" charset="0"/>
              </a:rPr>
              <a:t>   Person</a:t>
            </a:r>
          </a:p>
        </p:txBody>
      </p:sp>
      <p:sp>
        <p:nvSpPr>
          <p:cNvPr id="24" name="TextBox 23"/>
          <p:cNvSpPr txBox="1">
            <a:spLocks noChangeArrowheads="1"/>
          </p:cNvSpPr>
          <p:nvPr/>
        </p:nvSpPr>
        <p:spPr bwMode="auto">
          <a:xfrm>
            <a:off x="9220200" y="1314604"/>
            <a:ext cx="1143000" cy="369888"/>
          </a:xfrm>
          <a:prstGeom prst="rect">
            <a:avLst/>
          </a:prstGeom>
          <a:noFill/>
          <a:ln w="9525">
            <a:noFill/>
            <a:miter lim="800000"/>
            <a:headEnd/>
            <a:tailEnd/>
          </a:ln>
        </p:spPr>
        <p:txBody>
          <a:bodyPr>
            <a:spAutoFit/>
          </a:bodyPr>
          <a:lstStyle/>
          <a:p>
            <a:r>
              <a:rPr lang="en-US" b="1" dirty="0">
                <a:latin typeface="Calibri" pitchFamily="34" charset="0"/>
              </a:rPr>
              <a:t>Singular</a:t>
            </a:r>
          </a:p>
        </p:txBody>
      </p:sp>
      <p:sp>
        <p:nvSpPr>
          <p:cNvPr id="25" name="TextBox 24"/>
          <p:cNvSpPr txBox="1">
            <a:spLocks noChangeArrowheads="1"/>
          </p:cNvSpPr>
          <p:nvPr/>
        </p:nvSpPr>
        <p:spPr bwMode="auto">
          <a:xfrm>
            <a:off x="9220200" y="3360892"/>
            <a:ext cx="1143000" cy="369888"/>
          </a:xfrm>
          <a:prstGeom prst="rect">
            <a:avLst/>
          </a:prstGeom>
          <a:noFill/>
          <a:ln w="9525">
            <a:noFill/>
            <a:miter lim="800000"/>
            <a:headEnd/>
            <a:tailEnd/>
          </a:ln>
        </p:spPr>
        <p:txBody>
          <a:bodyPr>
            <a:spAutoFit/>
          </a:bodyPr>
          <a:lstStyle/>
          <a:p>
            <a:r>
              <a:rPr lang="en-US" b="1" dirty="0">
                <a:latin typeface="Calibri" pitchFamily="34" charset="0"/>
              </a:rPr>
              <a:t>Singular</a:t>
            </a:r>
          </a:p>
        </p:txBody>
      </p:sp>
      <p:sp>
        <p:nvSpPr>
          <p:cNvPr id="26" name="TextBox 25"/>
          <p:cNvSpPr txBox="1">
            <a:spLocks noChangeArrowheads="1"/>
          </p:cNvSpPr>
          <p:nvPr/>
        </p:nvSpPr>
        <p:spPr bwMode="auto">
          <a:xfrm>
            <a:off x="9144000" y="5418292"/>
            <a:ext cx="1143000" cy="369888"/>
          </a:xfrm>
          <a:prstGeom prst="rect">
            <a:avLst/>
          </a:prstGeom>
          <a:noFill/>
          <a:ln w="9525">
            <a:noFill/>
            <a:miter lim="800000"/>
            <a:headEnd/>
            <a:tailEnd/>
          </a:ln>
        </p:spPr>
        <p:txBody>
          <a:bodyPr>
            <a:spAutoFit/>
          </a:bodyPr>
          <a:lstStyle/>
          <a:p>
            <a:r>
              <a:rPr lang="en-US" b="1" dirty="0">
                <a:latin typeface="Calibri" pitchFamily="34" charset="0"/>
              </a:rPr>
              <a:t>Singular</a:t>
            </a:r>
          </a:p>
        </p:txBody>
      </p:sp>
      <p:sp>
        <p:nvSpPr>
          <p:cNvPr id="27" name="TextBox 26"/>
          <p:cNvSpPr txBox="1">
            <a:spLocks noChangeArrowheads="1"/>
          </p:cNvSpPr>
          <p:nvPr/>
        </p:nvSpPr>
        <p:spPr bwMode="auto">
          <a:xfrm>
            <a:off x="9220200" y="2152804"/>
            <a:ext cx="762000" cy="369888"/>
          </a:xfrm>
          <a:prstGeom prst="rect">
            <a:avLst/>
          </a:prstGeom>
          <a:noFill/>
          <a:ln w="9525">
            <a:noFill/>
            <a:miter lim="800000"/>
            <a:headEnd/>
            <a:tailEnd/>
          </a:ln>
        </p:spPr>
        <p:txBody>
          <a:bodyPr>
            <a:spAutoFit/>
          </a:bodyPr>
          <a:lstStyle/>
          <a:p>
            <a:r>
              <a:rPr lang="en-US" b="1" dirty="0">
                <a:latin typeface="Calibri" pitchFamily="34" charset="0"/>
              </a:rPr>
              <a:t>Plural</a:t>
            </a:r>
          </a:p>
        </p:txBody>
      </p:sp>
      <p:sp>
        <p:nvSpPr>
          <p:cNvPr id="28" name="TextBox 27"/>
          <p:cNvSpPr txBox="1">
            <a:spLocks noChangeArrowheads="1"/>
          </p:cNvSpPr>
          <p:nvPr/>
        </p:nvSpPr>
        <p:spPr bwMode="auto">
          <a:xfrm>
            <a:off x="9220200" y="4210204"/>
            <a:ext cx="762000" cy="369888"/>
          </a:xfrm>
          <a:prstGeom prst="rect">
            <a:avLst/>
          </a:prstGeom>
          <a:noFill/>
          <a:ln w="9525">
            <a:noFill/>
            <a:miter lim="800000"/>
            <a:headEnd/>
            <a:tailEnd/>
          </a:ln>
        </p:spPr>
        <p:txBody>
          <a:bodyPr>
            <a:spAutoFit/>
          </a:bodyPr>
          <a:lstStyle/>
          <a:p>
            <a:r>
              <a:rPr lang="en-US" b="1" dirty="0">
                <a:latin typeface="Calibri" pitchFamily="34" charset="0"/>
              </a:rPr>
              <a:t>Plural</a:t>
            </a:r>
          </a:p>
        </p:txBody>
      </p:sp>
      <p:sp>
        <p:nvSpPr>
          <p:cNvPr id="30" name="TextBox 29"/>
          <p:cNvSpPr txBox="1">
            <a:spLocks noChangeArrowheads="1"/>
          </p:cNvSpPr>
          <p:nvPr/>
        </p:nvSpPr>
        <p:spPr bwMode="auto">
          <a:xfrm>
            <a:off x="9220200" y="5886604"/>
            <a:ext cx="762000" cy="369888"/>
          </a:xfrm>
          <a:prstGeom prst="rect">
            <a:avLst/>
          </a:prstGeom>
          <a:noFill/>
          <a:ln w="9525">
            <a:noFill/>
            <a:miter lim="800000"/>
            <a:headEnd/>
            <a:tailEnd/>
          </a:ln>
        </p:spPr>
        <p:txBody>
          <a:bodyPr>
            <a:spAutoFit/>
          </a:bodyPr>
          <a:lstStyle/>
          <a:p>
            <a:r>
              <a:rPr lang="en-US" b="1" dirty="0">
                <a:latin typeface="Calibri" pitchFamily="34" charset="0"/>
              </a:rPr>
              <a:t>Plural</a:t>
            </a:r>
          </a:p>
        </p:txBody>
      </p:sp>
      <p:sp>
        <p:nvSpPr>
          <p:cNvPr id="31" name="TextBox 30"/>
          <p:cNvSpPr txBox="1">
            <a:spLocks noChangeArrowheads="1"/>
          </p:cNvSpPr>
          <p:nvPr/>
        </p:nvSpPr>
        <p:spPr bwMode="auto">
          <a:xfrm>
            <a:off x="9372600" y="1532092"/>
            <a:ext cx="838200" cy="338554"/>
          </a:xfrm>
          <a:prstGeom prst="rect">
            <a:avLst/>
          </a:prstGeom>
          <a:noFill/>
          <a:ln w="9525">
            <a:noFill/>
            <a:miter lim="800000"/>
            <a:headEnd/>
            <a:tailEnd/>
          </a:ln>
        </p:spPr>
        <p:txBody>
          <a:bodyPr wrap="square">
            <a:spAutoFit/>
          </a:bodyPr>
          <a:lstStyle/>
          <a:p>
            <a:r>
              <a:rPr lang="en-US" sz="1600" b="1" dirty="0">
                <a:latin typeface="Calibri" pitchFamily="34" charset="0"/>
              </a:rPr>
              <a:t>(</a:t>
            </a:r>
            <a:r>
              <a:rPr lang="en-US" sz="1600" b="1" dirty="0" err="1">
                <a:latin typeface="Calibri" pitchFamily="34" charset="0"/>
              </a:rPr>
              <a:t>masc</a:t>
            </a:r>
            <a:r>
              <a:rPr lang="en-US" sz="1600" b="1" dirty="0">
                <a:latin typeface="Calibri" pitchFamily="34" charset="0"/>
              </a:rPr>
              <a:t>)</a:t>
            </a:r>
          </a:p>
        </p:txBody>
      </p:sp>
      <p:sp>
        <p:nvSpPr>
          <p:cNvPr id="32" name="TextBox 31"/>
          <p:cNvSpPr txBox="1">
            <a:spLocks noChangeArrowheads="1"/>
          </p:cNvSpPr>
          <p:nvPr/>
        </p:nvSpPr>
        <p:spPr bwMode="auto">
          <a:xfrm>
            <a:off x="9448800" y="1836892"/>
            <a:ext cx="762000" cy="338554"/>
          </a:xfrm>
          <a:prstGeom prst="rect">
            <a:avLst/>
          </a:prstGeom>
          <a:noFill/>
          <a:ln w="9525">
            <a:noFill/>
            <a:miter lim="800000"/>
            <a:headEnd/>
            <a:tailEnd/>
          </a:ln>
        </p:spPr>
        <p:txBody>
          <a:bodyPr>
            <a:spAutoFit/>
          </a:bodyPr>
          <a:lstStyle/>
          <a:p>
            <a:r>
              <a:rPr lang="en-US" sz="1600" b="1" dirty="0">
                <a:latin typeface="Calibri" pitchFamily="34" charset="0"/>
              </a:rPr>
              <a:t>(fem)</a:t>
            </a:r>
          </a:p>
        </p:txBody>
      </p:sp>
      <p:sp>
        <p:nvSpPr>
          <p:cNvPr id="33" name="TextBox 32"/>
          <p:cNvSpPr txBox="1">
            <a:spLocks noChangeArrowheads="1"/>
          </p:cNvSpPr>
          <p:nvPr/>
        </p:nvSpPr>
        <p:spPr bwMode="auto">
          <a:xfrm>
            <a:off x="9372600" y="2381960"/>
            <a:ext cx="838200" cy="338554"/>
          </a:xfrm>
          <a:prstGeom prst="rect">
            <a:avLst/>
          </a:prstGeom>
          <a:noFill/>
          <a:ln w="9525">
            <a:noFill/>
            <a:miter lim="800000"/>
            <a:headEnd/>
            <a:tailEnd/>
          </a:ln>
        </p:spPr>
        <p:txBody>
          <a:bodyPr wrap="square">
            <a:spAutoFit/>
          </a:bodyPr>
          <a:lstStyle/>
          <a:p>
            <a:r>
              <a:rPr lang="en-US" sz="1600" b="1" dirty="0">
                <a:latin typeface="Calibri" pitchFamily="34" charset="0"/>
              </a:rPr>
              <a:t>(</a:t>
            </a:r>
            <a:r>
              <a:rPr lang="en-US" sz="1600" b="1" dirty="0" err="1">
                <a:latin typeface="Calibri" pitchFamily="34" charset="0"/>
              </a:rPr>
              <a:t>masc</a:t>
            </a:r>
            <a:r>
              <a:rPr lang="en-US" sz="1600" b="1" dirty="0">
                <a:latin typeface="Calibri" pitchFamily="34" charset="0"/>
              </a:rPr>
              <a:t>)</a:t>
            </a:r>
          </a:p>
        </p:txBody>
      </p:sp>
      <p:sp>
        <p:nvSpPr>
          <p:cNvPr id="34" name="TextBox 33"/>
          <p:cNvSpPr txBox="1">
            <a:spLocks noChangeArrowheads="1"/>
          </p:cNvSpPr>
          <p:nvPr/>
        </p:nvSpPr>
        <p:spPr bwMode="auto">
          <a:xfrm>
            <a:off x="9372600" y="3601160"/>
            <a:ext cx="838200" cy="338554"/>
          </a:xfrm>
          <a:prstGeom prst="rect">
            <a:avLst/>
          </a:prstGeom>
          <a:noFill/>
          <a:ln w="9525">
            <a:noFill/>
            <a:miter lim="800000"/>
            <a:headEnd/>
            <a:tailEnd/>
          </a:ln>
        </p:spPr>
        <p:txBody>
          <a:bodyPr wrap="square">
            <a:spAutoFit/>
          </a:bodyPr>
          <a:lstStyle/>
          <a:p>
            <a:r>
              <a:rPr lang="en-US" sz="1600" b="1" dirty="0">
                <a:latin typeface="Calibri" pitchFamily="34" charset="0"/>
              </a:rPr>
              <a:t>(</a:t>
            </a:r>
            <a:r>
              <a:rPr lang="en-US" sz="1600" b="1" dirty="0" err="1">
                <a:latin typeface="Calibri" pitchFamily="34" charset="0"/>
              </a:rPr>
              <a:t>masc</a:t>
            </a:r>
            <a:r>
              <a:rPr lang="en-US" sz="1600" b="1" dirty="0">
                <a:latin typeface="Calibri" pitchFamily="34" charset="0"/>
              </a:rPr>
              <a:t>)</a:t>
            </a:r>
          </a:p>
        </p:txBody>
      </p:sp>
      <p:sp>
        <p:nvSpPr>
          <p:cNvPr id="35" name="TextBox 34"/>
          <p:cNvSpPr txBox="1">
            <a:spLocks noChangeArrowheads="1"/>
          </p:cNvSpPr>
          <p:nvPr/>
        </p:nvSpPr>
        <p:spPr bwMode="auto">
          <a:xfrm>
            <a:off x="9372600" y="4515560"/>
            <a:ext cx="838200" cy="338554"/>
          </a:xfrm>
          <a:prstGeom prst="rect">
            <a:avLst/>
          </a:prstGeom>
          <a:noFill/>
          <a:ln w="9525">
            <a:noFill/>
            <a:miter lim="800000"/>
            <a:headEnd/>
            <a:tailEnd/>
          </a:ln>
        </p:spPr>
        <p:txBody>
          <a:bodyPr wrap="square">
            <a:spAutoFit/>
          </a:bodyPr>
          <a:lstStyle/>
          <a:p>
            <a:r>
              <a:rPr lang="en-US" sz="1600" b="1" dirty="0">
                <a:latin typeface="Calibri" pitchFamily="34" charset="0"/>
              </a:rPr>
              <a:t>(</a:t>
            </a:r>
            <a:r>
              <a:rPr lang="en-US" sz="1600" b="1" dirty="0" err="1">
                <a:latin typeface="Calibri" pitchFamily="34" charset="0"/>
              </a:rPr>
              <a:t>masc</a:t>
            </a:r>
            <a:r>
              <a:rPr lang="en-US" sz="1600" b="1" dirty="0">
                <a:latin typeface="Calibri" pitchFamily="34" charset="0"/>
              </a:rPr>
              <a:t>)</a:t>
            </a:r>
          </a:p>
        </p:txBody>
      </p:sp>
      <p:sp>
        <p:nvSpPr>
          <p:cNvPr id="36" name="TextBox 35"/>
          <p:cNvSpPr txBox="1">
            <a:spLocks noChangeArrowheads="1"/>
          </p:cNvSpPr>
          <p:nvPr/>
        </p:nvSpPr>
        <p:spPr bwMode="auto">
          <a:xfrm>
            <a:off x="9372600" y="2762404"/>
            <a:ext cx="762000" cy="338554"/>
          </a:xfrm>
          <a:prstGeom prst="rect">
            <a:avLst/>
          </a:prstGeom>
          <a:noFill/>
          <a:ln w="9525">
            <a:noFill/>
            <a:miter lim="800000"/>
            <a:headEnd/>
            <a:tailEnd/>
          </a:ln>
        </p:spPr>
        <p:txBody>
          <a:bodyPr>
            <a:spAutoFit/>
          </a:bodyPr>
          <a:lstStyle/>
          <a:p>
            <a:r>
              <a:rPr lang="en-US" sz="1600" b="1" dirty="0">
                <a:latin typeface="Calibri" pitchFamily="34" charset="0"/>
              </a:rPr>
              <a:t>(fem)</a:t>
            </a:r>
          </a:p>
        </p:txBody>
      </p:sp>
      <p:sp>
        <p:nvSpPr>
          <p:cNvPr id="37" name="TextBox 36"/>
          <p:cNvSpPr txBox="1">
            <a:spLocks noChangeArrowheads="1"/>
          </p:cNvSpPr>
          <p:nvPr/>
        </p:nvSpPr>
        <p:spPr bwMode="auto">
          <a:xfrm>
            <a:off x="9372600" y="3970492"/>
            <a:ext cx="762000" cy="338554"/>
          </a:xfrm>
          <a:prstGeom prst="rect">
            <a:avLst/>
          </a:prstGeom>
          <a:noFill/>
          <a:ln w="9525">
            <a:noFill/>
            <a:miter lim="800000"/>
            <a:headEnd/>
            <a:tailEnd/>
          </a:ln>
        </p:spPr>
        <p:txBody>
          <a:bodyPr>
            <a:spAutoFit/>
          </a:bodyPr>
          <a:lstStyle/>
          <a:p>
            <a:r>
              <a:rPr lang="en-US" sz="1600" b="1" dirty="0">
                <a:latin typeface="Calibri" pitchFamily="34" charset="0"/>
              </a:rPr>
              <a:t>(fem)</a:t>
            </a:r>
          </a:p>
        </p:txBody>
      </p:sp>
      <p:sp>
        <p:nvSpPr>
          <p:cNvPr id="38" name="TextBox 37"/>
          <p:cNvSpPr txBox="1">
            <a:spLocks noChangeArrowheads="1"/>
          </p:cNvSpPr>
          <p:nvPr/>
        </p:nvSpPr>
        <p:spPr bwMode="auto">
          <a:xfrm>
            <a:off x="9372600" y="4884892"/>
            <a:ext cx="762000" cy="338554"/>
          </a:xfrm>
          <a:prstGeom prst="rect">
            <a:avLst/>
          </a:prstGeom>
          <a:noFill/>
          <a:ln w="9525">
            <a:noFill/>
            <a:miter lim="800000"/>
            <a:headEnd/>
            <a:tailEnd/>
          </a:ln>
        </p:spPr>
        <p:txBody>
          <a:bodyPr>
            <a:spAutoFit/>
          </a:bodyPr>
          <a:lstStyle/>
          <a:p>
            <a:r>
              <a:rPr lang="en-US" sz="1600" b="1" dirty="0">
                <a:latin typeface="Calibri" pitchFamily="34" charset="0"/>
              </a:rPr>
              <a:t>(fem)</a:t>
            </a:r>
          </a:p>
        </p:txBody>
      </p:sp>
      <p:sp>
        <p:nvSpPr>
          <p:cNvPr id="39" name="TextBox 38"/>
          <p:cNvSpPr txBox="1">
            <a:spLocks noChangeArrowheads="1"/>
          </p:cNvSpPr>
          <p:nvPr/>
        </p:nvSpPr>
        <p:spPr bwMode="auto">
          <a:xfrm>
            <a:off x="4114800" y="838200"/>
            <a:ext cx="1447800" cy="400110"/>
          </a:xfrm>
          <a:prstGeom prst="rect">
            <a:avLst/>
          </a:prstGeom>
          <a:noFill/>
          <a:ln w="9525">
            <a:noFill/>
            <a:miter lim="800000"/>
            <a:headEnd/>
            <a:tailEnd/>
          </a:ln>
        </p:spPr>
        <p:txBody>
          <a:bodyPr wrap="square">
            <a:spAutoFit/>
          </a:bodyPr>
          <a:lstStyle/>
          <a:p>
            <a:r>
              <a:rPr lang="en-US" sz="2000" b="1" dirty="0">
                <a:latin typeface="Calibri" pitchFamily="34" charset="0"/>
              </a:rPr>
              <a:t>English</a:t>
            </a:r>
          </a:p>
        </p:txBody>
      </p:sp>
      <p:sp>
        <p:nvSpPr>
          <p:cNvPr id="40" name="TextBox 39"/>
          <p:cNvSpPr txBox="1">
            <a:spLocks noChangeArrowheads="1"/>
          </p:cNvSpPr>
          <p:nvPr/>
        </p:nvSpPr>
        <p:spPr bwMode="auto">
          <a:xfrm>
            <a:off x="8001000" y="838200"/>
            <a:ext cx="1066800" cy="400110"/>
          </a:xfrm>
          <a:prstGeom prst="rect">
            <a:avLst/>
          </a:prstGeom>
          <a:noFill/>
          <a:ln w="9525">
            <a:noFill/>
            <a:miter lim="800000"/>
            <a:headEnd/>
            <a:tailEnd/>
          </a:ln>
        </p:spPr>
        <p:txBody>
          <a:bodyPr wrap="square">
            <a:spAutoFit/>
          </a:bodyPr>
          <a:lstStyle/>
          <a:p>
            <a:r>
              <a:rPr lang="en-US" sz="2000" b="1" dirty="0">
                <a:latin typeface="Calibri" pitchFamily="34" charset="0"/>
              </a:rPr>
              <a:t>Arabic</a:t>
            </a:r>
          </a:p>
        </p:txBody>
      </p:sp>
      <p:sp>
        <p:nvSpPr>
          <p:cNvPr id="41" name="TextBox 40"/>
          <p:cNvSpPr txBox="1"/>
          <p:nvPr/>
        </p:nvSpPr>
        <p:spPr>
          <a:xfrm>
            <a:off x="6858000" y="1384786"/>
            <a:ext cx="1219200" cy="5170646"/>
          </a:xfrm>
          <a:prstGeom prst="rect">
            <a:avLst/>
          </a:prstGeom>
          <a:noFill/>
        </p:spPr>
        <p:txBody>
          <a:bodyPr wrap="square" rtlCol="0">
            <a:spAutoFit/>
          </a:bodyPr>
          <a:lstStyle/>
          <a:p>
            <a:pPr algn="r" rtl="1"/>
            <a:r>
              <a:rPr lang="ar-AE" sz="2800" dirty="0">
                <a:latin typeface="Cambria" pitchFamily="18" charset="0"/>
              </a:rPr>
              <a:t>هو</a:t>
            </a:r>
          </a:p>
          <a:p>
            <a:pPr algn="r" rtl="1">
              <a:spcAft>
                <a:spcPts val="1200"/>
              </a:spcAft>
            </a:pPr>
            <a:r>
              <a:rPr lang="ar-AE" sz="2800" dirty="0">
                <a:latin typeface="Cambria" pitchFamily="18" charset="0"/>
              </a:rPr>
              <a:t>هي</a:t>
            </a:r>
          </a:p>
          <a:p>
            <a:pPr algn="r" rtl="1"/>
            <a:r>
              <a:rPr lang="ar-AE" sz="2800" dirty="0">
                <a:latin typeface="Cambria" pitchFamily="18" charset="0"/>
              </a:rPr>
              <a:t>هم</a:t>
            </a:r>
          </a:p>
          <a:p>
            <a:pPr algn="r" rtl="1">
              <a:spcAft>
                <a:spcPts val="1800"/>
              </a:spcAft>
            </a:pPr>
            <a:r>
              <a:rPr lang="ar-AE" sz="2800" dirty="0">
                <a:latin typeface="Cambria" pitchFamily="18" charset="0"/>
              </a:rPr>
              <a:t>هن</a:t>
            </a:r>
          </a:p>
          <a:p>
            <a:pPr algn="r" rtl="1"/>
            <a:r>
              <a:rPr lang="ar-AE" sz="2800" dirty="0">
                <a:latin typeface="Cambria" pitchFamily="18" charset="0"/>
              </a:rPr>
              <a:t>أنت</a:t>
            </a:r>
          </a:p>
          <a:p>
            <a:pPr algn="r" rtl="1">
              <a:spcAft>
                <a:spcPts val="600"/>
              </a:spcAft>
            </a:pPr>
            <a:r>
              <a:rPr lang="ar-AE" sz="2800" dirty="0">
                <a:latin typeface="Cambria" pitchFamily="18" charset="0"/>
              </a:rPr>
              <a:t>أنتي</a:t>
            </a:r>
          </a:p>
          <a:p>
            <a:pPr algn="r" rtl="1"/>
            <a:r>
              <a:rPr lang="ar-AE" sz="2800" dirty="0">
                <a:latin typeface="Cambria" pitchFamily="18" charset="0"/>
              </a:rPr>
              <a:t>أنتم</a:t>
            </a:r>
          </a:p>
          <a:p>
            <a:pPr algn="r" rtl="1">
              <a:spcAft>
                <a:spcPts val="1800"/>
              </a:spcAft>
            </a:pPr>
            <a:r>
              <a:rPr lang="ar-AE" sz="2800" dirty="0">
                <a:latin typeface="Cambria" pitchFamily="18" charset="0"/>
              </a:rPr>
              <a:t>أنتن</a:t>
            </a:r>
          </a:p>
          <a:p>
            <a:pPr algn="r" rtl="1">
              <a:spcAft>
                <a:spcPts val="600"/>
              </a:spcAft>
            </a:pPr>
            <a:r>
              <a:rPr lang="ar-AE" sz="2800" dirty="0">
                <a:latin typeface="Cambria" pitchFamily="18" charset="0"/>
              </a:rPr>
              <a:t>أنا</a:t>
            </a:r>
          </a:p>
          <a:p>
            <a:pPr algn="r" rtl="1"/>
            <a:r>
              <a:rPr lang="ar-AE" sz="2800" dirty="0">
                <a:latin typeface="Cambria" pitchFamily="18" charset="0"/>
              </a:rPr>
              <a:t>نحنِ</a:t>
            </a:r>
            <a:endParaRPr lang="en-US" sz="2800" dirty="0">
              <a:latin typeface="Cambria" pitchFamily="18"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6556572"/>
            <a:ext cx="2332856" cy="315908"/>
          </a:xfrm>
          <a:prstGeom prst="rect">
            <a:avLst/>
          </a:prstGeom>
        </p:spPr>
      </p:pic>
      <p:sp>
        <p:nvSpPr>
          <p:cNvPr id="44" name="TextBox 43"/>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8130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childTnLst>
                                </p:cTn>
                              </p:par>
                            </p:childTnLst>
                          </p:cTn>
                        </p:par>
                        <p:par>
                          <p:cTn id="12" fill="hold">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Scale>
                                      <p:cBhvr>
                                        <p:cTn id="15"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xEl>
                                              <p:pRg st="0" end="0"/>
                                            </p:txEl>
                                          </p:spTgt>
                                        </p:tgtEl>
                                        <p:attrNameLst>
                                          <p:attrName>ppt_x</p:attrName>
                                          <p:attrName>ppt_y</p:attrName>
                                        </p:attrNameLst>
                                      </p:cBhvr>
                                    </p:animMotion>
                                    <p:animEffect transition="in" filter="fade">
                                      <p:cBhvr>
                                        <p:cTn id="17" dur="1000"/>
                                        <p:tgtEl>
                                          <p:spTgt spid="4">
                                            <p:txEl>
                                              <p:pRg st="0" end="0"/>
                                            </p:txEl>
                                          </p:spTgt>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Scale>
                                      <p:cBhvr>
                                        <p:cTn id="20"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xEl>
                                              <p:pRg st="1" end="1"/>
                                            </p:txEl>
                                          </p:spTgt>
                                        </p:tgtEl>
                                        <p:attrNameLst>
                                          <p:attrName>ppt_x</p:attrName>
                                          <p:attrName>ppt_y</p:attrName>
                                        </p:attrNameLst>
                                      </p:cBhvr>
                                    </p:animMotion>
                                    <p:animEffect transition="in" filter="fade">
                                      <p:cBhvr>
                                        <p:cTn id="22" dur="1000"/>
                                        <p:tgtEl>
                                          <p:spTgt spid="4">
                                            <p:txEl>
                                              <p:pRg st="1" end="1"/>
                                            </p:txEl>
                                          </p:spTgt>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Scale>
                                      <p:cBhvr>
                                        <p:cTn id="25"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xEl>
                                              <p:pRg st="2" end="2"/>
                                            </p:txEl>
                                          </p:spTgt>
                                        </p:tgtEl>
                                        <p:attrNameLst>
                                          <p:attrName>ppt_x</p:attrName>
                                          <p:attrName>ppt_y</p:attrName>
                                        </p:attrNameLst>
                                      </p:cBhvr>
                                    </p:animMotion>
                                    <p:animEffect transition="in" filter="fade">
                                      <p:cBhvr>
                                        <p:cTn id="27" dur="1000"/>
                                        <p:tgtEl>
                                          <p:spTgt spid="4">
                                            <p:txEl>
                                              <p:pRg st="2" end="2"/>
                                            </p:txEl>
                                          </p:spTgt>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Scale>
                                      <p:cBhvr>
                                        <p:cTn id="30"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4">
                                            <p:txEl>
                                              <p:pRg st="3" end="3"/>
                                            </p:txEl>
                                          </p:spTgt>
                                        </p:tgtEl>
                                        <p:attrNameLst>
                                          <p:attrName>ppt_x</p:attrName>
                                          <p:attrName>ppt_y</p:attrName>
                                        </p:attrNameLst>
                                      </p:cBhvr>
                                    </p:animMotion>
                                    <p:animEffect transition="in" filter="fade">
                                      <p:cBhvr>
                                        <p:cTn id="32" dur="1000"/>
                                        <p:tgtEl>
                                          <p:spTgt spid="4">
                                            <p:txEl>
                                              <p:pRg st="3" end="3"/>
                                            </p:txEl>
                                          </p:spTgt>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Scale>
                                      <p:cBhvr>
                                        <p:cTn id="35"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
                                            <p:txEl>
                                              <p:pRg st="4" end="4"/>
                                            </p:txEl>
                                          </p:spTgt>
                                        </p:tgtEl>
                                        <p:attrNameLst>
                                          <p:attrName>ppt_x</p:attrName>
                                          <p:attrName>ppt_y</p:attrName>
                                        </p:attrNameLst>
                                      </p:cBhvr>
                                    </p:animMotion>
                                    <p:animEffect transition="in" filter="fade">
                                      <p:cBhvr>
                                        <p:cTn id="37" dur="1000"/>
                                        <p:tgtEl>
                                          <p:spTgt spid="4">
                                            <p:txEl>
                                              <p:pRg st="4" end="4"/>
                                            </p:txEl>
                                          </p:spTgt>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Scale>
                                      <p:cBhvr>
                                        <p:cTn id="40" dur="1000" decel="50000" fill="hold">
                                          <p:stCondLst>
                                            <p:cond delay="0"/>
                                          </p:stCondLst>
                                        </p:cTn>
                                        <p:tgtEl>
                                          <p:spTgt spid="4">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4">
                                            <p:txEl>
                                              <p:pRg st="5" end="5"/>
                                            </p:txEl>
                                          </p:spTgt>
                                        </p:tgtEl>
                                        <p:attrNameLst>
                                          <p:attrName>ppt_x</p:attrName>
                                          <p:attrName>ppt_y</p:attrName>
                                        </p:attrNameLst>
                                      </p:cBhvr>
                                    </p:animMotion>
                                    <p:animEffect transition="in" filter="fade">
                                      <p:cBhvr>
                                        <p:cTn id="42" dur="1000"/>
                                        <p:tgtEl>
                                          <p:spTgt spid="4">
                                            <p:txEl>
                                              <p:pRg st="5" end="5"/>
                                            </p:txEl>
                                          </p:spTgt>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Scale>
                                      <p:cBhvr>
                                        <p:cTn id="45" dur="1000" decel="50000" fill="hold">
                                          <p:stCondLst>
                                            <p:cond delay="0"/>
                                          </p:stCondLst>
                                        </p:cTn>
                                        <p:tgtEl>
                                          <p:spTgt spid="4">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4">
                                            <p:txEl>
                                              <p:pRg st="6" end="6"/>
                                            </p:txEl>
                                          </p:spTgt>
                                        </p:tgtEl>
                                        <p:attrNameLst>
                                          <p:attrName>ppt_x</p:attrName>
                                          <p:attrName>ppt_y</p:attrName>
                                        </p:attrNameLst>
                                      </p:cBhvr>
                                    </p:animMotion>
                                    <p:animEffect transition="in" filter="fade">
                                      <p:cBhvr>
                                        <p:cTn id="47" dur="1000"/>
                                        <p:tgtEl>
                                          <p:spTgt spid="4">
                                            <p:txEl>
                                              <p:pRg st="6" end="6"/>
                                            </p:txEl>
                                          </p:spTgt>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Scale>
                                      <p:cBhvr>
                                        <p:cTn id="50" dur="1000" decel="50000" fill="hold">
                                          <p:stCondLst>
                                            <p:cond delay="0"/>
                                          </p:stCondLst>
                                        </p:cTn>
                                        <p:tgtEl>
                                          <p:spTgt spid="4">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4">
                                            <p:txEl>
                                              <p:pRg st="7" end="7"/>
                                            </p:txEl>
                                          </p:spTgt>
                                        </p:tgtEl>
                                        <p:attrNameLst>
                                          <p:attrName>ppt_x</p:attrName>
                                          <p:attrName>ppt_y</p:attrName>
                                        </p:attrNameLst>
                                      </p:cBhvr>
                                    </p:animMotion>
                                    <p:animEffect transition="in" filter="fade">
                                      <p:cBhvr>
                                        <p:cTn id="52" dur="1000"/>
                                        <p:tgtEl>
                                          <p:spTgt spid="4">
                                            <p:txEl>
                                              <p:pRg st="7" end="7"/>
                                            </p:txEl>
                                          </p:spTgt>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Scale>
                                      <p:cBhvr>
                                        <p:cTn id="55" dur="1000" decel="50000" fill="hold">
                                          <p:stCondLst>
                                            <p:cond delay="0"/>
                                          </p:stCondLst>
                                        </p:cTn>
                                        <p:tgtEl>
                                          <p:spTgt spid="4">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4">
                                            <p:txEl>
                                              <p:pRg st="8" end="8"/>
                                            </p:txEl>
                                          </p:spTgt>
                                        </p:tgtEl>
                                        <p:attrNameLst>
                                          <p:attrName>ppt_x</p:attrName>
                                          <p:attrName>ppt_y</p:attrName>
                                        </p:attrNameLst>
                                      </p:cBhvr>
                                    </p:animMotion>
                                    <p:animEffect transition="in" filter="fade">
                                      <p:cBhvr>
                                        <p:cTn id="57" dur="1000"/>
                                        <p:tgtEl>
                                          <p:spTgt spid="4">
                                            <p:txEl>
                                              <p:pRg st="8" end="8"/>
                                            </p:txEl>
                                          </p:spTgt>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Scale>
                                      <p:cBhvr>
                                        <p:cTn id="60" dur="1000" decel="50000" fill="hold">
                                          <p:stCondLst>
                                            <p:cond delay="0"/>
                                          </p:stCondLst>
                                        </p:cTn>
                                        <p:tgtEl>
                                          <p:spTgt spid="4">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4">
                                            <p:txEl>
                                              <p:pRg st="9" end="9"/>
                                            </p:txEl>
                                          </p:spTgt>
                                        </p:tgtEl>
                                        <p:attrNameLst>
                                          <p:attrName>ppt_x</p:attrName>
                                          <p:attrName>ppt_y</p:attrName>
                                        </p:attrNameLst>
                                      </p:cBhvr>
                                    </p:animMotion>
                                    <p:animEffect transition="in" filter="fade">
                                      <p:cBhvr>
                                        <p:cTn id="62" dur="1000"/>
                                        <p:tgtEl>
                                          <p:spTgt spid="4">
                                            <p:txEl>
                                              <p:pRg st="9" end="9"/>
                                            </p:txEl>
                                          </p:spTgt>
                                        </p:tgtEl>
                                      </p:cBhvr>
                                    </p:animEffect>
                                  </p:childTnLst>
                                </p:cTn>
                              </p:par>
                              <p:par>
                                <p:cTn id="63" presetID="52" presetClass="entr" presetSubtype="0" fill="hold" grpId="0"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Scale>
                                      <p:cBhvr>
                                        <p:cTn id="65" dur="1000" decel="50000" fill="hold">
                                          <p:stCondLst>
                                            <p:cond delay="0"/>
                                          </p:stCondLst>
                                        </p:cTn>
                                        <p:tgtEl>
                                          <p:spTgt spid="4">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4">
                                            <p:txEl>
                                              <p:pRg st="10" end="10"/>
                                            </p:txEl>
                                          </p:spTgt>
                                        </p:tgtEl>
                                        <p:attrNameLst>
                                          <p:attrName>ppt_x</p:attrName>
                                          <p:attrName>ppt_y</p:attrName>
                                        </p:attrNameLst>
                                      </p:cBhvr>
                                    </p:animMotion>
                                    <p:animEffect transition="in" filter="fade">
                                      <p:cBhvr>
                                        <p:cTn id="67" dur="1000"/>
                                        <p:tgtEl>
                                          <p:spTgt spid="4">
                                            <p:txEl>
                                              <p:pRg st="10" end="10"/>
                                            </p:txEl>
                                          </p:spTgt>
                                        </p:tgtEl>
                                      </p:cBhvr>
                                    </p:animEffect>
                                  </p:childTnLst>
                                </p:cTn>
                              </p:par>
                              <p:par>
                                <p:cTn id="68" presetID="52" presetClass="entr" presetSubtype="0" fill="hold" grpId="0" nodeType="withEffect">
                                  <p:stCondLst>
                                    <p:cond delay="0"/>
                                  </p:stCondLst>
                                  <p:childTnLst>
                                    <p:set>
                                      <p:cBhvr>
                                        <p:cTn id="69" dur="1" fill="hold">
                                          <p:stCondLst>
                                            <p:cond delay="0"/>
                                          </p:stCondLst>
                                        </p:cTn>
                                        <p:tgtEl>
                                          <p:spTgt spid="4">
                                            <p:txEl>
                                              <p:pRg st="11" end="11"/>
                                            </p:txEl>
                                          </p:spTgt>
                                        </p:tgtEl>
                                        <p:attrNameLst>
                                          <p:attrName>style.visibility</p:attrName>
                                        </p:attrNameLst>
                                      </p:cBhvr>
                                      <p:to>
                                        <p:strVal val="visible"/>
                                      </p:to>
                                    </p:set>
                                    <p:animScale>
                                      <p:cBhvr>
                                        <p:cTn id="70" dur="1000" decel="50000" fill="hold">
                                          <p:stCondLst>
                                            <p:cond delay="0"/>
                                          </p:stCondLst>
                                        </p:cTn>
                                        <p:tgtEl>
                                          <p:spTgt spid="4">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4">
                                            <p:txEl>
                                              <p:pRg st="11" end="11"/>
                                            </p:txEl>
                                          </p:spTgt>
                                        </p:tgtEl>
                                        <p:attrNameLst>
                                          <p:attrName>ppt_x</p:attrName>
                                          <p:attrName>ppt_y</p:attrName>
                                        </p:attrNameLst>
                                      </p:cBhvr>
                                    </p:animMotion>
                                    <p:animEffect transition="in" filter="fade">
                                      <p:cBhvr>
                                        <p:cTn id="72" dur="1000"/>
                                        <p:tgtEl>
                                          <p:spTgt spid="4">
                                            <p:txEl>
                                              <p:pRg st="11" end="11"/>
                                            </p:txEl>
                                          </p:spTgt>
                                        </p:tgtEl>
                                      </p:cBhvr>
                                    </p:animEffect>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childTnLst>
                                </p:cTn>
                              </p:par>
                            </p:childTnLst>
                          </p:cTn>
                        </p:par>
                        <p:par>
                          <p:cTn id="80" fill="hold">
                            <p:stCondLst>
                              <p:cond delay="4000"/>
                            </p:stCondLst>
                            <p:childTnLst>
                              <p:par>
                                <p:cTn id="81" presetID="10" presetClass="entr" presetSubtype="0"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1000"/>
                                        <p:tgtEl>
                                          <p:spTgt spid="1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childTnLst>
                                </p:cTn>
                              </p:par>
                            </p:childTnLst>
                          </p:cTn>
                        </p:par>
                        <p:par>
                          <p:cTn id="93" fill="hold">
                            <p:stCondLst>
                              <p:cond delay="5000"/>
                            </p:stCondLst>
                            <p:childTnLst>
                              <p:par>
                                <p:cTn id="94" presetID="10" presetClass="entr" presetSubtype="0" fill="hold" grpId="0" nodeType="after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10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1000"/>
                                        <p:tgtEl>
                                          <p:spTgt spid="9"/>
                                        </p:tgtEl>
                                      </p:cBhvr>
                                    </p:animEffect>
                                  </p:childTnLst>
                                </p:cTn>
                              </p:par>
                              <p:par>
                                <p:cTn id="104" presetID="10" presetClass="entr" presetSubtype="0" fill="hold" nodeType="with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fade">
                                      <p:cBhvr>
                                        <p:cTn id="106" dur="1000"/>
                                        <p:tgtEl>
                                          <p:spTgt spid="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childTnLst>
                                </p:cTn>
                              </p:par>
                              <p:par>
                                <p:cTn id="110" presetID="10" presetClass="entr" presetSubtype="0" fill="hold"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10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childTnLst>
                                </p:cTn>
                              </p:par>
                            </p:childTnLst>
                          </p:cTn>
                        </p:par>
                        <p:par>
                          <p:cTn id="118" fill="hold">
                            <p:stCondLst>
                              <p:cond delay="1000"/>
                            </p:stCondLst>
                            <p:childTnLst>
                              <p:par>
                                <p:cTn id="119" presetID="10" presetClass="entr" presetSubtype="0"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1000"/>
                                        <p:tgtEl>
                                          <p:spTgt spid="41"/>
                                        </p:tgtEl>
                                      </p:cBhvr>
                                    </p:animEffect>
                                  </p:childTnLst>
                                </p:cTn>
                              </p:par>
                            </p:childTnLst>
                          </p:cTn>
                        </p:par>
                        <p:par>
                          <p:cTn id="122" fill="hold">
                            <p:stCondLst>
                              <p:cond delay="2000"/>
                            </p:stCondLst>
                            <p:childTnLst>
                              <p:par>
                                <p:cTn id="123" presetID="52" presetClass="entr" presetSubtype="0" fill="hold" grpId="0" nodeType="afterEffect">
                                  <p:stCondLst>
                                    <p:cond delay="0"/>
                                  </p:stCondLst>
                                  <p:childTnLst>
                                    <p:set>
                                      <p:cBhvr>
                                        <p:cTn id="124" dur="1" fill="hold">
                                          <p:stCondLst>
                                            <p:cond delay="0"/>
                                          </p:stCondLst>
                                        </p:cTn>
                                        <p:tgtEl>
                                          <p:spTgt spid="19"/>
                                        </p:tgtEl>
                                        <p:attrNameLst>
                                          <p:attrName>style.visibility</p:attrName>
                                        </p:attrNameLst>
                                      </p:cBhvr>
                                      <p:to>
                                        <p:strVal val="visible"/>
                                      </p:to>
                                    </p:set>
                                    <p:animScale>
                                      <p:cBhvr>
                                        <p:cTn id="12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6" dur="1000" decel="50000" fill="hold">
                                          <p:stCondLst>
                                            <p:cond delay="0"/>
                                          </p:stCondLst>
                                        </p:cTn>
                                        <p:tgtEl>
                                          <p:spTgt spid="19"/>
                                        </p:tgtEl>
                                        <p:attrNameLst>
                                          <p:attrName>ppt_x</p:attrName>
                                          <p:attrName>ppt_y</p:attrName>
                                        </p:attrNameLst>
                                      </p:cBhvr>
                                    </p:animMotion>
                                    <p:animEffect transition="in" filter="fade">
                                      <p:cBhvr>
                                        <p:cTn id="127" dur="10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1000"/>
                                        <p:tgtEl>
                                          <p:spTgt spid="2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fade">
                                      <p:cBhvr>
                                        <p:cTn id="135" dur="1000"/>
                                        <p:tgtEl>
                                          <p:spTgt spid="2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fade">
                                      <p:cBhvr>
                                        <p:cTn id="138" dur="1000"/>
                                        <p:tgtEl>
                                          <p:spTgt spid="23"/>
                                        </p:tgtEl>
                                      </p:cBhvr>
                                    </p:animEffect>
                                  </p:childTnLst>
                                </p:cTn>
                              </p:par>
                            </p:childTnLst>
                          </p:cTn>
                        </p:par>
                        <p:par>
                          <p:cTn id="139" fill="hold">
                            <p:stCondLst>
                              <p:cond delay="1000"/>
                            </p:stCondLst>
                            <p:childTnLst>
                              <p:par>
                                <p:cTn id="140" presetID="10" presetClass="entr" presetSubtype="0" fill="hold" grpId="0" nodeType="after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fade">
                                      <p:cBhvr>
                                        <p:cTn id="142" dur="1000"/>
                                        <p:tgtEl>
                                          <p:spTgt spid="2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1000"/>
                                        <p:tgtEl>
                                          <p:spTgt spid="2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fade">
                                      <p:cBhvr>
                                        <p:cTn id="148" dur="1000"/>
                                        <p:tgtEl>
                                          <p:spTgt spid="26"/>
                                        </p:tgtEl>
                                      </p:cBhvr>
                                    </p:animEffect>
                                  </p:childTnLst>
                                </p:cTn>
                              </p:par>
                            </p:childTnLst>
                          </p:cTn>
                        </p:par>
                        <p:par>
                          <p:cTn id="149" fill="hold">
                            <p:stCondLst>
                              <p:cond delay="2000"/>
                            </p:stCondLst>
                            <p:childTnLst>
                              <p:par>
                                <p:cTn id="150" presetID="10" presetClass="entr" presetSubtype="0"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fade">
                                      <p:cBhvr>
                                        <p:cTn id="152" dur="1000"/>
                                        <p:tgtEl>
                                          <p:spTgt spid="2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8"/>
                                        </p:tgtEl>
                                        <p:attrNameLst>
                                          <p:attrName>style.visibility</p:attrName>
                                        </p:attrNameLst>
                                      </p:cBhvr>
                                      <p:to>
                                        <p:strVal val="visible"/>
                                      </p:to>
                                    </p:set>
                                    <p:animEffect transition="in" filter="fade">
                                      <p:cBhvr>
                                        <p:cTn id="155" dur="1000"/>
                                        <p:tgtEl>
                                          <p:spTgt spid="2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0"/>
                                        </p:tgtEl>
                                        <p:attrNameLst>
                                          <p:attrName>style.visibility</p:attrName>
                                        </p:attrNameLst>
                                      </p:cBhvr>
                                      <p:to>
                                        <p:strVal val="visible"/>
                                      </p:to>
                                    </p:set>
                                    <p:animEffect transition="in" filter="fade">
                                      <p:cBhvr>
                                        <p:cTn id="158" dur="1000"/>
                                        <p:tgtEl>
                                          <p:spTgt spid="30"/>
                                        </p:tgtEl>
                                      </p:cBhvr>
                                    </p:animEffect>
                                  </p:childTnLst>
                                </p:cTn>
                              </p:par>
                            </p:childTnLst>
                          </p:cTn>
                        </p:par>
                        <p:par>
                          <p:cTn id="159" fill="hold">
                            <p:stCondLst>
                              <p:cond delay="3000"/>
                            </p:stCondLst>
                            <p:childTnLst>
                              <p:par>
                                <p:cTn id="160" presetID="10" presetClass="entr" presetSubtype="0" fill="hold" grpId="0" nodeType="afterEffect">
                                  <p:stCondLst>
                                    <p:cond delay="0"/>
                                  </p:stCondLst>
                                  <p:childTnLst>
                                    <p:set>
                                      <p:cBhvr>
                                        <p:cTn id="161" dur="1" fill="hold">
                                          <p:stCondLst>
                                            <p:cond delay="0"/>
                                          </p:stCondLst>
                                        </p:cTn>
                                        <p:tgtEl>
                                          <p:spTgt spid="31"/>
                                        </p:tgtEl>
                                        <p:attrNameLst>
                                          <p:attrName>style.visibility</p:attrName>
                                        </p:attrNameLst>
                                      </p:cBhvr>
                                      <p:to>
                                        <p:strVal val="visible"/>
                                      </p:to>
                                    </p:set>
                                    <p:animEffect transition="in" filter="fade">
                                      <p:cBhvr>
                                        <p:cTn id="162" dur="1000"/>
                                        <p:tgtEl>
                                          <p:spTgt spid="3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3"/>
                                        </p:tgtEl>
                                        <p:attrNameLst>
                                          <p:attrName>style.visibility</p:attrName>
                                        </p:attrNameLst>
                                      </p:cBhvr>
                                      <p:to>
                                        <p:strVal val="visible"/>
                                      </p:to>
                                    </p:set>
                                    <p:animEffect transition="in" filter="fade">
                                      <p:cBhvr>
                                        <p:cTn id="165" dur="1000"/>
                                        <p:tgtEl>
                                          <p:spTgt spid="3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34"/>
                                        </p:tgtEl>
                                        <p:attrNameLst>
                                          <p:attrName>style.visibility</p:attrName>
                                        </p:attrNameLst>
                                      </p:cBhvr>
                                      <p:to>
                                        <p:strVal val="visible"/>
                                      </p:to>
                                    </p:set>
                                    <p:animEffect transition="in" filter="fade">
                                      <p:cBhvr>
                                        <p:cTn id="168" dur="1000"/>
                                        <p:tgtEl>
                                          <p:spTgt spid="3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fade">
                                      <p:cBhvr>
                                        <p:cTn id="171" dur="1000"/>
                                        <p:tgtEl>
                                          <p:spTgt spid="35"/>
                                        </p:tgtEl>
                                      </p:cBhvr>
                                    </p:animEffect>
                                  </p:childTnLst>
                                </p:cTn>
                              </p:par>
                            </p:childTnLst>
                          </p:cTn>
                        </p:par>
                        <p:par>
                          <p:cTn id="172" fill="hold">
                            <p:stCondLst>
                              <p:cond delay="4000"/>
                            </p:stCondLst>
                            <p:childTnLst>
                              <p:par>
                                <p:cTn id="173" presetID="10" presetClass="entr" presetSubtype="0" fill="hold" grpId="0" nodeType="afterEffect">
                                  <p:stCondLst>
                                    <p:cond delay="0"/>
                                  </p:stCondLst>
                                  <p:childTnLst>
                                    <p:set>
                                      <p:cBhvr>
                                        <p:cTn id="174" dur="1" fill="hold">
                                          <p:stCondLst>
                                            <p:cond delay="0"/>
                                          </p:stCondLst>
                                        </p:cTn>
                                        <p:tgtEl>
                                          <p:spTgt spid="32"/>
                                        </p:tgtEl>
                                        <p:attrNameLst>
                                          <p:attrName>style.visibility</p:attrName>
                                        </p:attrNameLst>
                                      </p:cBhvr>
                                      <p:to>
                                        <p:strVal val="visible"/>
                                      </p:to>
                                    </p:set>
                                    <p:animEffect transition="in" filter="fade">
                                      <p:cBhvr>
                                        <p:cTn id="175" dur="1000"/>
                                        <p:tgtEl>
                                          <p:spTgt spid="3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36"/>
                                        </p:tgtEl>
                                        <p:attrNameLst>
                                          <p:attrName>style.visibility</p:attrName>
                                        </p:attrNameLst>
                                      </p:cBhvr>
                                      <p:to>
                                        <p:strVal val="visible"/>
                                      </p:to>
                                    </p:set>
                                    <p:animEffect transition="in" filter="fade">
                                      <p:cBhvr>
                                        <p:cTn id="178" dur="1000"/>
                                        <p:tgtEl>
                                          <p:spTgt spid="36"/>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37"/>
                                        </p:tgtEl>
                                        <p:attrNameLst>
                                          <p:attrName>style.visibility</p:attrName>
                                        </p:attrNameLst>
                                      </p:cBhvr>
                                      <p:to>
                                        <p:strVal val="visible"/>
                                      </p:to>
                                    </p:set>
                                    <p:animEffect transition="in" filter="fade">
                                      <p:cBhvr>
                                        <p:cTn id="181" dur="1000"/>
                                        <p:tgtEl>
                                          <p:spTgt spid="3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fade">
                                      <p:cBhvr>
                                        <p:cTn id="18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P spid="9" grpId="0"/>
      <p:bldP spid="11" grpId="0"/>
      <p:bldP spid="12" grpId="0"/>
      <p:bldP spid="13" grpId="0"/>
      <p:bldP spid="14" grpId="0"/>
      <p:bldP spid="15" grpId="0"/>
      <p:bldP spid="16" grpId="0"/>
      <p:bldP spid="17" grpId="0"/>
      <p:bldP spid="19" grpId="0"/>
      <p:bldP spid="21" grpId="0"/>
      <p:bldP spid="22" grpId="0"/>
      <p:bldP spid="23" grpId="0"/>
      <p:bldP spid="24" grpId="0"/>
      <p:bldP spid="25" grpId="0"/>
      <p:bldP spid="26" grpId="0"/>
      <p:bldP spid="27" grpId="0"/>
      <p:bldP spid="28"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584430" y="685801"/>
            <a:ext cx="2590800" cy="5447645"/>
          </a:xfrm>
          <a:prstGeom prst="rect">
            <a:avLst/>
          </a:prstGeom>
          <a:noFill/>
          <a:ln w="9525">
            <a:noFill/>
            <a:miter lim="800000"/>
            <a:headEnd/>
            <a:tailEnd/>
          </a:ln>
        </p:spPr>
        <p:txBody>
          <a:bodyPr>
            <a:spAutoFit/>
          </a:bodyPr>
          <a:lstStyle/>
          <a:p>
            <a:pPr>
              <a:spcBef>
                <a:spcPct val="25000"/>
              </a:spcBef>
            </a:pPr>
            <a:r>
              <a:rPr lang="en-US" sz="2400" b="1" dirty="0">
                <a:solidFill>
                  <a:srgbClr val="009900"/>
                </a:solidFill>
                <a:latin typeface="Georgia" pitchFamily="18" charset="0"/>
              </a:rPr>
              <a:t>I</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He</a:t>
            </a:r>
          </a:p>
          <a:p>
            <a:r>
              <a:rPr lang="en-US" sz="2400" b="1" dirty="0">
                <a:solidFill>
                  <a:srgbClr val="009900"/>
                </a:solidFill>
                <a:latin typeface="Georgia" pitchFamily="18" charset="0"/>
              </a:rPr>
              <a:t>She</a:t>
            </a:r>
          </a:p>
          <a:p>
            <a:r>
              <a:rPr lang="en-US" sz="2400" b="1" dirty="0">
                <a:solidFill>
                  <a:srgbClr val="009900"/>
                </a:solidFill>
                <a:latin typeface="Georgia" pitchFamily="18" charset="0"/>
              </a:rPr>
              <a:t>It</a:t>
            </a:r>
          </a:p>
          <a:p>
            <a:r>
              <a:rPr lang="en-US" sz="2400" b="1" dirty="0">
                <a:solidFill>
                  <a:srgbClr val="CC00FF"/>
                </a:solidFill>
                <a:latin typeface="Georgia" pitchFamily="18" charset="0"/>
              </a:rPr>
              <a:t>Ahmed</a:t>
            </a:r>
          </a:p>
          <a:p>
            <a:r>
              <a:rPr lang="en-US" sz="2400" b="1" dirty="0">
                <a:solidFill>
                  <a:srgbClr val="0066FF"/>
                </a:solidFill>
                <a:latin typeface="Georgia" pitchFamily="18" charset="0"/>
              </a:rPr>
              <a:t>The teacher</a:t>
            </a:r>
          </a:p>
          <a:p>
            <a:pPr>
              <a:spcBef>
                <a:spcPct val="50000"/>
              </a:spcBef>
            </a:pPr>
            <a:r>
              <a:rPr lang="en-US" sz="2400" b="1" dirty="0">
                <a:solidFill>
                  <a:srgbClr val="009900"/>
                </a:solidFill>
                <a:latin typeface="Georgia" pitchFamily="18" charset="0"/>
              </a:rPr>
              <a:t>We</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They</a:t>
            </a:r>
            <a:r>
              <a:rPr lang="en-US" sz="2400" b="1" dirty="0">
                <a:latin typeface="Georgia" pitchFamily="18" charset="0"/>
              </a:rPr>
              <a:t> </a:t>
            </a:r>
          </a:p>
          <a:p>
            <a:r>
              <a:rPr lang="en-US" sz="2400" b="1" dirty="0">
                <a:solidFill>
                  <a:srgbClr val="CC00FF"/>
                </a:solidFill>
                <a:latin typeface="Georgia" pitchFamily="18" charset="0"/>
              </a:rPr>
              <a:t>Ali </a:t>
            </a:r>
            <a:r>
              <a:rPr lang="en-US" sz="2400" b="1" dirty="0">
                <a:latin typeface="Georgia" pitchFamily="18" charset="0"/>
              </a:rPr>
              <a:t>and</a:t>
            </a:r>
            <a:r>
              <a:rPr lang="en-US" sz="2400" b="1" dirty="0">
                <a:solidFill>
                  <a:srgbClr val="CC00FF"/>
                </a:solidFill>
                <a:latin typeface="Georgia" pitchFamily="18" charset="0"/>
              </a:rPr>
              <a:t> Ahmed</a:t>
            </a:r>
          </a:p>
          <a:p>
            <a:r>
              <a:rPr lang="en-US" sz="2400" b="1" dirty="0">
                <a:solidFill>
                  <a:srgbClr val="0066FF"/>
                </a:solidFill>
                <a:latin typeface="Georgia" pitchFamily="18" charset="0"/>
              </a:rPr>
              <a:t>The teachers</a:t>
            </a:r>
          </a:p>
        </p:txBody>
      </p:sp>
      <p:sp>
        <p:nvSpPr>
          <p:cNvPr id="2053" name="Text Box 5"/>
          <p:cNvSpPr txBox="1">
            <a:spLocks noChangeArrowheads="1"/>
          </p:cNvSpPr>
          <p:nvPr/>
        </p:nvSpPr>
        <p:spPr bwMode="auto">
          <a:xfrm>
            <a:off x="4480030" y="685801"/>
            <a:ext cx="1066800" cy="5447645"/>
          </a:xfrm>
          <a:prstGeom prst="rect">
            <a:avLst/>
          </a:prstGeom>
          <a:noFill/>
          <a:ln w="9525">
            <a:noFill/>
            <a:miter lim="800000"/>
            <a:headEnd/>
            <a:tailEnd/>
          </a:ln>
        </p:spPr>
        <p:txBody>
          <a:bodyPr>
            <a:spAutoFit/>
          </a:bodyPr>
          <a:lstStyle/>
          <a:p>
            <a:pPr>
              <a:spcBef>
                <a:spcPct val="25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r>
              <a:rPr lang="en-US" sz="2400" b="1" dirty="0">
                <a:latin typeface="Georgia" pitchFamily="18" charset="0"/>
              </a:rPr>
              <a:t>do</a:t>
            </a:r>
          </a:p>
          <a:p>
            <a:r>
              <a:rPr lang="en-US" sz="2400" b="1" dirty="0">
                <a:latin typeface="Georgia" pitchFamily="18" charset="0"/>
              </a:rPr>
              <a:t>do</a:t>
            </a:r>
          </a:p>
        </p:txBody>
      </p:sp>
      <p:sp>
        <p:nvSpPr>
          <p:cNvPr id="2055" name="Text Box 7"/>
          <p:cNvSpPr txBox="1">
            <a:spLocks noChangeArrowheads="1"/>
          </p:cNvSpPr>
          <p:nvPr/>
        </p:nvSpPr>
        <p:spPr bwMode="auto">
          <a:xfrm>
            <a:off x="7070830" y="685801"/>
            <a:ext cx="1295400" cy="5816977"/>
          </a:xfrm>
          <a:prstGeom prst="rect">
            <a:avLst/>
          </a:prstGeom>
          <a:noFill/>
          <a:ln w="9525">
            <a:noFill/>
            <a:miter lim="800000"/>
            <a:headEnd/>
            <a:tailEnd/>
          </a:ln>
        </p:spPr>
        <p:txBody>
          <a:bodyPr>
            <a:spAutoFit/>
          </a:bodyPr>
          <a:lstStyle/>
          <a:p>
            <a:pPr>
              <a:spcBef>
                <a:spcPct val="25000"/>
              </a:spcBef>
            </a:pPr>
            <a:r>
              <a:rPr lang="en-US" sz="2400" b="1">
                <a:latin typeface="Lucida Fax" pitchFamily="18" charset="0"/>
              </a:rPr>
              <a:t>work</a:t>
            </a:r>
          </a:p>
          <a:p>
            <a:pPr>
              <a:spcBef>
                <a:spcPct val="50000"/>
              </a:spcBef>
            </a:pPr>
            <a:r>
              <a:rPr lang="en-US" sz="2400" b="1">
                <a:latin typeface="Lucida Fax" pitchFamily="18" charset="0"/>
              </a:rPr>
              <a:t>study</a:t>
            </a:r>
          </a:p>
          <a:p>
            <a:pPr>
              <a:spcBef>
                <a:spcPct val="50000"/>
              </a:spcBef>
            </a:pPr>
            <a:r>
              <a:rPr lang="en-US" sz="2400" b="1">
                <a:latin typeface="Lucida Fax" pitchFamily="18" charset="0"/>
              </a:rPr>
              <a:t>talk</a:t>
            </a:r>
          </a:p>
          <a:p>
            <a:r>
              <a:rPr lang="en-US" sz="2400" b="1">
                <a:latin typeface="Lucida Fax" pitchFamily="18" charset="0"/>
              </a:rPr>
              <a:t>ride</a:t>
            </a:r>
          </a:p>
          <a:p>
            <a:r>
              <a:rPr lang="en-US" sz="2400" b="1">
                <a:latin typeface="Lucida Fax" pitchFamily="18" charset="0"/>
              </a:rPr>
              <a:t>go</a:t>
            </a:r>
          </a:p>
          <a:p>
            <a:r>
              <a:rPr lang="en-US" sz="2400" b="1">
                <a:latin typeface="Lucida Fax" pitchFamily="18" charset="0"/>
              </a:rPr>
              <a:t>fly</a:t>
            </a:r>
          </a:p>
          <a:p>
            <a:r>
              <a:rPr lang="en-US" sz="2400" b="1">
                <a:latin typeface="Lucida Fax" pitchFamily="18" charset="0"/>
              </a:rPr>
              <a:t>teach</a:t>
            </a:r>
          </a:p>
          <a:p>
            <a:pPr>
              <a:spcBef>
                <a:spcPct val="50000"/>
              </a:spcBef>
            </a:pPr>
            <a:r>
              <a:rPr lang="en-US" sz="2400" b="1">
                <a:latin typeface="Lucida Fax" pitchFamily="18" charset="0"/>
              </a:rPr>
              <a:t>sit</a:t>
            </a:r>
          </a:p>
          <a:p>
            <a:pPr>
              <a:spcBef>
                <a:spcPct val="50000"/>
              </a:spcBef>
            </a:pPr>
            <a:r>
              <a:rPr lang="en-US" sz="2400" b="1">
                <a:latin typeface="Lucida Fax" pitchFamily="18" charset="0"/>
              </a:rPr>
              <a:t>buy</a:t>
            </a:r>
          </a:p>
          <a:p>
            <a:pPr>
              <a:spcBef>
                <a:spcPct val="50000"/>
              </a:spcBef>
            </a:pPr>
            <a:r>
              <a:rPr lang="en-US" sz="2400" b="1">
                <a:latin typeface="Lucida Fax" pitchFamily="18" charset="0"/>
              </a:rPr>
              <a:t>want</a:t>
            </a:r>
          </a:p>
          <a:p>
            <a:r>
              <a:rPr lang="en-US" sz="2400" b="1">
                <a:latin typeface="Lucida Fax" pitchFamily="18" charset="0"/>
              </a:rPr>
              <a:t>have</a:t>
            </a:r>
          </a:p>
          <a:p>
            <a:r>
              <a:rPr lang="en-US" sz="2400" b="1">
                <a:latin typeface="Lucida Fax" pitchFamily="18" charset="0"/>
              </a:rPr>
              <a:t>mark</a:t>
            </a:r>
          </a:p>
          <a:p>
            <a:endParaRPr lang="en-US" sz="2400" b="1">
              <a:latin typeface="Lucida Fax" pitchFamily="18" charset="0"/>
            </a:endParaRPr>
          </a:p>
        </p:txBody>
      </p:sp>
      <p:sp>
        <p:nvSpPr>
          <p:cNvPr id="2057" name="Text Box 9"/>
          <p:cNvSpPr txBox="1">
            <a:spLocks noChangeArrowheads="1"/>
          </p:cNvSpPr>
          <p:nvPr/>
        </p:nvSpPr>
        <p:spPr bwMode="auto">
          <a:xfrm>
            <a:off x="4480030" y="685801"/>
            <a:ext cx="1066800" cy="5447645"/>
          </a:xfrm>
          <a:prstGeom prst="rect">
            <a:avLst/>
          </a:prstGeom>
          <a:noFill/>
          <a:ln w="9525">
            <a:noFill/>
            <a:miter lim="800000"/>
            <a:headEnd/>
            <a:tailEnd/>
          </a:ln>
        </p:spPr>
        <p:txBody>
          <a:bodyPr>
            <a:spAutoFit/>
          </a:bodyPr>
          <a:lstStyle/>
          <a:p>
            <a:pPr>
              <a:spcBef>
                <a:spcPct val="25000"/>
              </a:spcBef>
            </a:pPr>
            <a:r>
              <a:rPr lang="en-US" sz="2400" b="1">
                <a:solidFill>
                  <a:srgbClr val="DDDDDD"/>
                </a:solidFill>
                <a:latin typeface="Georgia" pitchFamily="18" charset="0"/>
              </a:rPr>
              <a:t>do</a:t>
            </a:r>
          </a:p>
          <a:p>
            <a:pPr>
              <a:spcBef>
                <a:spcPct val="50000"/>
              </a:spcBef>
            </a:pPr>
            <a:r>
              <a:rPr lang="en-US" sz="2400" b="1">
                <a:solidFill>
                  <a:srgbClr val="DDDDDD"/>
                </a:solidFill>
                <a:latin typeface="Georgia" pitchFamily="18" charset="0"/>
              </a:rPr>
              <a:t>do</a:t>
            </a:r>
          </a:p>
          <a:p>
            <a:pPr>
              <a:spcBef>
                <a:spcPct val="50000"/>
              </a:spcBef>
            </a:pPr>
            <a:r>
              <a:rPr lang="en-US" sz="2400" b="1">
                <a:solidFill>
                  <a:srgbClr val="DDDDDD"/>
                </a:solidFill>
                <a:latin typeface="Georgia" pitchFamily="18" charset="0"/>
              </a:rPr>
              <a:t>does</a:t>
            </a:r>
          </a:p>
          <a:p>
            <a:r>
              <a:rPr lang="en-US" sz="2400" b="1">
                <a:solidFill>
                  <a:srgbClr val="DDDDDD"/>
                </a:solidFill>
                <a:latin typeface="Georgia" pitchFamily="18" charset="0"/>
              </a:rPr>
              <a:t>does</a:t>
            </a:r>
          </a:p>
          <a:p>
            <a:r>
              <a:rPr lang="en-US" sz="2400" b="1">
                <a:solidFill>
                  <a:srgbClr val="DDDDDD"/>
                </a:solidFill>
                <a:latin typeface="Georgia" pitchFamily="18" charset="0"/>
              </a:rPr>
              <a:t>does</a:t>
            </a:r>
          </a:p>
          <a:p>
            <a:r>
              <a:rPr lang="en-US" sz="2400" b="1">
                <a:solidFill>
                  <a:srgbClr val="DDDDDD"/>
                </a:solidFill>
                <a:latin typeface="Georgia" pitchFamily="18" charset="0"/>
              </a:rPr>
              <a:t>does</a:t>
            </a:r>
          </a:p>
          <a:p>
            <a:r>
              <a:rPr lang="en-US" sz="2400" b="1">
                <a:solidFill>
                  <a:srgbClr val="DDDDDD"/>
                </a:solidFill>
                <a:latin typeface="Georgia" pitchFamily="18" charset="0"/>
              </a:rPr>
              <a:t>does</a:t>
            </a:r>
          </a:p>
          <a:p>
            <a:pPr>
              <a:spcBef>
                <a:spcPct val="50000"/>
              </a:spcBef>
            </a:pPr>
            <a:r>
              <a:rPr lang="en-US" sz="2400" b="1">
                <a:solidFill>
                  <a:srgbClr val="DDDDDD"/>
                </a:solidFill>
                <a:latin typeface="Georgia" pitchFamily="18" charset="0"/>
              </a:rPr>
              <a:t>do</a:t>
            </a:r>
          </a:p>
          <a:p>
            <a:pPr>
              <a:spcBef>
                <a:spcPct val="50000"/>
              </a:spcBef>
            </a:pPr>
            <a:r>
              <a:rPr lang="en-US" sz="2400" b="1">
                <a:solidFill>
                  <a:srgbClr val="DDDDDD"/>
                </a:solidFill>
                <a:latin typeface="Georgia" pitchFamily="18" charset="0"/>
              </a:rPr>
              <a:t>do</a:t>
            </a:r>
          </a:p>
          <a:p>
            <a:pPr>
              <a:spcBef>
                <a:spcPct val="50000"/>
              </a:spcBef>
            </a:pPr>
            <a:r>
              <a:rPr lang="en-US" sz="2400" b="1">
                <a:solidFill>
                  <a:srgbClr val="DDDDDD"/>
                </a:solidFill>
                <a:latin typeface="Georgia" pitchFamily="18" charset="0"/>
              </a:rPr>
              <a:t>do</a:t>
            </a:r>
          </a:p>
          <a:p>
            <a:r>
              <a:rPr lang="en-US" sz="2400" b="1">
                <a:solidFill>
                  <a:srgbClr val="DDDDDD"/>
                </a:solidFill>
                <a:latin typeface="Georgia" pitchFamily="18" charset="0"/>
              </a:rPr>
              <a:t>do</a:t>
            </a:r>
          </a:p>
          <a:p>
            <a:r>
              <a:rPr lang="en-US" sz="2400" b="1">
                <a:solidFill>
                  <a:srgbClr val="DDDDDD"/>
                </a:solidFill>
                <a:latin typeface="Georgia" pitchFamily="18" charset="0"/>
              </a:rPr>
              <a:t>do</a:t>
            </a:r>
          </a:p>
        </p:txBody>
      </p:sp>
      <p:sp>
        <p:nvSpPr>
          <p:cNvPr id="2058" name="Text Box 10"/>
          <p:cNvSpPr txBox="1">
            <a:spLocks noChangeArrowheads="1"/>
          </p:cNvSpPr>
          <p:nvPr/>
        </p:nvSpPr>
        <p:spPr bwMode="auto">
          <a:xfrm>
            <a:off x="4784830" y="1796143"/>
            <a:ext cx="1066800" cy="1892826"/>
          </a:xfrm>
          <a:prstGeom prst="rect">
            <a:avLst/>
          </a:prstGeom>
          <a:noFill/>
          <a:ln w="9525">
            <a:noFill/>
            <a:miter lim="800000"/>
            <a:headEnd/>
            <a:tailEnd/>
          </a:ln>
        </p:spPr>
        <p:txBody>
          <a:bodyPr tIns="0">
            <a:spAutoFit/>
          </a:bodyPr>
          <a:lstStyle/>
          <a:p>
            <a:pPr>
              <a:spcBef>
                <a:spcPct val="50000"/>
              </a:spcBef>
            </a:pPr>
            <a:r>
              <a:rPr lang="en-US" sz="2400" b="1" dirty="0">
                <a:solidFill>
                  <a:srgbClr val="FF0000"/>
                </a:solidFill>
                <a:latin typeface="Georgia" pitchFamily="18" charset="0"/>
              </a:rPr>
              <a:t>   s</a:t>
            </a:r>
          </a:p>
          <a:p>
            <a:r>
              <a:rPr lang="en-US" sz="2400" b="1" dirty="0">
                <a:solidFill>
                  <a:srgbClr val="FF0000"/>
                </a:solidFill>
                <a:latin typeface="Georgia" pitchFamily="18" charset="0"/>
              </a:rPr>
              <a:t>   s</a:t>
            </a:r>
          </a:p>
          <a:p>
            <a:r>
              <a:rPr lang="en-US" sz="2400" b="1" dirty="0">
                <a:solidFill>
                  <a:srgbClr val="FF0000"/>
                </a:solidFill>
                <a:latin typeface="Georgia" pitchFamily="18" charset="0"/>
              </a:rPr>
              <a:t> </a:t>
            </a:r>
            <a:r>
              <a:rPr lang="en-US" sz="2400" b="1" dirty="0" err="1">
                <a:solidFill>
                  <a:srgbClr val="FF0000"/>
                </a:solidFill>
                <a:latin typeface="Georgia" pitchFamily="18" charset="0"/>
              </a:rPr>
              <a:t>es</a:t>
            </a:r>
            <a:endParaRPr lang="en-US" sz="2400" b="1" dirty="0">
              <a:solidFill>
                <a:srgbClr val="FF0000"/>
              </a:solidFill>
              <a:latin typeface="Georgia" pitchFamily="18" charset="0"/>
            </a:endParaRPr>
          </a:p>
          <a:p>
            <a:r>
              <a:rPr lang="en-US" sz="2400" b="1" dirty="0">
                <a:solidFill>
                  <a:srgbClr val="FF0000"/>
                </a:solidFill>
                <a:latin typeface="Georgia" pitchFamily="18" charset="0"/>
              </a:rPr>
              <a:t> </a:t>
            </a:r>
            <a:r>
              <a:rPr lang="en-US" sz="2400" b="1" dirty="0" err="1">
                <a:solidFill>
                  <a:srgbClr val="FF0000"/>
                </a:solidFill>
                <a:latin typeface="Georgia" pitchFamily="18" charset="0"/>
              </a:rPr>
              <a:t>es</a:t>
            </a:r>
            <a:endParaRPr lang="en-US" sz="2400" b="1" dirty="0">
              <a:solidFill>
                <a:srgbClr val="FF0000"/>
              </a:solidFill>
              <a:latin typeface="Georgia" pitchFamily="18" charset="0"/>
            </a:endParaRPr>
          </a:p>
          <a:p>
            <a:r>
              <a:rPr lang="en-US" sz="2400" b="1" dirty="0">
                <a:solidFill>
                  <a:srgbClr val="FF0000"/>
                </a:solidFill>
                <a:latin typeface="Georgia" pitchFamily="18" charset="0"/>
              </a:rPr>
              <a:t>      </a:t>
            </a:r>
            <a:r>
              <a:rPr lang="en-US" sz="2400" b="1" dirty="0" err="1">
                <a:solidFill>
                  <a:srgbClr val="FF0000"/>
                </a:solidFill>
                <a:latin typeface="Georgia" pitchFamily="18" charset="0"/>
              </a:rPr>
              <a:t>es</a:t>
            </a:r>
            <a:endParaRPr lang="en-US" sz="2400" b="1" dirty="0">
              <a:solidFill>
                <a:srgbClr val="FF0000"/>
              </a:solidFill>
              <a:latin typeface="Georgia" pitchFamily="18" charset="0"/>
            </a:endParaRPr>
          </a:p>
        </p:txBody>
      </p:sp>
      <p:sp>
        <p:nvSpPr>
          <p:cNvPr id="2059" name="Text Box 11"/>
          <p:cNvSpPr txBox="1">
            <a:spLocks noChangeArrowheads="1"/>
          </p:cNvSpPr>
          <p:nvPr/>
        </p:nvSpPr>
        <p:spPr bwMode="auto">
          <a:xfrm>
            <a:off x="7070830" y="685801"/>
            <a:ext cx="1447800" cy="5447645"/>
          </a:xfrm>
          <a:prstGeom prst="rect">
            <a:avLst/>
          </a:prstGeom>
          <a:noFill/>
          <a:ln w="9525">
            <a:noFill/>
            <a:miter lim="800000"/>
            <a:headEnd/>
            <a:tailEnd/>
          </a:ln>
        </p:spPr>
        <p:txBody>
          <a:bodyPr>
            <a:spAutoFit/>
          </a:bodyPr>
          <a:lstStyle/>
          <a:p>
            <a:pPr>
              <a:spcBef>
                <a:spcPct val="25000"/>
              </a:spcBef>
            </a:pPr>
            <a:r>
              <a:rPr lang="en-US" sz="2400" b="1" dirty="0">
                <a:latin typeface="Lucida Fax" pitchFamily="18" charset="0"/>
              </a:rPr>
              <a:t>work</a:t>
            </a:r>
          </a:p>
          <a:p>
            <a:pPr>
              <a:spcBef>
                <a:spcPct val="50000"/>
              </a:spcBef>
            </a:pPr>
            <a:r>
              <a:rPr lang="en-US" sz="2400" b="1" dirty="0">
                <a:latin typeface="Lucida Fax" pitchFamily="18" charset="0"/>
              </a:rPr>
              <a:t>study</a:t>
            </a:r>
          </a:p>
          <a:p>
            <a:pPr>
              <a:spcBef>
                <a:spcPct val="50000"/>
              </a:spcBef>
            </a:pPr>
            <a:r>
              <a:rPr lang="en-US" sz="2400" b="1" dirty="0">
                <a:latin typeface="Lucida Fax" pitchFamily="18" charset="0"/>
              </a:rPr>
              <a:t>talk</a:t>
            </a:r>
            <a:r>
              <a:rPr lang="en-US" sz="2400" b="1" dirty="0">
                <a:solidFill>
                  <a:srgbClr val="FF0000"/>
                </a:solidFill>
                <a:latin typeface="Lucida Fax" pitchFamily="18" charset="0"/>
              </a:rPr>
              <a:t>s</a:t>
            </a:r>
            <a:endParaRPr lang="en-US" sz="2400" b="1" dirty="0">
              <a:latin typeface="Lucida Fax" pitchFamily="18" charset="0"/>
            </a:endParaRPr>
          </a:p>
          <a:p>
            <a:r>
              <a:rPr lang="en-US" sz="2400" b="1" dirty="0">
                <a:latin typeface="Lucida Fax" pitchFamily="18" charset="0"/>
              </a:rPr>
              <a:t>ride</a:t>
            </a:r>
            <a:r>
              <a:rPr lang="en-US" sz="2400" b="1" dirty="0">
                <a:solidFill>
                  <a:srgbClr val="FF0000"/>
                </a:solidFill>
                <a:latin typeface="Lucida Fax" pitchFamily="18" charset="0"/>
              </a:rPr>
              <a:t>s</a:t>
            </a:r>
            <a:endParaRPr lang="en-US" sz="2400" b="1" dirty="0">
              <a:latin typeface="Lucida Fax" pitchFamily="18" charset="0"/>
            </a:endParaRPr>
          </a:p>
          <a:p>
            <a:r>
              <a:rPr lang="en-US" sz="2400" b="1" dirty="0">
                <a:latin typeface="Lucida Fax" pitchFamily="18" charset="0"/>
              </a:rPr>
              <a:t>go</a:t>
            </a:r>
            <a:r>
              <a:rPr lang="en-US" sz="2400" b="1" dirty="0">
                <a:solidFill>
                  <a:srgbClr val="FF0000"/>
                </a:solidFill>
                <a:latin typeface="Lucida Fax" pitchFamily="18" charset="0"/>
              </a:rPr>
              <a:t>es</a:t>
            </a:r>
            <a:endParaRPr lang="en-US" sz="2400" b="1" dirty="0">
              <a:latin typeface="Lucida Fax" pitchFamily="18" charset="0"/>
            </a:endParaRPr>
          </a:p>
          <a:p>
            <a:r>
              <a:rPr lang="en-US" sz="2400" b="1" dirty="0">
                <a:latin typeface="Lucida Fax" pitchFamily="18" charset="0"/>
              </a:rPr>
              <a:t>fl</a:t>
            </a:r>
            <a:r>
              <a:rPr lang="en-US" sz="2400" b="1" dirty="0">
                <a:solidFill>
                  <a:srgbClr val="FF0000"/>
                </a:solidFill>
                <a:latin typeface="Lucida Fax" pitchFamily="18" charset="0"/>
              </a:rPr>
              <a:t>ies</a:t>
            </a:r>
          </a:p>
          <a:p>
            <a:r>
              <a:rPr lang="en-US" sz="2400" b="1" dirty="0">
                <a:latin typeface="Lucida Fax" pitchFamily="18" charset="0"/>
              </a:rPr>
              <a:t>teach</a:t>
            </a:r>
            <a:r>
              <a:rPr lang="en-US" sz="2400" b="1" dirty="0">
                <a:solidFill>
                  <a:srgbClr val="FF0000"/>
                </a:solidFill>
                <a:latin typeface="Lucida Fax" pitchFamily="18" charset="0"/>
              </a:rPr>
              <a:t>es</a:t>
            </a:r>
            <a:endParaRPr lang="en-US" sz="2400" b="1" dirty="0">
              <a:latin typeface="Lucida Fax" pitchFamily="18" charset="0"/>
            </a:endParaRPr>
          </a:p>
          <a:p>
            <a:pPr>
              <a:spcBef>
                <a:spcPct val="50000"/>
              </a:spcBef>
            </a:pPr>
            <a:r>
              <a:rPr lang="en-US" sz="2400" b="1" dirty="0">
                <a:latin typeface="Lucida Fax" pitchFamily="18" charset="0"/>
              </a:rPr>
              <a:t>sit</a:t>
            </a:r>
          </a:p>
          <a:p>
            <a:pPr>
              <a:spcBef>
                <a:spcPct val="50000"/>
              </a:spcBef>
            </a:pPr>
            <a:r>
              <a:rPr lang="en-US" sz="2400" b="1" dirty="0">
                <a:latin typeface="Lucida Fax" pitchFamily="18" charset="0"/>
              </a:rPr>
              <a:t>buy</a:t>
            </a:r>
          </a:p>
          <a:p>
            <a:pPr>
              <a:spcBef>
                <a:spcPct val="50000"/>
              </a:spcBef>
            </a:pPr>
            <a:r>
              <a:rPr lang="en-US" sz="2400" b="1" dirty="0">
                <a:latin typeface="Lucida Fax" pitchFamily="18" charset="0"/>
              </a:rPr>
              <a:t>want</a:t>
            </a:r>
          </a:p>
          <a:p>
            <a:r>
              <a:rPr lang="en-US" sz="2400" b="1" dirty="0">
                <a:latin typeface="Lucida Fax" pitchFamily="18" charset="0"/>
              </a:rPr>
              <a:t>have</a:t>
            </a:r>
          </a:p>
          <a:p>
            <a:r>
              <a:rPr lang="en-US" sz="2400" b="1" dirty="0">
                <a:latin typeface="Lucida Fax" pitchFamily="18" charset="0"/>
              </a:rPr>
              <a:t>mark</a:t>
            </a:r>
          </a:p>
        </p:txBody>
      </p:sp>
      <p:sp>
        <p:nvSpPr>
          <p:cNvPr id="2060" name="Text Box 12"/>
          <p:cNvSpPr txBox="1">
            <a:spLocks noChangeArrowheads="1"/>
          </p:cNvSpPr>
          <p:nvPr/>
        </p:nvSpPr>
        <p:spPr bwMode="auto">
          <a:xfrm>
            <a:off x="5851630" y="685801"/>
            <a:ext cx="838200" cy="5447645"/>
          </a:xfrm>
          <a:prstGeom prst="rect">
            <a:avLst/>
          </a:prstGeom>
          <a:noFill/>
          <a:ln w="9525">
            <a:noFill/>
            <a:miter lim="800000"/>
            <a:headEnd/>
            <a:tailEnd/>
          </a:ln>
        </p:spPr>
        <p:txBody>
          <a:bodyPr>
            <a:spAutoFit/>
          </a:bodyPr>
          <a:lstStyle/>
          <a:p>
            <a:pPr>
              <a:spcBef>
                <a:spcPct val="25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p:txBody>
      </p:sp>
      <p:sp>
        <p:nvSpPr>
          <p:cNvPr id="2061" name="Text Box 13"/>
          <p:cNvSpPr txBox="1">
            <a:spLocks noChangeArrowheads="1"/>
          </p:cNvSpPr>
          <p:nvPr/>
        </p:nvSpPr>
        <p:spPr bwMode="auto">
          <a:xfrm>
            <a:off x="4451010" y="214082"/>
            <a:ext cx="1066800" cy="5909310"/>
          </a:xfrm>
          <a:prstGeom prst="rect">
            <a:avLst/>
          </a:prstGeom>
          <a:noFill/>
          <a:ln w="9525">
            <a:noFill/>
            <a:miter lim="800000"/>
            <a:headEnd/>
            <a:tailEnd/>
          </a:ln>
        </p:spPr>
        <p:txBody>
          <a:bodyPr>
            <a:spAutoFit/>
          </a:bodyPr>
          <a:lstStyle/>
          <a:p>
            <a:pPr>
              <a:spcBef>
                <a:spcPct val="25000"/>
              </a:spcBef>
            </a:pPr>
            <a:endParaRPr lang="en-US" sz="2400" b="1" dirty="0">
              <a:latin typeface="Georgia" pitchFamily="18" charset="0"/>
            </a:endParaRPr>
          </a:p>
          <a:p>
            <a:pPr>
              <a:spcBef>
                <a:spcPct val="25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r>
              <a:rPr lang="en-US" sz="2400" b="1" dirty="0">
                <a:latin typeface="Georgia" pitchFamily="18" charset="0"/>
              </a:rPr>
              <a:t>do</a:t>
            </a:r>
          </a:p>
          <a:p>
            <a:r>
              <a:rPr lang="en-US" sz="2400" b="1" dirty="0">
                <a:latin typeface="Georgia" pitchFamily="18" charset="0"/>
              </a:rPr>
              <a:t>do</a:t>
            </a:r>
          </a:p>
        </p:txBody>
      </p:sp>
      <p:sp>
        <p:nvSpPr>
          <p:cNvPr id="12" name="TextBox 11"/>
          <p:cNvSpPr txBox="1"/>
          <p:nvPr/>
        </p:nvSpPr>
        <p:spPr>
          <a:xfrm>
            <a:off x="8747230" y="685801"/>
            <a:ext cx="2198914" cy="3323987"/>
          </a:xfrm>
          <a:prstGeom prst="rect">
            <a:avLst/>
          </a:prstGeom>
          <a:noFill/>
        </p:spPr>
        <p:txBody>
          <a:bodyPr wrap="square" rtlCol="0">
            <a:spAutoFit/>
          </a:bodyPr>
          <a:lstStyle/>
          <a:p>
            <a:pPr>
              <a:lnSpc>
                <a:spcPct val="150000"/>
              </a:lnSpc>
            </a:pPr>
            <a:r>
              <a:rPr lang="en-US" sz="2000" dirty="0">
                <a:latin typeface="Cambria" panose="02040503050406030204" pitchFamily="18" charset="0"/>
              </a:rPr>
              <a:t>We elide the DO primary verb in the positive, but suffix the ‘s’ or ‘</a:t>
            </a:r>
            <a:r>
              <a:rPr lang="en-US" sz="2000" dirty="0" err="1">
                <a:latin typeface="Cambria" panose="02040503050406030204" pitchFamily="18" charset="0"/>
              </a:rPr>
              <a:t>es</a:t>
            </a:r>
            <a:r>
              <a:rPr lang="en-US" sz="2000" dirty="0">
                <a:latin typeface="Cambria" panose="02040503050406030204" pitchFamily="18" charset="0"/>
              </a:rPr>
              <a:t>’ onto the 2</a:t>
            </a:r>
            <a:r>
              <a:rPr lang="en-US" sz="2000" baseline="30000" dirty="0">
                <a:latin typeface="Cambria" panose="02040503050406030204" pitchFamily="18" charset="0"/>
              </a:rPr>
              <a:t>ndary</a:t>
            </a:r>
            <a:r>
              <a:rPr lang="en-US" sz="2000" dirty="0">
                <a:latin typeface="Cambria" panose="02040503050406030204" pitchFamily="18" charset="0"/>
              </a:rPr>
              <a:t> verb in the 3</a:t>
            </a:r>
            <a:r>
              <a:rPr lang="en-US" sz="2000" baseline="30000" dirty="0">
                <a:latin typeface="Cambria" panose="02040503050406030204" pitchFamily="18" charset="0"/>
              </a:rPr>
              <a:t>rd</a:t>
            </a:r>
            <a:r>
              <a:rPr lang="en-US" sz="2000" dirty="0">
                <a:latin typeface="Cambria" panose="02040503050406030204" pitchFamily="18" charset="0"/>
              </a:rPr>
              <a:t> person singular.</a:t>
            </a:r>
          </a:p>
        </p:txBody>
      </p:sp>
      <p:sp>
        <p:nvSpPr>
          <p:cNvPr id="13" name="TextBox 12"/>
          <p:cNvSpPr txBox="1"/>
          <p:nvPr/>
        </p:nvSpPr>
        <p:spPr>
          <a:xfrm>
            <a:off x="8747230" y="4670955"/>
            <a:ext cx="2278743" cy="1420261"/>
          </a:xfrm>
          <a:prstGeom prst="rect">
            <a:avLst/>
          </a:prstGeom>
          <a:noFill/>
        </p:spPr>
        <p:txBody>
          <a:bodyPr wrap="square" rtlCol="0">
            <a:spAutoFit/>
          </a:bodyPr>
          <a:lstStyle/>
          <a:p>
            <a:pPr>
              <a:lnSpc>
                <a:spcPct val="150000"/>
              </a:lnSpc>
            </a:pPr>
            <a:r>
              <a:rPr lang="en-US" sz="2000" dirty="0">
                <a:latin typeface="Cambria" panose="02040503050406030204" pitchFamily="18" charset="0"/>
              </a:rPr>
              <a:t>We retain the DO primary verb in the negative.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17" name="TextBox 16"/>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319247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slide(fromBottom)">
                                      <p:cBhvr>
                                        <p:cTn id="7" dur="500"/>
                                        <p:tgtEl>
                                          <p:spTgt spid="205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slide(fromBottom)">
                                      <p:cBhvr>
                                        <p:cTn id="11" dur="500"/>
                                        <p:tgtEl>
                                          <p:spTgt spid="205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slide(fromBottom)">
                                      <p:cBhvr>
                                        <p:cTn id="15" dur="500"/>
                                        <p:tgtEl>
                                          <p:spTgt spid="20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2053"/>
                                        </p:tgtEl>
                                      </p:cBhvr>
                                    </p:animEffect>
                                    <p:set>
                                      <p:cBhvr>
                                        <p:cTn id="20" dur="1" fill="hold">
                                          <p:stCondLst>
                                            <p:cond delay="1999"/>
                                          </p:stCondLst>
                                        </p:cTn>
                                        <p:tgtEl>
                                          <p:spTgt spid="205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057"/>
                                        </p:tgtEl>
                                        <p:attrNameLst>
                                          <p:attrName>style.visibility</p:attrName>
                                        </p:attrNameLst>
                                      </p:cBhvr>
                                      <p:to>
                                        <p:strVal val="visible"/>
                                      </p:to>
                                    </p:set>
                                    <p:animEffect transition="in" filter="fade">
                                      <p:cBhvr>
                                        <p:cTn id="23" dur="2000"/>
                                        <p:tgtEl>
                                          <p:spTgt spid="20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58"/>
                                        </p:tgtEl>
                                        <p:attrNameLst>
                                          <p:attrName>style.visibility</p:attrName>
                                        </p:attrNameLst>
                                      </p:cBhvr>
                                      <p:to>
                                        <p:strVal val="visible"/>
                                      </p:to>
                                    </p:set>
                                    <p:animEffect transition="in" filter="fade">
                                      <p:cBhvr>
                                        <p:cTn id="26" dur="2000"/>
                                        <p:tgtEl>
                                          <p:spTgt spid="2058"/>
                                        </p:tgtEl>
                                      </p:cBhvr>
                                    </p:animEffect>
                                  </p:childTnLst>
                                </p:cTn>
                              </p:par>
                            </p:childTnLst>
                          </p:cTn>
                        </p:par>
                        <p:par>
                          <p:cTn id="27" fill="hold">
                            <p:stCondLst>
                              <p:cond delay="2000"/>
                            </p:stCondLst>
                            <p:childTnLst>
                              <p:par>
                                <p:cTn id="28" presetID="0" presetClass="path" presetSubtype="0" accel="50000" decel="50000" fill="hold" grpId="1" nodeType="afterEffect">
                                  <p:stCondLst>
                                    <p:cond delay="0"/>
                                  </p:stCondLst>
                                  <p:childTnLst>
                                    <p:animMotion origin="layout" path="M 2.08333E-6 1.48148E-6 C 0.01693 -0.02107 0.03437 -0.04213 0.05195 -0.05648 C 0.06927 -0.07083 0.0845 -0.08357 0.10456 -0.08681 C 0.12422 -0.08935 0.15286 -0.09097 0.172 -0.07523 C 0.19062 -0.05926 0.20364 -0.02384 0.21732 0.01204 " pathEditMode="relative" rAng="0" ptsTypes="AAAAA">
                                      <p:cBhvr>
                                        <p:cTn id="29" dur="2000" fill="hold"/>
                                        <p:tgtEl>
                                          <p:spTgt spid="2058"/>
                                        </p:tgtEl>
                                        <p:attrNameLst>
                                          <p:attrName>ppt_x</p:attrName>
                                          <p:attrName>ppt_y</p:attrName>
                                        </p:attrNameLst>
                                      </p:cBhvr>
                                      <p:rCtr x="10859" y="-3843"/>
                                    </p:animMotion>
                                  </p:childTnLst>
                                </p:cTn>
                              </p:par>
                            </p:childTnLst>
                          </p:cTn>
                        </p:par>
                        <p:par>
                          <p:cTn id="30" fill="hold">
                            <p:stCondLst>
                              <p:cond delay="4000"/>
                            </p:stCondLst>
                            <p:childTnLst>
                              <p:par>
                                <p:cTn id="31" presetID="10" presetClass="exit" presetSubtype="0" fill="hold" grpId="2" nodeType="afterEffect">
                                  <p:stCondLst>
                                    <p:cond delay="0"/>
                                  </p:stCondLst>
                                  <p:childTnLst>
                                    <p:animEffect transition="out" filter="fade">
                                      <p:cBhvr>
                                        <p:cTn id="32" dur="2000"/>
                                        <p:tgtEl>
                                          <p:spTgt spid="2058"/>
                                        </p:tgtEl>
                                      </p:cBhvr>
                                    </p:animEffect>
                                    <p:set>
                                      <p:cBhvr>
                                        <p:cTn id="33" dur="1" fill="hold">
                                          <p:stCondLst>
                                            <p:cond delay="1999"/>
                                          </p:stCondLst>
                                        </p:cTn>
                                        <p:tgtEl>
                                          <p:spTgt spid="205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2055"/>
                                        </p:tgtEl>
                                      </p:cBhvr>
                                    </p:animEffect>
                                    <p:set>
                                      <p:cBhvr>
                                        <p:cTn id="36" dur="1" fill="hold">
                                          <p:stCondLst>
                                            <p:cond delay="1999"/>
                                          </p:stCondLst>
                                        </p:cTn>
                                        <p:tgtEl>
                                          <p:spTgt spid="2055"/>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59"/>
                                        </p:tgtEl>
                                        <p:attrNameLst>
                                          <p:attrName>style.visibility</p:attrName>
                                        </p:attrNameLst>
                                      </p:cBhvr>
                                      <p:to>
                                        <p:strVal val="visible"/>
                                      </p:to>
                                    </p:set>
                                    <p:animEffect transition="in" filter="fade">
                                      <p:cBhvr>
                                        <p:cTn id="42" dur="2000"/>
                                        <p:tgtEl>
                                          <p:spTgt spid="20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60">
                                            <p:txEl>
                                              <p:pRg st="0" end="0"/>
                                            </p:txEl>
                                          </p:spTgt>
                                        </p:tgtEl>
                                        <p:attrNameLst>
                                          <p:attrName>style.visibility</p:attrName>
                                        </p:attrNameLst>
                                      </p:cBhvr>
                                      <p:to>
                                        <p:strVal val="visible"/>
                                      </p:to>
                                    </p:set>
                                    <p:animEffect transition="in" filter="fade">
                                      <p:cBhvr>
                                        <p:cTn id="47" dur="2000"/>
                                        <p:tgtEl>
                                          <p:spTgt spid="2060">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60">
                                            <p:txEl>
                                              <p:pRg st="1" end="1"/>
                                            </p:txEl>
                                          </p:spTgt>
                                        </p:tgtEl>
                                        <p:attrNameLst>
                                          <p:attrName>style.visibility</p:attrName>
                                        </p:attrNameLst>
                                      </p:cBhvr>
                                      <p:to>
                                        <p:strVal val="visible"/>
                                      </p:to>
                                    </p:set>
                                    <p:animEffect transition="in" filter="fade">
                                      <p:cBhvr>
                                        <p:cTn id="50" dur="2000"/>
                                        <p:tgtEl>
                                          <p:spTgt spid="2060">
                                            <p:txEl>
                                              <p:pRg st="1" end="1"/>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60">
                                            <p:txEl>
                                              <p:pRg st="2" end="2"/>
                                            </p:txEl>
                                          </p:spTgt>
                                        </p:tgtEl>
                                        <p:attrNameLst>
                                          <p:attrName>style.visibility</p:attrName>
                                        </p:attrNameLst>
                                      </p:cBhvr>
                                      <p:to>
                                        <p:strVal val="visible"/>
                                      </p:to>
                                    </p:set>
                                    <p:animEffect transition="in" filter="fade">
                                      <p:cBhvr>
                                        <p:cTn id="53" dur="2000"/>
                                        <p:tgtEl>
                                          <p:spTgt spid="2060">
                                            <p:txEl>
                                              <p:pRg st="2" end="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60">
                                            <p:txEl>
                                              <p:pRg st="3" end="3"/>
                                            </p:txEl>
                                          </p:spTgt>
                                        </p:tgtEl>
                                        <p:attrNameLst>
                                          <p:attrName>style.visibility</p:attrName>
                                        </p:attrNameLst>
                                      </p:cBhvr>
                                      <p:to>
                                        <p:strVal val="visible"/>
                                      </p:to>
                                    </p:set>
                                    <p:animEffect transition="in" filter="fade">
                                      <p:cBhvr>
                                        <p:cTn id="56" dur="2000"/>
                                        <p:tgtEl>
                                          <p:spTgt spid="2060">
                                            <p:txEl>
                                              <p:pRg st="3" end="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60">
                                            <p:txEl>
                                              <p:pRg st="4" end="4"/>
                                            </p:txEl>
                                          </p:spTgt>
                                        </p:tgtEl>
                                        <p:attrNameLst>
                                          <p:attrName>style.visibility</p:attrName>
                                        </p:attrNameLst>
                                      </p:cBhvr>
                                      <p:to>
                                        <p:strVal val="visible"/>
                                      </p:to>
                                    </p:set>
                                    <p:animEffect transition="in" filter="fade">
                                      <p:cBhvr>
                                        <p:cTn id="59" dur="2000"/>
                                        <p:tgtEl>
                                          <p:spTgt spid="2060">
                                            <p:txEl>
                                              <p:pRg st="4" end="4"/>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60">
                                            <p:txEl>
                                              <p:pRg st="5" end="5"/>
                                            </p:txEl>
                                          </p:spTgt>
                                        </p:tgtEl>
                                        <p:attrNameLst>
                                          <p:attrName>style.visibility</p:attrName>
                                        </p:attrNameLst>
                                      </p:cBhvr>
                                      <p:to>
                                        <p:strVal val="visible"/>
                                      </p:to>
                                    </p:set>
                                    <p:animEffect transition="in" filter="fade">
                                      <p:cBhvr>
                                        <p:cTn id="62" dur="2000"/>
                                        <p:tgtEl>
                                          <p:spTgt spid="2060">
                                            <p:txEl>
                                              <p:pRg st="5" end="5"/>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60">
                                            <p:txEl>
                                              <p:pRg st="6" end="6"/>
                                            </p:txEl>
                                          </p:spTgt>
                                        </p:tgtEl>
                                        <p:attrNameLst>
                                          <p:attrName>style.visibility</p:attrName>
                                        </p:attrNameLst>
                                      </p:cBhvr>
                                      <p:to>
                                        <p:strVal val="visible"/>
                                      </p:to>
                                    </p:set>
                                    <p:animEffect transition="in" filter="fade">
                                      <p:cBhvr>
                                        <p:cTn id="65" dur="2000"/>
                                        <p:tgtEl>
                                          <p:spTgt spid="2060">
                                            <p:txEl>
                                              <p:pRg st="6" end="6"/>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60">
                                            <p:txEl>
                                              <p:pRg st="7" end="7"/>
                                            </p:txEl>
                                          </p:spTgt>
                                        </p:tgtEl>
                                        <p:attrNameLst>
                                          <p:attrName>style.visibility</p:attrName>
                                        </p:attrNameLst>
                                      </p:cBhvr>
                                      <p:to>
                                        <p:strVal val="visible"/>
                                      </p:to>
                                    </p:set>
                                    <p:animEffect transition="in" filter="fade">
                                      <p:cBhvr>
                                        <p:cTn id="68" dur="2000"/>
                                        <p:tgtEl>
                                          <p:spTgt spid="2060">
                                            <p:txEl>
                                              <p:pRg st="7" end="7"/>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60">
                                            <p:txEl>
                                              <p:pRg st="8" end="8"/>
                                            </p:txEl>
                                          </p:spTgt>
                                        </p:tgtEl>
                                        <p:attrNameLst>
                                          <p:attrName>style.visibility</p:attrName>
                                        </p:attrNameLst>
                                      </p:cBhvr>
                                      <p:to>
                                        <p:strVal val="visible"/>
                                      </p:to>
                                    </p:set>
                                    <p:animEffect transition="in" filter="fade">
                                      <p:cBhvr>
                                        <p:cTn id="71" dur="2000"/>
                                        <p:tgtEl>
                                          <p:spTgt spid="2060">
                                            <p:txEl>
                                              <p:pRg st="8" end="8"/>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60">
                                            <p:txEl>
                                              <p:pRg st="9" end="9"/>
                                            </p:txEl>
                                          </p:spTgt>
                                        </p:tgtEl>
                                        <p:attrNameLst>
                                          <p:attrName>style.visibility</p:attrName>
                                        </p:attrNameLst>
                                      </p:cBhvr>
                                      <p:to>
                                        <p:strVal val="visible"/>
                                      </p:to>
                                    </p:set>
                                    <p:animEffect transition="in" filter="fade">
                                      <p:cBhvr>
                                        <p:cTn id="74" dur="2000"/>
                                        <p:tgtEl>
                                          <p:spTgt spid="2060">
                                            <p:txEl>
                                              <p:pRg st="9" end="9"/>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60">
                                            <p:txEl>
                                              <p:pRg st="10" end="10"/>
                                            </p:txEl>
                                          </p:spTgt>
                                        </p:tgtEl>
                                        <p:attrNameLst>
                                          <p:attrName>style.visibility</p:attrName>
                                        </p:attrNameLst>
                                      </p:cBhvr>
                                      <p:to>
                                        <p:strVal val="visible"/>
                                      </p:to>
                                    </p:set>
                                    <p:animEffect transition="in" filter="fade">
                                      <p:cBhvr>
                                        <p:cTn id="77" dur="2000"/>
                                        <p:tgtEl>
                                          <p:spTgt spid="2060">
                                            <p:txEl>
                                              <p:pRg st="10" end="1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060">
                                            <p:txEl>
                                              <p:pRg st="11" end="11"/>
                                            </p:txEl>
                                          </p:spTgt>
                                        </p:tgtEl>
                                        <p:attrNameLst>
                                          <p:attrName>style.visibility</p:attrName>
                                        </p:attrNameLst>
                                      </p:cBhvr>
                                      <p:to>
                                        <p:strVal val="visible"/>
                                      </p:to>
                                    </p:set>
                                    <p:animEffect transition="in" filter="fade">
                                      <p:cBhvr>
                                        <p:cTn id="80" dur="2000"/>
                                        <p:tgtEl>
                                          <p:spTgt spid="2060">
                                            <p:txEl>
                                              <p:pRg st="11" end="11"/>
                                            </p:txEl>
                                          </p:spTgt>
                                        </p:tgtEl>
                                      </p:cBhvr>
                                    </p:animEffect>
                                  </p:childTnLst>
                                </p:cTn>
                              </p:par>
                              <p:par>
                                <p:cTn id="81" presetID="10" presetClass="exit" presetSubtype="0" fill="hold" grpId="1" nodeType="withEffect">
                                  <p:stCondLst>
                                    <p:cond delay="0"/>
                                  </p:stCondLst>
                                  <p:childTnLst>
                                    <p:animEffect transition="out" filter="fade">
                                      <p:cBhvr>
                                        <p:cTn id="82" dur="2000"/>
                                        <p:tgtEl>
                                          <p:spTgt spid="2059"/>
                                        </p:tgtEl>
                                      </p:cBhvr>
                                    </p:animEffect>
                                    <p:set>
                                      <p:cBhvr>
                                        <p:cTn id="83" dur="1" fill="hold">
                                          <p:stCondLst>
                                            <p:cond delay="1999"/>
                                          </p:stCondLst>
                                        </p:cTn>
                                        <p:tgtEl>
                                          <p:spTgt spid="2059"/>
                                        </p:tgtEl>
                                        <p:attrNameLst>
                                          <p:attrName>style.visibility</p:attrName>
                                        </p:attrNameLst>
                                      </p:cBhvr>
                                      <p:to>
                                        <p:strVal val="hidden"/>
                                      </p:to>
                                    </p:set>
                                  </p:childTnLst>
                                </p:cTn>
                              </p:par>
                              <p:par>
                                <p:cTn id="84" presetID="10" presetClass="entr" presetSubtype="0" fill="hold" grpId="2" nodeType="withEffect">
                                  <p:stCondLst>
                                    <p:cond delay="0"/>
                                  </p:stCondLst>
                                  <p:childTnLst>
                                    <p:set>
                                      <p:cBhvr>
                                        <p:cTn id="85" dur="1" fill="hold">
                                          <p:stCondLst>
                                            <p:cond delay="0"/>
                                          </p:stCondLst>
                                        </p:cTn>
                                        <p:tgtEl>
                                          <p:spTgt spid="2055"/>
                                        </p:tgtEl>
                                        <p:attrNameLst>
                                          <p:attrName>style.visibility</p:attrName>
                                        </p:attrNameLst>
                                      </p:cBhvr>
                                      <p:to>
                                        <p:strVal val="visible"/>
                                      </p:to>
                                    </p:set>
                                    <p:animEffect transition="in" filter="fade">
                                      <p:cBhvr>
                                        <p:cTn id="86" dur="2000"/>
                                        <p:tgtEl>
                                          <p:spTgt spid="205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61"/>
                                        </p:tgtEl>
                                        <p:attrNameLst>
                                          <p:attrName>style.visibility</p:attrName>
                                        </p:attrNameLst>
                                      </p:cBhvr>
                                      <p:to>
                                        <p:strVal val="visible"/>
                                      </p:to>
                                    </p:set>
                                    <p:animEffect transition="in" filter="fade">
                                      <p:cBhvr>
                                        <p:cTn id="89" dur="2000"/>
                                        <p:tgtEl>
                                          <p:spTgt spid="206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3" grpId="1"/>
      <p:bldP spid="2055" grpId="0"/>
      <p:bldP spid="2055" grpId="1"/>
      <p:bldP spid="2055" grpId="2"/>
      <p:bldP spid="2057" grpId="0"/>
      <p:bldP spid="2058" grpId="0"/>
      <p:bldP spid="2058" grpId="1"/>
      <p:bldP spid="2058" grpId="2"/>
      <p:bldP spid="2059" grpId="0"/>
      <p:bldP spid="2059" grpId="1"/>
      <p:bldP spid="2060" grpId="0" build="p"/>
      <p:bldP spid="206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514600" y="685801"/>
            <a:ext cx="2590800" cy="5447645"/>
          </a:xfrm>
          <a:prstGeom prst="rect">
            <a:avLst/>
          </a:prstGeom>
          <a:noFill/>
          <a:ln w="9525">
            <a:noFill/>
            <a:miter lim="800000"/>
            <a:headEnd/>
            <a:tailEnd/>
          </a:ln>
        </p:spPr>
        <p:txBody>
          <a:bodyPr>
            <a:spAutoFit/>
          </a:bodyPr>
          <a:lstStyle/>
          <a:p>
            <a:pPr>
              <a:spcBef>
                <a:spcPct val="25000"/>
              </a:spcBef>
            </a:pPr>
            <a:r>
              <a:rPr lang="en-US" sz="2400" b="1">
                <a:solidFill>
                  <a:srgbClr val="009900"/>
                </a:solidFill>
                <a:latin typeface="Georgia" pitchFamily="18" charset="0"/>
              </a:rPr>
              <a:t>I</a:t>
            </a:r>
          </a:p>
          <a:p>
            <a:pPr>
              <a:spcBef>
                <a:spcPct val="50000"/>
              </a:spcBef>
            </a:pPr>
            <a:r>
              <a:rPr lang="en-US" sz="2400" b="1">
                <a:solidFill>
                  <a:srgbClr val="009900"/>
                </a:solidFill>
                <a:latin typeface="Georgia" pitchFamily="18" charset="0"/>
              </a:rPr>
              <a:t>You</a:t>
            </a:r>
          </a:p>
          <a:p>
            <a:pPr>
              <a:spcBef>
                <a:spcPct val="50000"/>
              </a:spcBef>
            </a:pPr>
            <a:r>
              <a:rPr lang="en-US" sz="2400" b="1">
                <a:solidFill>
                  <a:srgbClr val="009900"/>
                </a:solidFill>
                <a:latin typeface="Georgia" pitchFamily="18" charset="0"/>
              </a:rPr>
              <a:t>He</a:t>
            </a:r>
          </a:p>
          <a:p>
            <a:r>
              <a:rPr lang="en-US" sz="2400" b="1">
                <a:solidFill>
                  <a:srgbClr val="009900"/>
                </a:solidFill>
                <a:latin typeface="Georgia" pitchFamily="18" charset="0"/>
              </a:rPr>
              <a:t>She</a:t>
            </a:r>
          </a:p>
          <a:p>
            <a:r>
              <a:rPr lang="en-US" sz="2400" b="1">
                <a:solidFill>
                  <a:srgbClr val="009900"/>
                </a:solidFill>
                <a:latin typeface="Georgia" pitchFamily="18" charset="0"/>
              </a:rPr>
              <a:t>It</a:t>
            </a:r>
          </a:p>
          <a:p>
            <a:r>
              <a:rPr lang="en-US" sz="2400" b="1">
                <a:solidFill>
                  <a:srgbClr val="CC00FF"/>
                </a:solidFill>
                <a:latin typeface="Georgia" pitchFamily="18" charset="0"/>
              </a:rPr>
              <a:t>Ahmed</a:t>
            </a:r>
          </a:p>
          <a:p>
            <a:r>
              <a:rPr lang="en-US" sz="2400" b="1">
                <a:solidFill>
                  <a:srgbClr val="0066FF"/>
                </a:solidFill>
                <a:latin typeface="Georgia" pitchFamily="18" charset="0"/>
              </a:rPr>
              <a:t>The teacher</a:t>
            </a:r>
          </a:p>
          <a:p>
            <a:pPr>
              <a:spcBef>
                <a:spcPct val="50000"/>
              </a:spcBef>
            </a:pPr>
            <a:r>
              <a:rPr lang="en-US" sz="2400" b="1">
                <a:solidFill>
                  <a:srgbClr val="009900"/>
                </a:solidFill>
                <a:latin typeface="Georgia" pitchFamily="18" charset="0"/>
              </a:rPr>
              <a:t>We</a:t>
            </a:r>
          </a:p>
          <a:p>
            <a:pPr>
              <a:spcBef>
                <a:spcPct val="50000"/>
              </a:spcBef>
            </a:pPr>
            <a:r>
              <a:rPr lang="en-US" sz="2400" b="1">
                <a:solidFill>
                  <a:srgbClr val="009900"/>
                </a:solidFill>
                <a:latin typeface="Georgia" pitchFamily="18" charset="0"/>
              </a:rPr>
              <a:t>You</a:t>
            </a:r>
          </a:p>
          <a:p>
            <a:pPr>
              <a:spcBef>
                <a:spcPct val="50000"/>
              </a:spcBef>
            </a:pPr>
            <a:r>
              <a:rPr lang="en-US" sz="2400" b="1">
                <a:solidFill>
                  <a:srgbClr val="009900"/>
                </a:solidFill>
                <a:latin typeface="Georgia" pitchFamily="18" charset="0"/>
              </a:rPr>
              <a:t>They</a:t>
            </a:r>
            <a:r>
              <a:rPr lang="en-US" sz="2400" b="1">
                <a:latin typeface="Georgia" pitchFamily="18" charset="0"/>
              </a:rPr>
              <a:t> </a:t>
            </a:r>
          </a:p>
          <a:p>
            <a:r>
              <a:rPr lang="en-US" sz="2400" b="1">
                <a:solidFill>
                  <a:srgbClr val="CC00FF"/>
                </a:solidFill>
                <a:latin typeface="Georgia" pitchFamily="18" charset="0"/>
              </a:rPr>
              <a:t>Ali </a:t>
            </a:r>
            <a:r>
              <a:rPr lang="en-US" sz="2400" b="1">
                <a:latin typeface="Georgia" pitchFamily="18" charset="0"/>
              </a:rPr>
              <a:t>and</a:t>
            </a:r>
            <a:r>
              <a:rPr lang="en-US" sz="2400" b="1">
                <a:solidFill>
                  <a:srgbClr val="CC00FF"/>
                </a:solidFill>
                <a:latin typeface="Georgia" pitchFamily="18" charset="0"/>
              </a:rPr>
              <a:t> Ahmed</a:t>
            </a:r>
          </a:p>
          <a:p>
            <a:r>
              <a:rPr lang="en-US" sz="2400" b="1">
                <a:solidFill>
                  <a:srgbClr val="0066FF"/>
                </a:solidFill>
                <a:latin typeface="Georgia" pitchFamily="18" charset="0"/>
              </a:rPr>
              <a:t>The teachers</a:t>
            </a:r>
          </a:p>
        </p:txBody>
      </p:sp>
      <p:sp>
        <p:nvSpPr>
          <p:cNvPr id="24579" name="Text Box 3"/>
          <p:cNvSpPr txBox="1">
            <a:spLocks noChangeArrowheads="1"/>
          </p:cNvSpPr>
          <p:nvPr/>
        </p:nvSpPr>
        <p:spPr bwMode="auto">
          <a:xfrm>
            <a:off x="5410200" y="685801"/>
            <a:ext cx="1066800" cy="5816977"/>
          </a:xfrm>
          <a:prstGeom prst="rect">
            <a:avLst/>
          </a:prstGeom>
          <a:noFill/>
          <a:ln w="9525">
            <a:noFill/>
            <a:miter lim="800000"/>
            <a:headEnd/>
            <a:tailEnd/>
          </a:ln>
        </p:spPr>
        <p:txBody>
          <a:bodyPr>
            <a:spAutoFit/>
          </a:bodyPr>
          <a:lstStyle/>
          <a:p>
            <a:pPr>
              <a:spcBef>
                <a:spcPct val="25000"/>
              </a:spcBef>
            </a:pPr>
            <a:r>
              <a:rPr lang="en-US" sz="2400" b="1">
                <a:latin typeface="Georgia" pitchFamily="18" charset="0"/>
              </a:rPr>
              <a:t>do</a:t>
            </a:r>
          </a:p>
          <a:p>
            <a:pPr>
              <a:spcBef>
                <a:spcPct val="50000"/>
              </a:spcBef>
            </a:pPr>
            <a:r>
              <a:rPr lang="en-US" sz="2400" b="1">
                <a:latin typeface="Georgia" pitchFamily="18" charset="0"/>
              </a:rPr>
              <a:t>do</a:t>
            </a:r>
          </a:p>
          <a:p>
            <a:pPr>
              <a:spcBef>
                <a:spcPct val="50000"/>
              </a:spcBef>
            </a:pPr>
            <a:r>
              <a:rPr lang="en-US" sz="2400" b="1">
                <a:latin typeface="Georgia" pitchFamily="18" charset="0"/>
              </a:rPr>
              <a:t>does</a:t>
            </a:r>
          </a:p>
          <a:p>
            <a:r>
              <a:rPr lang="en-US" sz="2400" b="1">
                <a:latin typeface="Georgia" pitchFamily="18" charset="0"/>
              </a:rPr>
              <a:t>does</a:t>
            </a:r>
          </a:p>
          <a:p>
            <a:r>
              <a:rPr lang="en-US" sz="2400" b="1">
                <a:latin typeface="Georgia" pitchFamily="18" charset="0"/>
              </a:rPr>
              <a:t>does</a:t>
            </a:r>
          </a:p>
          <a:p>
            <a:r>
              <a:rPr lang="en-US" sz="2400" b="1">
                <a:latin typeface="Georgia" pitchFamily="18" charset="0"/>
              </a:rPr>
              <a:t>does</a:t>
            </a:r>
          </a:p>
          <a:p>
            <a:r>
              <a:rPr lang="en-US" sz="2400" b="1">
                <a:latin typeface="Georgia" pitchFamily="18" charset="0"/>
              </a:rPr>
              <a:t>does</a:t>
            </a:r>
          </a:p>
          <a:p>
            <a:pPr>
              <a:spcBef>
                <a:spcPct val="50000"/>
              </a:spcBef>
            </a:pPr>
            <a:r>
              <a:rPr lang="en-US" sz="2400" b="1">
                <a:latin typeface="Georgia" pitchFamily="18" charset="0"/>
              </a:rPr>
              <a:t>do</a:t>
            </a:r>
          </a:p>
          <a:p>
            <a:pPr>
              <a:spcBef>
                <a:spcPct val="50000"/>
              </a:spcBef>
            </a:pPr>
            <a:r>
              <a:rPr lang="en-US" sz="2400" b="1">
                <a:latin typeface="Georgia" pitchFamily="18" charset="0"/>
              </a:rPr>
              <a:t>do</a:t>
            </a:r>
          </a:p>
          <a:p>
            <a:pPr>
              <a:spcBef>
                <a:spcPct val="50000"/>
              </a:spcBef>
            </a:pPr>
            <a:r>
              <a:rPr lang="en-US" sz="2400" b="1">
                <a:latin typeface="Georgia" pitchFamily="18" charset="0"/>
              </a:rPr>
              <a:t>do</a:t>
            </a:r>
          </a:p>
          <a:p>
            <a:r>
              <a:rPr lang="en-US" sz="2400" b="1">
                <a:latin typeface="Georgia" pitchFamily="18" charset="0"/>
              </a:rPr>
              <a:t>do</a:t>
            </a:r>
          </a:p>
          <a:p>
            <a:r>
              <a:rPr lang="en-US" sz="2400" b="1">
                <a:latin typeface="Georgia" pitchFamily="18" charset="0"/>
              </a:rPr>
              <a:t>do</a:t>
            </a:r>
          </a:p>
          <a:p>
            <a:r>
              <a:rPr lang="en-US" sz="2400" b="1">
                <a:latin typeface="Georgia" pitchFamily="18" charset="0"/>
              </a:rPr>
              <a:t>   </a:t>
            </a:r>
          </a:p>
        </p:txBody>
      </p:sp>
      <p:sp>
        <p:nvSpPr>
          <p:cNvPr id="24580" name="Text Box 4"/>
          <p:cNvSpPr txBox="1">
            <a:spLocks noChangeArrowheads="1"/>
          </p:cNvSpPr>
          <p:nvPr/>
        </p:nvSpPr>
        <p:spPr bwMode="auto">
          <a:xfrm>
            <a:off x="8620416" y="685801"/>
            <a:ext cx="1295400" cy="5816977"/>
          </a:xfrm>
          <a:prstGeom prst="rect">
            <a:avLst/>
          </a:prstGeom>
          <a:noFill/>
          <a:ln w="9525">
            <a:noFill/>
            <a:miter lim="800000"/>
            <a:headEnd/>
            <a:tailEnd/>
          </a:ln>
        </p:spPr>
        <p:txBody>
          <a:bodyPr>
            <a:spAutoFit/>
          </a:bodyPr>
          <a:lstStyle/>
          <a:p>
            <a:pPr>
              <a:spcBef>
                <a:spcPct val="25000"/>
              </a:spcBef>
            </a:pPr>
            <a:r>
              <a:rPr lang="en-US" sz="2400" b="1">
                <a:latin typeface="Lucida Fax" pitchFamily="18" charset="0"/>
              </a:rPr>
              <a:t>work</a:t>
            </a:r>
          </a:p>
          <a:p>
            <a:pPr>
              <a:spcBef>
                <a:spcPct val="50000"/>
              </a:spcBef>
            </a:pPr>
            <a:r>
              <a:rPr lang="en-US" sz="2400" b="1">
                <a:latin typeface="Lucida Fax" pitchFamily="18" charset="0"/>
              </a:rPr>
              <a:t>study</a:t>
            </a:r>
          </a:p>
          <a:p>
            <a:pPr>
              <a:spcBef>
                <a:spcPct val="50000"/>
              </a:spcBef>
            </a:pPr>
            <a:r>
              <a:rPr lang="en-US" sz="2400" b="1">
                <a:latin typeface="Lucida Fax" pitchFamily="18" charset="0"/>
              </a:rPr>
              <a:t>talk</a:t>
            </a:r>
          </a:p>
          <a:p>
            <a:r>
              <a:rPr lang="en-US" sz="2400" b="1">
                <a:latin typeface="Lucida Fax" pitchFamily="18" charset="0"/>
              </a:rPr>
              <a:t>ride</a:t>
            </a:r>
          </a:p>
          <a:p>
            <a:r>
              <a:rPr lang="en-US" sz="2400" b="1">
                <a:latin typeface="Lucida Fax" pitchFamily="18" charset="0"/>
              </a:rPr>
              <a:t>go</a:t>
            </a:r>
          </a:p>
          <a:p>
            <a:r>
              <a:rPr lang="en-US" sz="2400" b="1">
                <a:latin typeface="Lucida Fax" pitchFamily="18" charset="0"/>
              </a:rPr>
              <a:t>fly</a:t>
            </a:r>
          </a:p>
          <a:p>
            <a:r>
              <a:rPr lang="en-US" sz="2400" b="1">
                <a:latin typeface="Lucida Fax" pitchFamily="18" charset="0"/>
              </a:rPr>
              <a:t>teach</a:t>
            </a:r>
          </a:p>
          <a:p>
            <a:pPr>
              <a:spcBef>
                <a:spcPct val="50000"/>
              </a:spcBef>
            </a:pPr>
            <a:r>
              <a:rPr lang="en-US" sz="2400" b="1">
                <a:latin typeface="Lucida Fax" pitchFamily="18" charset="0"/>
              </a:rPr>
              <a:t>sit</a:t>
            </a:r>
          </a:p>
          <a:p>
            <a:pPr>
              <a:spcBef>
                <a:spcPct val="50000"/>
              </a:spcBef>
            </a:pPr>
            <a:r>
              <a:rPr lang="en-US" sz="2400" b="1">
                <a:latin typeface="Lucida Fax" pitchFamily="18" charset="0"/>
              </a:rPr>
              <a:t>buy</a:t>
            </a:r>
          </a:p>
          <a:p>
            <a:pPr>
              <a:spcBef>
                <a:spcPct val="50000"/>
              </a:spcBef>
            </a:pPr>
            <a:r>
              <a:rPr lang="en-US" sz="2400" b="1">
                <a:latin typeface="Lucida Fax" pitchFamily="18" charset="0"/>
              </a:rPr>
              <a:t>want</a:t>
            </a:r>
          </a:p>
          <a:p>
            <a:r>
              <a:rPr lang="en-US" sz="2400" b="1">
                <a:latin typeface="Lucida Fax" pitchFamily="18" charset="0"/>
              </a:rPr>
              <a:t>have</a:t>
            </a:r>
          </a:p>
          <a:p>
            <a:r>
              <a:rPr lang="en-US" sz="2400" b="1">
                <a:latin typeface="Lucida Fax" pitchFamily="18" charset="0"/>
              </a:rPr>
              <a:t>mark</a:t>
            </a:r>
          </a:p>
          <a:p>
            <a:endParaRPr lang="en-US" sz="2400" b="1">
              <a:latin typeface="Lucida Fax" pitchFamily="18" charset="0"/>
            </a:endParaRPr>
          </a:p>
        </p:txBody>
      </p:sp>
      <p:sp>
        <p:nvSpPr>
          <p:cNvPr id="24587" name="Text Box 11"/>
          <p:cNvSpPr txBox="1">
            <a:spLocks noChangeArrowheads="1"/>
          </p:cNvSpPr>
          <p:nvPr/>
        </p:nvSpPr>
        <p:spPr bwMode="auto">
          <a:xfrm>
            <a:off x="1285572" y="671053"/>
            <a:ext cx="1066800" cy="5816977"/>
          </a:xfrm>
          <a:prstGeom prst="rect">
            <a:avLst/>
          </a:prstGeom>
          <a:noFill/>
          <a:ln w="9525">
            <a:noFill/>
            <a:miter lim="800000"/>
            <a:headEnd/>
            <a:tailEnd/>
          </a:ln>
        </p:spPr>
        <p:txBody>
          <a:bodyPr>
            <a:spAutoFit/>
          </a:bodyPr>
          <a:lstStyle/>
          <a:p>
            <a:pPr>
              <a:spcBef>
                <a:spcPct val="25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r>
              <a:rPr lang="en-US" sz="2400" b="1" dirty="0">
                <a:latin typeface="Georgia" pitchFamily="18" charset="0"/>
              </a:rPr>
              <a:t>Do</a:t>
            </a:r>
          </a:p>
          <a:p>
            <a:r>
              <a:rPr lang="en-US" sz="2400" b="1" dirty="0">
                <a:latin typeface="Georgia" pitchFamily="18" charset="0"/>
              </a:rPr>
              <a:t>Do</a:t>
            </a:r>
          </a:p>
          <a:p>
            <a:r>
              <a:rPr lang="en-US" sz="2400" b="1" dirty="0">
                <a:latin typeface="Georgia" pitchFamily="18" charset="0"/>
              </a:rPr>
              <a:t>   </a:t>
            </a:r>
          </a:p>
        </p:txBody>
      </p:sp>
      <p:sp>
        <p:nvSpPr>
          <p:cNvPr id="24588" name="Text Box 12"/>
          <p:cNvSpPr txBox="1">
            <a:spLocks noChangeArrowheads="1"/>
          </p:cNvSpPr>
          <p:nvPr/>
        </p:nvSpPr>
        <p:spPr bwMode="auto">
          <a:xfrm>
            <a:off x="5257800" y="685801"/>
            <a:ext cx="2590800" cy="5447645"/>
          </a:xfrm>
          <a:prstGeom prst="rect">
            <a:avLst/>
          </a:prstGeom>
          <a:noFill/>
          <a:ln w="9525">
            <a:noFill/>
            <a:miter lim="800000"/>
            <a:headEnd/>
            <a:tailEnd/>
          </a:ln>
        </p:spPr>
        <p:txBody>
          <a:bodyPr>
            <a:spAutoFit/>
          </a:bodyPr>
          <a:lstStyle/>
          <a:p>
            <a:pPr>
              <a:spcBef>
                <a:spcPct val="25000"/>
              </a:spcBef>
            </a:pPr>
            <a:r>
              <a:rPr lang="en-US" sz="2400" b="1">
                <a:solidFill>
                  <a:srgbClr val="009900"/>
                </a:solidFill>
                <a:latin typeface="Georgia" pitchFamily="18" charset="0"/>
              </a:rPr>
              <a:t>I</a:t>
            </a:r>
          </a:p>
          <a:p>
            <a:pPr>
              <a:spcBef>
                <a:spcPct val="50000"/>
              </a:spcBef>
            </a:pPr>
            <a:r>
              <a:rPr lang="en-US" sz="2400" b="1">
                <a:solidFill>
                  <a:srgbClr val="009900"/>
                </a:solidFill>
                <a:latin typeface="Georgia" pitchFamily="18" charset="0"/>
              </a:rPr>
              <a:t>you</a:t>
            </a:r>
          </a:p>
          <a:p>
            <a:pPr>
              <a:spcBef>
                <a:spcPct val="50000"/>
              </a:spcBef>
            </a:pPr>
            <a:r>
              <a:rPr lang="en-US" sz="2400" b="1">
                <a:solidFill>
                  <a:srgbClr val="009900"/>
                </a:solidFill>
                <a:latin typeface="Georgia" pitchFamily="18" charset="0"/>
              </a:rPr>
              <a:t>he</a:t>
            </a:r>
          </a:p>
          <a:p>
            <a:r>
              <a:rPr lang="en-US" sz="2400" b="1">
                <a:solidFill>
                  <a:srgbClr val="009900"/>
                </a:solidFill>
                <a:latin typeface="Georgia" pitchFamily="18" charset="0"/>
              </a:rPr>
              <a:t>she</a:t>
            </a:r>
          </a:p>
          <a:p>
            <a:r>
              <a:rPr lang="en-US" sz="2400" b="1">
                <a:solidFill>
                  <a:srgbClr val="009900"/>
                </a:solidFill>
                <a:latin typeface="Georgia" pitchFamily="18" charset="0"/>
              </a:rPr>
              <a:t>it</a:t>
            </a:r>
          </a:p>
          <a:p>
            <a:r>
              <a:rPr lang="en-US" sz="2400" b="1">
                <a:solidFill>
                  <a:srgbClr val="CC00FF"/>
                </a:solidFill>
                <a:latin typeface="Georgia" pitchFamily="18" charset="0"/>
              </a:rPr>
              <a:t>Ahmed</a:t>
            </a:r>
          </a:p>
          <a:p>
            <a:r>
              <a:rPr lang="en-US" sz="2400" b="1">
                <a:solidFill>
                  <a:srgbClr val="0066FF"/>
                </a:solidFill>
                <a:latin typeface="Georgia" pitchFamily="18" charset="0"/>
              </a:rPr>
              <a:t>the teacher</a:t>
            </a:r>
          </a:p>
          <a:p>
            <a:pPr>
              <a:spcBef>
                <a:spcPct val="50000"/>
              </a:spcBef>
            </a:pPr>
            <a:r>
              <a:rPr lang="en-US" sz="2400" b="1">
                <a:solidFill>
                  <a:srgbClr val="009900"/>
                </a:solidFill>
                <a:latin typeface="Georgia" pitchFamily="18" charset="0"/>
              </a:rPr>
              <a:t>we</a:t>
            </a:r>
          </a:p>
          <a:p>
            <a:pPr>
              <a:spcBef>
                <a:spcPct val="50000"/>
              </a:spcBef>
            </a:pPr>
            <a:r>
              <a:rPr lang="en-US" sz="2400" b="1">
                <a:solidFill>
                  <a:srgbClr val="009900"/>
                </a:solidFill>
                <a:latin typeface="Georgia" pitchFamily="18" charset="0"/>
              </a:rPr>
              <a:t>you</a:t>
            </a:r>
          </a:p>
          <a:p>
            <a:pPr>
              <a:spcBef>
                <a:spcPct val="50000"/>
              </a:spcBef>
            </a:pPr>
            <a:r>
              <a:rPr lang="en-US" sz="2400" b="1">
                <a:solidFill>
                  <a:srgbClr val="009900"/>
                </a:solidFill>
                <a:latin typeface="Georgia" pitchFamily="18" charset="0"/>
              </a:rPr>
              <a:t>they</a:t>
            </a:r>
            <a:r>
              <a:rPr lang="en-US" sz="2400" b="1">
                <a:latin typeface="Georgia" pitchFamily="18" charset="0"/>
              </a:rPr>
              <a:t> </a:t>
            </a:r>
          </a:p>
          <a:p>
            <a:r>
              <a:rPr lang="en-US" sz="2400" b="1">
                <a:solidFill>
                  <a:srgbClr val="CC00FF"/>
                </a:solidFill>
                <a:latin typeface="Georgia" pitchFamily="18" charset="0"/>
              </a:rPr>
              <a:t>Ali </a:t>
            </a:r>
            <a:r>
              <a:rPr lang="en-US" sz="2400" b="1">
                <a:latin typeface="Georgia" pitchFamily="18" charset="0"/>
              </a:rPr>
              <a:t>and</a:t>
            </a:r>
            <a:r>
              <a:rPr lang="en-US" sz="2400" b="1">
                <a:solidFill>
                  <a:srgbClr val="CC00FF"/>
                </a:solidFill>
                <a:latin typeface="Georgia" pitchFamily="18" charset="0"/>
              </a:rPr>
              <a:t> Ahmed</a:t>
            </a:r>
          </a:p>
          <a:p>
            <a:r>
              <a:rPr lang="en-US" sz="2400" b="1">
                <a:solidFill>
                  <a:srgbClr val="0066FF"/>
                </a:solidFill>
                <a:latin typeface="Georgia" pitchFamily="18" charset="0"/>
              </a:rPr>
              <a:t>the teachers</a:t>
            </a:r>
          </a:p>
        </p:txBody>
      </p:sp>
      <p:sp>
        <p:nvSpPr>
          <p:cNvPr id="24589" name="Text Box 13"/>
          <p:cNvSpPr txBox="1">
            <a:spLocks noChangeArrowheads="1"/>
          </p:cNvSpPr>
          <p:nvPr/>
        </p:nvSpPr>
        <p:spPr bwMode="auto">
          <a:xfrm>
            <a:off x="9091160" y="685801"/>
            <a:ext cx="1434256" cy="5816977"/>
          </a:xfrm>
          <a:prstGeom prst="rect">
            <a:avLst/>
          </a:prstGeom>
          <a:noFill/>
          <a:ln w="9525">
            <a:noFill/>
            <a:miter lim="800000"/>
            <a:headEnd/>
            <a:tailEnd/>
          </a:ln>
        </p:spPr>
        <p:txBody>
          <a:bodyPr wrap="square">
            <a:spAutoFit/>
          </a:bodyPr>
          <a:lstStyle/>
          <a:p>
            <a:pPr>
              <a:spcBef>
                <a:spcPct val="25000"/>
              </a:spcBef>
            </a:pPr>
            <a:r>
              <a:rPr lang="en-US" sz="2400" b="1" dirty="0">
                <a:latin typeface="Lucida Fax" pitchFamily="18" charset="0"/>
              </a:rPr>
              <a:t>    ?</a:t>
            </a:r>
          </a:p>
          <a:p>
            <a:pPr>
              <a:spcBef>
                <a:spcPct val="50000"/>
              </a:spcBef>
            </a:pPr>
            <a:r>
              <a:rPr lang="en-US" sz="2400" b="1" dirty="0"/>
              <a:t>       ? </a:t>
            </a:r>
            <a:endParaRPr lang="en-US" sz="2400" b="1" dirty="0">
              <a:latin typeface="Lucida Fax" pitchFamily="18" charset="0"/>
            </a:endParaRPr>
          </a:p>
          <a:p>
            <a:pPr>
              <a:spcBef>
                <a:spcPct val="50000"/>
              </a:spcBef>
            </a:pPr>
            <a:r>
              <a:rPr lang="en-US" sz="2400" b="1" dirty="0"/>
              <a:t>  ?</a:t>
            </a:r>
            <a:endParaRPr lang="en-US" sz="2400" b="1" dirty="0">
              <a:latin typeface="Lucida Fax" pitchFamily="18" charset="0"/>
            </a:endParaRPr>
          </a:p>
          <a:p>
            <a:r>
              <a:rPr lang="en-US" sz="2400" b="1" dirty="0"/>
              <a:t>   ?</a:t>
            </a:r>
            <a:endParaRPr lang="en-US" sz="2400" b="1" dirty="0">
              <a:latin typeface="Lucida Fax" pitchFamily="18" charset="0"/>
            </a:endParaRPr>
          </a:p>
          <a:p>
            <a:r>
              <a:rPr lang="en-US" sz="2400" b="1" dirty="0"/>
              <a:t>?</a:t>
            </a:r>
            <a:endParaRPr lang="en-US" sz="2400" b="1" dirty="0">
              <a:latin typeface="Lucida Fax" pitchFamily="18" charset="0"/>
            </a:endParaRPr>
          </a:p>
          <a:p>
            <a:r>
              <a:rPr lang="en-US" sz="2400" b="1" dirty="0"/>
              <a:t>?</a:t>
            </a:r>
            <a:r>
              <a:rPr lang="en-US" sz="2400" dirty="0"/>
              <a:t> </a:t>
            </a:r>
          </a:p>
          <a:p>
            <a:r>
              <a:rPr lang="en-US" sz="2400" b="1" dirty="0"/>
              <a:t>      ?</a:t>
            </a:r>
            <a:endParaRPr lang="en-US" sz="2400" b="1" dirty="0">
              <a:latin typeface="Lucida Fax" pitchFamily="18" charset="0"/>
            </a:endParaRPr>
          </a:p>
          <a:p>
            <a:pPr>
              <a:spcBef>
                <a:spcPct val="50000"/>
              </a:spcBef>
            </a:pPr>
            <a:r>
              <a:rPr lang="en-US" sz="2400" b="1" dirty="0"/>
              <a:t>?</a:t>
            </a:r>
            <a:endParaRPr lang="en-US" sz="2400" b="1" dirty="0">
              <a:latin typeface="Lucida Fax" pitchFamily="18" charset="0"/>
            </a:endParaRPr>
          </a:p>
          <a:p>
            <a:pPr>
              <a:spcBef>
                <a:spcPct val="50000"/>
              </a:spcBef>
            </a:pPr>
            <a:r>
              <a:rPr lang="en-US" sz="2400" b="1" dirty="0"/>
              <a:t>  ?</a:t>
            </a:r>
            <a:endParaRPr lang="en-US" sz="2400" b="1" dirty="0">
              <a:latin typeface="Lucida Fax" pitchFamily="18" charset="0"/>
            </a:endParaRPr>
          </a:p>
          <a:p>
            <a:pPr>
              <a:spcBef>
                <a:spcPct val="50000"/>
              </a:spcBef>
            </a:pPr>
            <a:r>
              <a:rPr lang="en-US" sz="2400" b="1" dirty="0"/>
              <a:t>     ?</a:t>
            </a:r>
            <a:endParaRPr lang="en-US" sz="2400" b="1" dirty="0">
              <a:latin typeface="Lucida Fax" pitchFamily="18" charset="0"/>
            </a:endParaRPr>
          </a:p>
          <a:p>
            <a:r>
              <a:rPr lang="en-US" sz="2400" b="1" dirty="0"/>
              <a:t>     ?</a:t>
            </a:r>
            <a:endParaRPr lang="en-US" sz="2400" b="1" dirty="0">
              <a:latin typeface="Lucida Fax" pitchFamily="18" charset="0"/>
            </a:endParaRPr>
          </a:p>
          <a:p>
            <a:r>
              <a:rPr lang="en-US" sz="2400" b="1" dirty="0"/>
              <a:t>      ?</a:t>
            </a:r>
            <a:endParaRPr lang="en-US" sz="2400" b="1" dirty="0">
              <a:latin typeface="Lucida Fax" pitchFamily="18" charset="0"/>
            </a:endParaRPr>
          </a:p>
          <a:p>
            <a:endParaRPr lang="en-US" sz="2400" b="1" dirty="0">
              <a:latin typeface="Lucida Fax" pitchFamily="18" charset="0"/>
            </a:endParaRPr>
          </a:p>
        </p:txBody>
      </p:sp>
      <p:sp>
        <p:nvSpPr>
          <p:cNvPr id="13" name="TextBox 12"/>
          <p:cNvSpPr txBox="1"/>
          <p:nvPr/>
        </p:nvSpPr>
        <p:spPr>
          <a:xfrm>
            <a:off x="10596716" y="806878"/>
            <a:ext cx="1543782" cy="2862322"/>
          </a:xfrm>
          <a:prstGeom prst="rect">
            <a:avLst/>
          </a:prstGeom>
          <a:noFill/>
        </p:spPr>
        <p:txBody>
          <a:bodyPr wrap="square" rtlCol="0">
            <a:spAutoFit/>
          </a:bodyPr>
          <a:lstStyle/>
          <a:p>
            <a:pPr>
              <a:lnSpc>
                <a:spcPct val="150000"/>
              </a:lnSpc>
            </a:pPr>
            <a:r>
              <a:rPr lang="en-US" sz="2000" dirty="0">
                <a:latin typeface="Cambria" panose="02040503050406030204" pitchFamily="18" charset="0"/>
              </a:rPr>
              <a:t>We also retain the DO primary verb in the question form.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14" name="TextBox 13"/>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155788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fade">
                                      <p:cBhvr>
                                        <p:cTn id="10" dur="2000"/>
                                        <p:tgtEl>
                                          <p:spTgt spid="245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fade">
                                      <p:cBhvr>
                                        <p:cTn id="13" dur="2000"/>
                                        <p:tgtEl>
                                          <p:spTgt spid="24580"/>
                                        </p:tgtEl>
                                      </p:cBhvr>
                                    </p:animEffect>
                                  </p:childTnLst>
                                </p:cTn>
                              </p:par>
                            </p:childTnLst>
                          </p:cTn>
                        </p:par>
                        <p:par>
                          <p:cTn id="14" fill="hold">
                            <p:stCondLst>
                              <p:cond delay="2000"/>
                            </p:stCondLst>
                            <p:childTnLst>
                              <p:par>
                                <p:cTn id="15" presetID="0" presetClass="path" presetSubtype="0" accel="50000" decel="50000" fill="hold" grpId="1" nodeType="afterEffect">
                                  <p:stCondLst>
                                    <p:cond delay="2500"/>
                                  </p:stCondLst>
                                  <p:childTnLst>
                                    <p:animMotion origin="layout" path="M 5.55112E-17 -2.22222E-6 C 0.01458 -0.03796 0.0293 -0.07569 0.05169 -0.09745 C 0.07409 -0.11898 0.10924 -0.13102 0.13385 -0.13102 C 0.15859 -0.13102 0.18424 -0.12037 0.19987 -0.09745 C 0.21563 -0.0743 0.22188 -0.0331 0.22826 0.00834 " pathEditMode="relative" rAng="0" ptsTypes="AAAAA">
                                      <p:cBhvr>
                                        <p:cTn id="16" dur="2000" fill="hold"/>
                                        <p:tgtEl>
                                          <p:spTgt spid="24578"/>
                                        </p:tgtEl>
                                        <p:attrNameLst>
                                          <p:attrName>ppt_x</p:attrName>
                                          <p:attrName>ppt_y</p:attrName>
                                        </p:attrNameLst>
                                      </p:cBhvr>
                                      <p:rCtr x="11406" y="-6134"/>
                                    </p:animMotion>
                                  </p:childTnLst>
                                </p:cTn>
                              </p:par>
                              <p:par>
                                <p:cTn id="17" presetID="0" presetClass="path" presetSubtype="0" accel="50000" decel="50000" fill="hold" grpId="2" nodeType="withEffect">
                                  <p:stCondLst>
                                    <p:cond delay="2500"/>
                                  </p:stCondLst>
                                  <p:childTnLst>
                                    <p:animMotion origin="layout" path="M -3.33333E-6 -0.01618 C -0.0125 -0.04693 -0.025 -0.07745 -0.04566 -0.09826 C -0.06632 -0.1193 -0.09392 -0.13433 -0.12378 -0.1415 C -0.15364 -0.14867 -0.19375 -0.15237 -0.22465 -0.1415 C -0.25555 -0.1304 -0.28958 -0.09711 -0.3092 -0.07491 C -0.32882 -0.05271 -0.33698 -0.01942 -0.34166 -0.00809 " pathEditMode="relative" rAng="0" ptsTypes="aaaaaA">
                                      <p:cBhvr>
                                        <p:cTn id="18" dur="2000" fill="hold"/>
                                        <p:tgtEl>
                                          <p:spTgt spid="24579"/>
                                        </p:tgtEl>
                                        <p:attrNameLst>
                                          <p:attrName>ppt_x</p:attrName>
                                          <p:attrName>ppt_y</p:attrName>
                                        </p:attrNameLst>
                                      </p:cBhvr>
                                      <p:rCtr x="-17100" y="-6400"/>
                                    </p:animMotion>
                                  </p:childTnLst>
                                </p:cTn>
                              </p:par>
                            </p:childTnLst>
                          </p:cTn>
                        </p:par>
                        <p:par>
                          <p:cTn id="19" fill="hold">
                            <p:stCondLst>
                              <p:cond delay="6500"/>
                            </p:stCondLst>
                            <p:childTnLst>
                              <p:par>
                                <p:cTn id="20" presetID="10" presetClass="exit" presetSubtype="0" fill="hold" grpId="1" nodeType="afterEffect">
                                  <p:stCondLst>
                                    <p:cond delay="0"/>
                                  </p:stCondLst>
                                  <p:childTnLst>
                                    <p:animEffect transition="out" filter="fade">
                                      <p:cBhvr>
                                        <p:cTn id="21" dur="2000"/>
                                        <p:tgtEl>
                                          <p:spTgt spid="24579"/>
                                        </p:tgtEl>
                                      </p:cBhvr>
                                    </p:animEffect>
                                    <p:set>
                                      <p:cBhvr>
                                        <p:cTn id="22" dur="1" fill="hold">
                                          <p:stCondLst>
                                            <p:cond delay="1999"/>
                                          </p:stCondLst>
                                        </p:cTn>
                                        <p:tgtEl>
                                          <p:spTgt spid="24579"/>
                                        </p:tgtEl>
                                        <p:attrNameLst>
                                          <p:attrName>style.visibility</p:attrName>
                                        </p:attrNameLst>
                                      </p:cBhvr>
                                      <p:to>
                                        <p:strVal val="hidden"/>
                                      </p:to>
                                    </p:set>
                                  </p:childTnLst>
                                </p:cTn>
                              </p:par>
                              <p:par>
                                <p:cTn id="23" presetID="10" presetClass="exit" presetSubtype="0" fill="hold" grpId="2" nodeType="withEffect">
                                  <p:stCondLst>
                                    <p:cond delay="0"/>
                                  </p:stCondLst>
                                  <p:childTnLst>
                                    <p:animEffect transition="out" filter="fade">
                                      <p:cBhvr>
                                        <p:cTn id="24" dur="2000"/>
                                        <p:tgtEl>
                                          <p:spTgt spid="24578"/>
                                        </p:tgtEl>
                                      </p:cBhvr>
                                    </p:animEffect>
                                    <p:set>
                                      <p:cBhvr>
                                        <p:cTn id="25" dur="1" fill="hold">
                                          <p:stCondLst>
                                            <p:cond delay="1999"/>
                                          </p:stCondLst>
                                        </p:cTn>
                                        <p:tgtEl>
                                          <p:spTgt spid="2457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4587"/>
                                        </p:tgtEl>
                                        <p:attrNameLst>
                                          <p:attrName>style.visibility</p:attrName>
                                        </p:attrNameLst>
                                      </p:cBhvr>
                                      <p:to>
                                        <p:strVal val="visible"/>
                                      </p:to>
                                    </p:set>
                                    <p:animEffect transition="in" filter="fade">
                                      <p:cBhvr>
                                        <p:cTn id="28" dur="2000"/>
                                        <p:tgtEl>
                                          <p:spTgt spid="2458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588"/>
                                        </p:tgtEl>
                                        <p:attrNameLst>
                                          <p:attrName>style.visibility</p:attrName>
                                        </p:attrNameLst>
                                      </p:cBhvr>
                                      <p:to>
                                        <p:strVal val="visible"/>
                                      </p:to>
                                    </p:set>
                                    <p:animEffect transition="in" filter="fade">
                                      <p:cBhvr>
                                        <p:cTn id="31" dur="2000"/>
                                        <p:tgtEl>
                                          <p:spTgt spid="24588"/>
                                        </p:tgtEl>
                                      </p:cBhvr>
                                    </p:animEffect>
                                  </p:childTnLst>
                                </p:cTn>
                              </p:par>
                            </p:childTnLst>
                          </p:cTn>
                        </p:par>
                        <p:par>
                          <p:cTn id="32" fill="hold">
                            <p:stCondLst>
                              <p:cond delay="8500"/>
                            </p:stCondLst>
                            <p:childTnLst>
                              <p:par>
                                <p:cTn id="33" presetID="10" presetClass="entr" presetSubtype="0" fill="hold" grpId="0" nodeType="afterEffect">
                                  <p:stCondLst>
                                    <p:cond delay="0"/>
                                  </p:stCondLst>
                                  <p:childTnLst>
                                    <p:set>
                                      <p:cBhvr>
                                        <p:cTn id="34" dur="1" fill="hold">
                                          <p:stCondLst>
                                            <p:cond delay="0"/>
                                          </p:stCondLst>
                                        </p:cTn>
                                        <p:tgtEl>
                                          <p:spTgt spid="24589">
                                            <p:txEl>
                                              <p:pRg st="0" end="0"/>
                                            </p:txEl>
                                          </p:spTgt>
                                        </p:tgtEl>
                                        <p:attrNameLst>
                                          <p:attrName>style.visibility</p:attrName>
                                        </p:attrNameLst>
                                      </p:cBhvr>
                                      <p:to>
                                        <p:strVal val="visible"/>
                                      </p:to>
                                    </p:set>
                                    <p:animEffect transition="in" filter="fade">
                                      <p:cBhvr>
                                        <p:cTn id="35" dur="500"/>
                                        <p:tgtEl>
                                          <p:spTgt spid="24589">
                                            <p:txEl>
                                              <p:pRg st="0" end="0"/>
                                            </p:txEl>
                                          </p:spTgt>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24589">
                                            <p:txEl>
                                              <p:pRg st="1" end="1"/>
                                            </p:txEl>
                                          </p:spTgt>
                                        </p:tgtEl>
                                        <p:attrNameLst>
                                          <p:attrName>style.visibility</p:attrName>
                                        </p:attrNameLst>
                                      </p:cBhvr>
                                      <p:to>
                                        <p:strVal val="visible"/>
                                      </p:to>
                                    </p:set>
                                    <p:animEffect transition="in" filter="fade">
                                      <p:cBhvr>
                                        <p:cTn id="39" dur="500"/>
                                        <p:tgtEl>
                                          <p:spTgt spid="24589">
                                            <p:txEl>
                                              <p:pRg st="1" end="1"/>
                                            </p:txEl>
                                          </p:spTgt>
                                        </p:tgtEl>
                                      </p:cBhvr>
                                    </p:animEffect>
                                  </p:childTnLst>
                                </p:cTn>
                              </p:par>
                            </p:childTnLst>
                          </p:cTn>
                        </p:par>
                        <p:par>
                          <p:cTn id="40" fill="hold">
                            <p:stCondLst>
                              <p:cond delay="9500"/>
                            </p:stCondLst>
                            <p:childTnLst>
                              <p:par>
                                <p:cTn id="41" presetID="10" presetClass="entr" presetSubtype="0" fill="hold" grpId="0" nodeType="afterEffect">
                                  <p:stCondLst>
                                    <p:cond delay="0"/>
                                  </p:stCondLst>
                                  <p:childTnLst>
                                    <p:set>
                                      <p:cBhvr>
                                        <p:cTn id="42" dur="1" fill="hold">
                                          <p:stCondLst>
                                            <p:cond delay="0"/>
                                          </p:stCondLst>
                                        </p:cTn>
                                        <p:tgtEl>
                                          <p:spTgt spid="24589">
                                            <p:txEl>
                                              <p:pRg st="2" end="2"/>
                                            </p:txEl>
                                          </p:spTgt>
                                        </p:tgtEl>
                                        <p:attrNameLst>
                                          <p:attrName>style.visibility</p:attrName>
                                        </p:attrNameLst>
                                      </p:cBhvr>
                                      <p:to>
                                        <p:strVal val="visible"/>
                                      </p:to>
                                    </p:set>
                                    <p:animEffect transition="in" filter="fade">
                                      <p:cBhvr>
                                        <p:cTn id="43" dur="500"/>
                                        <p:tgtEl>
                                          <p:spTgt spid="24589">
                                            <p:txEl>
                                              <p:pRg st="2" end="2"/>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24589">
                                            <p:txEl>
                                              <p:pRg st="3" end="3"/>
                                            </p:txEl>
                                          </p:spTgt>
                                        </p:tgtEl>
                                        <p:attrNameLst>
                                          <p:attrName>style.visibility</p:attrName>
                                        </p:attrNameLst>
                                      </p:cBhvr>
                                      <p:to>
                                        <p:strVal val="visible"/>
                                      </p:to>
                                    </p:set>
                                    <p:animEffect transition="in" filter="fade">
                                      <p:cBhvr>
                                        <p:cTn id="47" dur="500"/>
                                        <p:tgtEl>
                                          <p:spTgt spid="24589">
                                            <p:txEl>
                                              <p:pRg st="3" end="3"/>
                                            </p:txEl>
                                          </p:spTgt>
                                        </p:tgtEl>
                                      </p:cBhvr>
                                    </p:animEffect>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24589">
                                            <p:txEl>
                                              <p:pRg st="4" end="4"/>
                                            </p:txEl>
                                          </p:spTgt>
                                        </p:tgtEl>
                                        <p:attrNameLst>
                                          <p:attrName>style.visibility</p:attrName>
                                        </p:attrNameLst>
                                      </p:cBhvr>
                                      <p:to>
                                        <p:strVal val="visible"/>
                                      </p:to>
                                    </p:set>
                                    <p:animEffect transition="in" filter="fade">
                                      <p:cBhvr>
                                        <p:cTn id="51" dur="500"/>
                                        <p:tgtEl>
                                          <p:spTgt spid="24589">
                                            <p:txEl>
                                              <p:pRg st="4" end="4"/>
                                            </p:txEl>
                                          </p:spTgt>
                                        </p:tgtEl>
                                      </p:cBhvr>
                                    </p:animEffect>
                                  </p:childTnLst>
                                </p:cTn>
                              </p:par>
                            </p:childTnLst>
                          </p:cTn>
                        </p:par>
                        <p:par>
                          <p:cTn id="52" fill="hold">
                            <p:stCondLst>
                              <p:cond delay="11000"/>
                            </p:stCondLst>
                            <p:childTnLst>
                              <p:par>
                                <p:cTn id="53" presetID="10" presetClass="entr" presetSubtype="0" fill="hold" grpId="0" nodeType="afterEffect">
                                  <p:stCondLst>
                                    <p:cond delay="0"/>
                                  </p:stCondLst>
                                  <p:childTnLst>
                                    <p:set>
                                      <p:cBhvr>
                                        <p:cTn id="54" dur="1" fill="hold">
                                          <p:stCondLst>
                                            <p:cond delay="0"/>
                                          </p:stCondLst>
                                        </p:cTn>
                                        <p:tgtEl>
                                          <p:spTgt spid="24589">
                                            <p:txEl>
                                              <p:pRg st="5" end="5"/>
                                            </p:txEl>
                                          </p:spTgt>
                                        </p:tgtEl>
                                        <p:attrNameLst>
                                          <p:attrName>style.visibility</p:attrName>
                                        </p:attrNameLst>
                                      </p:cBhvr>
                                      <p:to>
                                        <p:strVal val="visible"/>
                                      </p:to>
                                    </p:set>
                                    <p:animEffect transition="in" filter="fade">
                                      <p:cBhvr>
                                        <p:cTn id="55" dur="500"/>
                                        <p:tgtEl>
                                          <p:spTgt spid="24589">
                                            <p:txEl>
                                              <p:pRg st="5" end="5"/>
                                            </p:txEl>
                                          </p:spTgt>
                                        </p:tgtEl>
                                      </p:cBhvr>
                                    </p:animEffect>
                                  </p:childTnLst>
                                </p:cTn>
                              </p:par>
                            </p:childTnLst>
                          </p:cTn>
                        </p:par>
                        <p:par>
                          <p:cTn id="56" fill="hold">
                            <p:stCondLst>
                              <p:cond delay="11500"/>
                            </p:stCondLst>
                            <p:childTnLst>
                              <p:par>
                                <p:cTn id="57" presetID="10" presetClass="entr" presetSubtype="0" fill="hold" grpId="0" nodeType="afterEffect">
                                  <p:stCondLst>
                                    <p:cond delay="0"/>
                                  </p:stCondLst>
                                  <p:childTnLst>
                                    <p:set>
                                      <p:cBhvr>
                                        <p:cTn id="58" dur="1" fill="hold">
                                          <p:stCondLst>
                                            <p:cond delay="0"/>
                                          </p:stCondLst>
                                        </p:cTn>
                                        <p:tgtEl>
                                          <p:spTgt spid="24589">
                                            <p:txEl>
                                              <p:pRg st="6" end="6"/>
                                            </p:txEl>
                                          </p:spTgt>
                                        </p:tgtEl>
                                        <p:attrNameLst>
                                          <p:attrName>style.visibility</p:attrName>
                                        </p:attrNameLst>
                                      </p:cBhvr>
                                      <p:to>
                                        <p:strVal val="visible"/>
                                      </p:to>
                                    </p:set>
                                    <p:animEffect transition="in" filter="fade">
                                      <p:cBhvr>
                                        <p:cTn id="59" dur="500"/>
                                        <p:tgtEl>
                                          <p:spTgt spid="24589">
                                            <p:txEl>
                                              <p:pRg st="6" end="6"/>
                                            </p:txEl>
                                          </p:spTgt>
                                        </p:tgtEl>
                                      </p:cBhvr>
                                    </p:animEffect>
                                  </p:childTnLst>
                                </p:cTn>
                              </p:par>
                            </p:childTnLst>
                          </p:cTn>
                        </p:par>
                        <p:par>
                          <p:cTn id="60" fill="hold">
                            <p:stCondLst>
                              <p:cond delay="12000"/>
                            </p:stCondLst>
                            <p:childTnLst>
                              <p:par>
                                <p:cTn id="61" presetID="10" presetClass="entr" presetSubtype="0" fill="hold" grpId="0" nodeType="afterEffect">
                                  <p:stCondLst>
                                    <p:cond delay="0"/>
                                  </p:stCondLst>
                                  <p:childTnLst>
                                    <p:set>
                                      <p:cBhvr>
                                        <p:cTn id="62" dur="1" fill="hold">
                                          <p:stCondLst>
                                            <p:cond delay="0"/>
                                          </p:stCondLst>
                                        </p:cTn>
                                        <p:tgtEl>
                                          <p:spTgt spid="24589">
                                            <p:txEl>
                                              <p:pRg st="7" end="7"/>
                                            </p:txEl>
                                          </p:spTgt>
                                        </p:tgtEl>
                                        <p:attrNameLst>
                                          <p:attrName>style.visibility</p:attrName>
                                        </p:attrNameLst>
                                      </p:cBhvr>
                                      <p:to>
                                        <p:strVal val="visible"/>
                                      </p:to>
                                    </p:set>
                                    <p:animEffect transition="in" filter="fade">
                                      <p:cBhvr>
                                        <p:cTn id="63" dur="500"/>
                                        <p:tgtEl>
                                          <p:spTgt spid="24589">
                                            <p:txEl>
                                              <p:pRg st="7" end="7"/>
                                            </p:txEl>
                                          </p:spTgt>
                                        </p:tgtEl>
                                      </p:cBhvr>
                                    </p:animEffect>
                                  </p:childTnLst>
                                </p:cTn>
                              </p:par>
                            </p:childTnLst>
                          </p:cTn>
                        </p:par>
                        <p:par>
                          <p:cTn id="64" fill="hold">
                            <p:stCondLst>
                              <p:cond delay="12500"/>
                            </p:stCondLst>
                            <p:childTnLst>
                              <p:par>
                                <p:cTn id="65" presetID="10" presetClass="entr" presetSubtype="0" fill="hold" grpId="0" nodeType="afterEffect">
                                  <p:stCondLst>
                                    <p:cond delay="0"/>
                                  </p:stCondLst>
                                  <p:childTnLst>
                                    <p:set>
                                      <p:cBhvr>
                                        <p:cTn id="66" dur="1" fill="hold">
                                          <p:stCondLst>
                                            <p:cond delay="0"/>
                                          </p:stCondLst>
                                        </p:cTn>
                                        <p:tgtEl>
                                          <p:spTgt spid="24589">
                                            <p:txEl>
                                              <p:pRg st="8" end="8"/>
                                            </p:txEl>
                                          </p:spTgt>
                                        </p:tgtEl>
                                        <p:attrNameLst>
                                          <p:attrName>style.visibility</p:attrName>
                                        </p:attrNameLst>
                                      </p:cBhvr>
                                      <p:to>
                                        <p:strVal val="visible"/>
                                      </p:to>
                                    </p:set>
                                    <p:animEffect transition="in" filter="fade">
                                      <p:cBhvr>
                                        <p:cTn id="67" dur="500"/>
                                        <p:tgtEl>
                                          <p:spTgt spid="24589">
                                            <p:txEl>
                                              <p:pRg st="8" end="8"/>
                                            </p:txEl>
                                          </p:spTgt>
                                        </p:tgtEl>
                                      </p:cBhvr>
                                    </p:animEffect>
                                  </p:childTnLst>
                                </p:cTn>
                              </p:par>
                            </p:childTnLst>
                          </p:cTn>
                        </p:par>
                        <p:par>
                          <p:cTn id="68" fill="hold">
                            <p:stCondLst>
                              <p:cond delay="13000"/>
                            </p:stCondLst>
                            <p:childTnLst>
                              <p:par>
                                <p:cTn id="69" presetID="10" presetClass="entr" presetSubtype="0" fill="hold" grpId="0" nodeType="afterEffect">
                                  <p:stCondLst>
                                    <p:cond delay="0"/>
                                  </p:stCondLst>
                                  <p:childTnLst>
                                    <p:set>
                                      <p:cBhvr>
                                        <p:cTn id="70" dur="1" fill="hold">
                                          <p:stCondLst>
                                            <p:cond delay="0"/>
                                          </p:stCondLst>
                                        </p:cTn>
                                        <p:tgtEl>
                                          <p:spTgt spid="24589">
                                            <p:txEl>
                                              <p:pRg st="9" end="9"/>
                                            </p:txEl>
                                          </p:spTgt>
                                        </p:tgtEl>
                                        <p:attrNameLst>
                                          <p:attrName>style.visibility</p:attrName>
                                        </p:attrNameLst>
                                      </p:cBhvr>
                                      <p:to>
                                        <p:strVal val="visible"/>
                                      </p:to>
                                    </p:set>
                                    <p:animEffect transition="in" filter="fade">
                                      <p:cBhvr>
                                        <p:cTn id="71" dur="500"/>
                                        <p:tgtEl>
                                          <p:spTgt spid="24589">
                                            <p:txEl>
                                              <p:pRg st="9" end="9"/>
                                            </p:txEl>
                                          </p:spTgt>
                                        </p:tgtEl>
                                      </p:cBhvr>
                                    </p:animEffect>
                                  </p:childTnLst>
                                </p:cTn>
                              </p:par>
                            </p:childTnLst>
                          </p:cTn>
                        </p:par>
                        <p:par>
                          <p:cTn id="72" fill="hold">
                            <p:stCondLst>
                              <p:cond delay="13500"/>
                            </p:stCondLst>
                            <p:childTnLst>
                              <p:par>
                                <p:cTn id="73" presetID="10" presetClass="entr" presetSubtype="0" fill="hold" grpId="0" nodeType="afterEffect">
                                  <p:stCondLst>
                                    <p:cond delay="0"/>
                                  </p:stCondLst>
                                  <p:childTnLst>
                                    <p:set>
                                      <p:cBhvr>
                                        <p:cTn id="74" dur="1" fill="hold">
                                          <p:stCondLst>
                                            <p:cond delay="0"/>
                                          </p:stCondLst>
                                        </p:cTn>
                                        <p:tgtEl>
                                          <p:spTgt spid="24589">
                                            <p:txEl>
                                              <p:pRg st="10" end="10"/>
                                            </p:txEl>
                                          </p:spTgt>
                                        </p:tgtEl>
                                        <p:attrNameLst>
                                          <p:attrName>style.visibility</p:attrName>
                                        </p:attrNameLst>
                                      </p:cBhvr>
                                      <p:to>
                                        <p:strVal val="visible"/>
                                      </p:to>
                                    </p:set>
                                    <p:animEffect transition="in" filter="fade">
                                      <p:cBhvr>
                                        <p:cTn id="75" dur="500"/>
                                        <p:tgtEl>
                                          <p:spTgt spid="24589">
                                            <p:txEl>
                                              <p:pRg st="10" end="10"/>
                                            </p:txEl>
                                          </p:spTgt>
                                        </p:tgtEl>
                                      </p:cBhvr>
                                    </p:animEffect>
                                  </p:childTnLst>
                                </p:cTn>
                              </p:par>
                            </p:childTnLst>
                          </p:cTn>
                        </p:par>
                        <p:par>
                          <p:cTn id="76" fill="hold">
                            <p:stCondLst>
                              <p:cond delay="14000"/>
                            </p:stCondLst>
                            <p:childTnLst>
                              <p:par>
                                <p:cTn id="77" presetID="10" presetClass="entr" presetSubtype="0" fill="hold" grpId="0" nodeType="afterEffect">
                                  <p:stCondLst>
                                    <p:cond delay="0"/>
                                  </p:stCondLst>
                                  <p:childTnLst>
                                    <p:set>
                                      <p:cBhvr>
                                        <p:cTn id="78" dur="1" fill="hold">
                                          <p:stCondLst>
                                            <p:cond delay="0"/>
                                          </p:stCondLst>
                                        </p:cTn>
                                        <p:tgtEl>
                                          <p:spTgt spid="24589">
                                            <p:txEl>
                                              <p:pRg st="11" end="11"/>
                                            </p:txEl>
                                          </p:spTgt>
                                        </p:tgtEl>
                                        <p:attrNameLst>
                                          <p:attrName>style.visibility</p:attrName>
                                        </p:attrNameLst>
                                      </p:cBhvr>
                                      <p:to>
                                        <p:strVal val="visible"/>
                                      </p:to>
                                    </p:set>
                                    <p:animEffect transition="in" filter="fade">
                                      <p:cBhvr>
                                        <p:cTn id="79" dur="500"/>
                                        <p:tgtEl>
                                          <p:spTgt spid="24589">
                                            <p:txEl>
                                              <p:pRg st="11" end="11"/>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8" grpId="1"/>
      <p:bldP spid="24578" grpId="2"/>
      <p:bldP spid="24579" grpId="0"/>
      <p:bldP spid="24579" grpId="1"/>
      <p:bldP spid="24579" grpId="2"/>
      <p:bldP spid="24580" grpId="0"/>
      <p:bldP spid="24587" grpId="0"/>
      <p:bldP spid="24588" grpId="0"/>
      <p:bldP spid="24589" grpId="0" uiExpand="1" build="p"/>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456542" y="685800"/>
            <a:ext cx="2590800" cy="5386388"/>
          </a:xfrm>
          <a:prstGeom prst="rect">
            <a:avLst/>
          </a:prstGeom>
          <a:noFill/>
          <a:ln w="9525">
            <a:noFill/>
            <a:miter lim="800000"/>
            <a:headEnd/>
            <a:tailEnd/>
          </a:ln>
        </p:spPr>
        <p:txBody>
          <a:bodyPr>
            <a:spAutoFit/>
          </a:bodyPr>
          <a:lstStyle/>
          <a:p>
            <a:pPr>
              <a:spcBef>
                <a:spcPct val="25000"/>
              </a:spcBef>
            </a:pPr>
            <a:r>
              <a:rPr lang="en-US" sz="2400" b="1" dirty="0">
                <a:solidFill>
                  <a:srgbClr val="009900"/>
                </a:solidFill>
                <a:latin typeface="Georgia" pitchFamily="18" charset="0"/>
              </a:rPr>
              <a:t>I</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He</a:t>
            </a:r>
          </a:p>
          <a:p>
            <a:r>
              <a:rPr lang="en-US" sz="2400" b="1" dirty="0">
                <a:solidFill>
                  <a:srgbClr val="009900"/>
                </a:solidFill>
                <a:latin typeface="Georgia" pitchFamily="18" charset="0"/>
              </a:rPr>
              <a:t>She</a:t>
            </a:r>
          </a:p>
          <a:p>
            <a:r>
              <a:rPr lang="en-US" sz="2400" b="1" dirty="0">
                <a:solidFill>
                  <a:srgbClr val="009900"/>
                </a:solidFill>
                <a:latin typeface="Georgia" pitchFamily="18" charset="0"/>
              </a:rPr>
              <a:t>It</a:t>
            </a:r>
          </a:p>
          <a:p>
            <a:r>
              <a:rPr lang="en-US" sz="2400" b="1" dirty="0">
                <a:solidFill>
                  <a:srgbClr val="CC00FF"/>
                </a:solidFill>
                <a:latin typeface="Georgia" pitchFamily="18" charset="0"/>
              </a:rPr>
              <a:t>Ahmed</a:t>
            </a:r>
          </a:p>
          <a:p>
            <a:r>
              <a:rPr lang="en-US" sz="2400" b="1" dirty="0">
                <a:solidFill>
                  <a:srgbClr val="0066FF"/>
                </a:solidFill>
                <a:latin typeface="Georgia" pitchFamily="18" charset="0"/>
              </a:rPr>
              <a:t>The teacher</a:t>
            </a:r>
          </a:p>
          <a:p>
            <a:pPr>
              <a:spcBef>
                <a:spcPct val="50000"/>
              </a:spcBef>
            </a:pPr>
            <a:r>
              <a:rPr lang="en-US" sz="2400" b="1" dirty="0">
                <a:solidFill>
                  <a:srgbClr val="009900"/>
                </a:solidFill>
                <a:latin typeface="Georgia" pitchFamily="18" charset="0"/>
              </a:rPr>
              <a:t>We</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They</a:t>
            </a:r>
            <a:r>
              <a:rPr lang="en-US" sz="2400" b="1" dirty="0">
                <a:latin typeface="Georgia" pitchFamily="18" charset="0"/>
              </a:rPr>
              <a:t> </a:t>
            </a:r>
          </a:p>
          <a:p>
            <a:r>
              <a:rPr lang="en-US" sz="2400" b="1" dirty="0">
                <a:solidFill>
                  <a:srgbClr val="CC00FF"/>
                </a:solidFill>
                <a:latin typeface="Georgia" pitchFamily="18" charset="0"/>
              </a:rPr>
              <a:t>Ali </a:t>
            </a:r>
            <a:r>
              <a:rPr lang="en-US" sz="2400" b="1" dirty="0">
                <a:latin typeface="Georgia" pitchFamily="18" charset="0"/>
              </a:rPr>
              <a:t>and</a:t>
            </a:r>
            <a:r>
              <a:rPr lang="en-US" sz="2400" b="1" dirty="0">
                <a:solidFill>
                  <a:srgbClr val="CC00FF"/>
                </a:solidFill>
                <a:latin typeface="Georgia" pitchFamily="18" charset="0"/>
              </a:rPr>
              <a:t> Ahmed</a:t>
            </a:r>
          </a:p>
          <a:p>
            <a:r>
              <a:rPr lang="en-US" sz="2400" b="1" dirty="0">
                <a:solidFill>
                  <a:srgbClr val="0066FF"/>
                </a:solidFill>
                <a:latin typeface="Georgia" pitchFamily="18" charset="0"/>
              </a:rPr>
              <a:t>The teachers</a:t>
            </a:r>
          </a:p>
        </p:txBody>
      </p:sp>
      <p:sp>
        <p:nvSpPr>
          <p:cNvPr id="6" name="Text Box 7"/>
          <p:cNvSpPr txBox="1">
            <a:spLocks noChangeArrowheads="1"/>
          </p:cNvSpPr>
          <p:nvPr/>
        </p:nvSpPr>
        <p:spPr bwMode="auto">
          <a:xfrm>
            <a:off x="7942942" y="685800"/>
            <a:ext cx="1295400" cy="5816600"/>
          </a:xfrm>
          <a:prstGeom prst="rect">
            <a:avLst/>
          </a:prstGeom>
          <a:noFill/>
          <a:ln w="9525">
            <a:noFill/>
            <a:miter lim="800000"/>
            <a:headEnd/>
            <a:tailEnd/>
          </a:ln>
        </p:spPr>
        <p:txBody>
          <a:bodyPr>
            <a:spAutoFit/>
          </a:bodyPr>
          <a:lstStyle/>
          <a:p>
            <a:pPr>
              <a:spcBef>
                <a:spcPct val="25000"/>
              </a:spcBef>
            </a:pPr>
            <a:r>
              <a:rPr lang="en-US" sz="2400" b="1">
                <a:latin typeface="Lucida Fax" pitchFamily="18" charset="0"/>
              </a:rPr>
              <a:t>work.</a:t>
            </a:r>
          </a:p>
          <a:p>
            <a:pPr>
              <a:spcBef>
                <a:spcPct val="50000"/>
              </a:spcBef>
            </a:pPr>
            <a:r>
              <a:rPr lang="en-US" sz="2400" b="1">
                <a:latin typeface="Lucida Fax" pitchFamily="18" charset="0"/>
              </a:rPr>
              <a:t>study.</a:t>
            </a:r>
          </a:p>
          <a:p>
            <a:pPr>
              <a:spcBef>
                <a:spcPct val="50000"/>
              </a:spcBef>
            </a:pPr>
            <a:r>
              <a:rPr lang="en-US" sz="2400" b="1">
                <a:latin typeface="Lucida Fax" pitchFamily="18" charset="0"/>
              </a:rPr>
              <a:t>talk.</a:t>
            </a:r>
          </a:p>
          <a:p>
            <a:r>
              <a:rPr lang="en-US" sz="2400" b="1">
                <a:latin typeface="Lucida Fax" pitchFamily="18" charset="0"/>
              </a:rPr>
              <a:t>ride.</a:t>
            </a:r>
          </a:p>
          <a:p>
            <a:r>
              <a:rPr lang="en-US" sz="2400" b="1">
                <a:latin typeface="Lucida Fax" pitchFamily="18" charset="0"/>
              </a:rPr>
              <a:t>go.</a:t>
            </a:r>
          </a:p>
          <a:p>
            <a:r>
              <a:rPr lang="en-US" sz="2400" b="1">
                <a:latin typeface="Lucida Fax" pitchFamily="18" charset="0"/>
              </a:rPr>
              <a:t>fly.</a:t>
            </a:r>
          </a:p>
          <a:p>
            <a:r>
              <a:rPr lang="en-US" sz="2400" b="1">
                <a:latin typeface="Lucida Fax" pitchFamily="18" charset="0"/>
              </a:rPr>
              <a:t>teach.</a:t>
            </a:r>
          </a:p>
          <a:p>
            <a:pPr>
              <a:spcBef>
                <a:spcPct val="50000"/>
              </a:spcBef>
            </a:pPr>
            <a:r>
              <a:rPr lang="en-US" sz="2400" b="1">
                <a:latin typeface="Lucida Fax" pitchFamily="18" charset="0"/>
              </a:rPr>
              <a:t>sit.</a:t>
            </a:r>
          </a:p>
          <a:p>
            <a:pPr>
              <a:spcBef>
                <a:spcPct val="50000"/>
              </a:spcBef>
            </a:pPr>
            <a:r>
              <a:rPr lang="en-US" sz="2400" b="1">
                <a:latin typeface="Lucida Fax" pitchFamily="18" charset="0"/>
              </a:rPr>
              <a:t>buy.</a:t>
            </a:r>
          </a:p>
          <a:p>
            <a:pPr>
              <a:spcBef>
                <a:spcPct val="50000"/>
              </a:spcBef>
            </a:pPr>
            <a:r>
              <a:rPr lang="en-US" sz="2400" b="1">
                <a:latin typeface="Lucida Fax" pitchFamily="18" charset="0"/>
              </a:rPr>
              <a:t>want.</a:t>
            </a:r>
          </a:p>
          <a:p>
            <a:r>
              <a:rPr lang="en-US" sz="2400" b="1">
                <a:latin typeface="Lucida Fax" pitchFamily="18" charset="0"/>
              </a:rPr>
              <a:t>have.</a:t>
            </a:r>
          </a:p>
          <a:p>
            <a:r>
              <a:rPr lang="en-US" sz="2400" b="1">
                <a:latin typeface="Lucida Fax" pitchFamily="18" charset="0"/>
              </a:rPr>
              <a:t>mark.</a:t>
            </a:r>
          </a:p>
          <a:p>
            <a:endParaRPr lang="en-US" sz="2400" b="1">
              <a:latin typeface="Lucida Fax" pitchFamily="18" charset="0"/>
            </a:endParaRPr>
          </a:p>
        </p:txBody>
      </p:sp>
      <p:sp>
        <p:nvSpPr>
          <p:cNvPr id="8" name="Text Box 12"/>
          <p:cNvSpPr txBox="1">
            <a:spLocks noChangeArrowheads="1"/>
          </p:cNvSpPr>
          <p:nvPr/>
        </p:nvSpPr>
        <p:spPr bwMode="auto">
          <a:xfrm>
            <a:off x="6723742" y="685800"/>
            <a:ext cx="838200" cy="5386388"/>
          </a:xfrm>
          <a:prstGeom prst="rect">
            <a:avLst/>
          </a:prstGeom>
          <a:noFill/>
          <a:ln w="9525">
            <a:noFill/>
            <a:miter lim="800000"/>
            <a:headEnd/>
            <a:tailEnd/>
          </a:ln>
        </p:spPr>
        <p:txBody>
          <a:bodyPr>
            <a:spAutoFit/>
          </a:bodyPr>
          <a:lstStyle/>
          <a:p>
            <a:pPr>
              <a:spcBef>
                <a:spcPct val="25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p:txBody>
      </p:sp>
      <p:sp>
        <p:nvSpPr>
          <p:cNvPr id="9" name="Text Box 13"/>
          <p:cNvSpPr txBox="1">
            <a:spLocks noChangeArrowheads="1"/>
          </p:cNvSpPr>
          <p:nvPr/>
        </p:nvSpPr>
        <p:spPr bwMode="auto">
          <a:xfrm>
            <a:off x="5199742" y="685800"/>
            <a:ext cx="1066800" cy="5448300"/>
          </a:xfrm>
          <a:prstGeom prst="rect">
            <a:avLst/>
          </a:prstGeom>
          <a:noFill/>
          <a:ln w="9525">
            <a:noFill/>
            <a:miter lim="800000"/>
            <a:headEnd/>
            <a:tailEnd/>
          </a:ln>
        </p:spPr>
        <p:txBody>
          <a:bodyPr>
            <a:spAutoFit/>
          </a:bodyPr>
          <a:lstStyle/>
          <a:p>
            <a:pPr>
              <a:spcBef>
                <a:spcPct val="25000"/>
              </a:spcBef>
            </a:pPr>
            <a:r>
              <a:rPr lang="en-US" sz="2400" b="1">
                <a:latin typeface="Georgia" pitchFamily="18" charset="0"/>
              </a:rPr>
              <a:t>did</a:t>
            </a:r>
          </a:p>
          <a:p>
            <a:pPr>
              <a:spcBef>
                <a:spcPct val="50000"/>
              </a:spcBef>
            </a:pPr>
            <a:r>
              <a:rPr lang="en-US" sz="2400" b="1">
                <a:latin typeface="Georgia" pitchFamily="18" charset="0"/>
              </a:rPr>
              <a:t>did</a:t>
            </a:r>
          </a:p>
          <a:p>
            <a:pPr>
              <a:spcBef>
                <a:spcPct val="50000"/>
              </a:spcBef>
            </a:pPr>
            <a:r>
              <a:rPr lang="en-US" sz="2400" b="1">
                <a:latin typeface="Georgia" pitchFamily="18" charset="0"/>
              </a:rPr>
              <a:t>did</a:t>
            </a:r>
          </a:p>
          <a:p>
            <a:r>
              <a:rPr lang="en-US" sz="2400" b="1">
                <a:latin typeface="Georgia" pitchFamily="18" charset="0"/>
              </a:rPr>
              <a:t>did</a:t>
            </a:r>
          </a:p>
          <a:p>
            <a:r>
              <a:rPr lang="en-US" sz="2400" b="1">
                <a:latin typeface="Georgia" pitchFamily="18" charset="0"/>
              </a:rPr>
              <a:t>did</a:t>
            </a:r>
          </a:p>
          <a:p>
            <a:r>
              <a:rPr lang="en-US" sz="2400" b="1">
                <a:latin typeface="Georgia" pitchFamily="18" charset="0"/>
              </a:rPr>
              <a:t>did</a:t>
            </a:r>
          </a:p>
          <a:p>
            <a:r>
              <a:rPr lang="en-US" sz="2400" b="1">
                <a:latin typeface="Georgia" pitchFamily="18" charset="0"/>
              </a:rPr>
              <a:t>did</a:t>
            </a:r>
          </a:p>
          <a:p>
            <a:pPr>
              <a:spcBef>
                <a:spcPct val="50000"/>
              </a:spcBef>
            </a:pPr>
            <a:r>
              <a:rPr lang="en-US" sz="2400" b="1">
                <a:latin typeface="Georgia" pitchFamily="18" charset="0"/>
              </a:rPr>
              <a:t>did</a:t>
            </a:r>
          </a:p>
          <a:p>
            <a:pPr>
              <a:spcBef>
                <a:spcPct val="50000"/>
              </a:spcBef>
            </a:pPr>
            <a:r>
              <a:rPr lang="en-US" sz="2400" b="1">
                <a:latin typeface="Georgia" pitchFamily="18" charset="0"/>
              </a:rPr>
              <a:t>did</a:t>
            </a:r>
          </a:p>
          <a:p>
            <a:pPr>
              <a:spcBef>
                <a:spcPct val="50000"/>
              </a:spcBef>
            </a:pPr>
            <a:r>
              <a:rPr lang="en-US" sz="2400" b="1">
                <a:latin typeface="Georgia" pitchFamily="18" charset="0"/>
              </a:rPr>
              <a:t>did</a:t>
            </a:r>
          </a:p>
          <a:p>
            <a:r>
              <a:rPr lang="en-US" sz="2400" b="1">
                <a:latin typeface="Georgia" pitchFamily="18" charset="0"/>
              </a:rPr>
              <a:t>did</a:t>
            </a:r>
          </a:p>
          <a:p>
            <a:r>
              <a:rPr lang="en-US" sz="2400" b="1">
                <a:latin typeface="Georgia" pitchFamily="18" charset="0"/>
              </a:rPr>
              <a:t>did</a:t>
            </a:r>
          </a:p>
        </p:txBody>
      </p:sp>
      <p:sp>
        <p:nvSpPr>
          <p:cNvPr id="11" name="Text Box 13"/>
          <p:cNvSpPr txBox="1">
            <a:spLocks noChangeArrowheads="1"/>
          </p:cNvSpPr>
          <p:nvPr/>
        </p:nvSpPr>
        <p:spPr bwMode="auto">
          <a:xfrm>
            <a:off x="5352142" y="685800"/>
            <a:ext cx="762000" cy="5448300"/>
          </a:xfrm>
          <a:prstGeom prst="rect">
            <a:avLst/>
          </a:prstGeom>
          <a:noFill/>
          <a:ln w="9525">
            <a:noFill/>
            <a:miter lim="800000"/>
            <a:headEnd/>
            <a:tailEnd/>
          </a:ln>
        </p:spPr>
        <p:txBody>
          <a:bodyPr>
            <a:spAutoFit/>
          </a:bodyPr>
          <a:lstStyle/>
          <a:p>
            <a:pPr>
              <a:spcBef>
                <a:spcPct val="25000"/>
              </a:spcBef>
            </a:pPr>
            <a:r>
              <a:rPr lang="en-US" sz="2400" b="1">
                <a:solidFill>
                  <a:srgbClr val="FF0000"/>
                </a:solidFill>
                <a:latin typeface="Georgia" pitchFamily="18" charset="0"/>
              </a:rPr>
              <a:t> id</a:t>
            </a:r>
          </a:p>
          <a:p>
            <a:pPr>
              <a:spcBef>
                <a:spcPct val="50000"/>
              </a:spcBef>
            </a:pPr>
            <a:r>
              <a:rPr lang="en-US" sz="2400" b="1">
                <a:solidFill>
                  <a:srgbClr val="FF0000"/>
                </a:solidFill>
                <a:latin typeface="Georgia" pitchFamily="18" charset="0"/>
              </a:rPr>
              <a:t> id</a:t>
            </a:r>
          </a:p>
          <a:p>
            <a:pPr>
              <a:spcBef>
                <a:spcPct val="50000"/>
              </a:spcBef>
            </a:pPr>
            <a:r>
              <a:rPr lang="en-US" sz="2400" b="1">
                <a:solidFill>
                  <a:srgbClr val="FF0000"/>
                </a:solidFill>
                <a:latin typeface="Georgia" pitchFamily="18" charset="0"/>
              </a:rPr>
              <a:t> id</a:t>
            </a:r>
          </a:p>
          <a:p>
            <a:r>
              <a:rPr lang="en-US" sz="2400" b="1">
                <a:solidFill>
                  <a:srgbClr val="FF0000"/>
                </a:solidFill>
                <a:latin typeface="Georgia" pitchFamily="18" charset="0"/>
              </a:rPr>
              <a:t>  </a:t>
            </a:r>
          </a:p>
          <a:p>
            <a:r>
              <a:rPr lang="en-US" sz="2400" b="1">
                <a:solidFill>
                  <a:srgbClr val="FF0000"/>
                </a:solidFill>
                <a:latin typeface="Georgia" pitchFamily="18" charset="0"/>
              </a:rPr>
              <a:t>  </a:t>
            </a:r>
          </a:p>
          <a:p>
            <a:r>
              <a:rPr lang="en-US" sz="2400" b="1">
                <a:solidFill>
                  <a:srgbClr val="FF0000"/>
                </a:solidFill>
                <a:latin typeface="Georgia" pitchFamily="18" charset="0"/>
              </a:rPr>
              <a:t>  </a:t>
            </a:r>
          </a:p>
          <a:p>
            <a:r>
              <a:rPr lang="en-US" sz="2400" b="1">
                <a:solidFill>
                  <a:srgbClr val="FF0000"/>
                </a:solidFill>
                <a:latin typeface="Georgia" pitchFamily="18" charset="0"/>
              </a:rPr>
              <a:t>  </a:t>
            </a:r>
          </a:p>
          <a:p>
            <a:pPr>
              <a:spcBef>
                <a:spcPct val="50000"/>
              </a:spcBef>
            </a:pPr>
            <a:r>
              <a:rPr lang="en-US" sz="2400" b="1">
                <a:solidFill>
                  <a:srgbClr val="FF0000"/>
                </a:solidFill>
                <a:latin typeface="Georgia" pitchFamily="18" charset="0"/>
              </a:rPr>
              <a:t>  </a:t>
            </a:r>
          </a:p>
          <a:p>
            <a:pPr>
              <a:spcBef>
                <a:spcPct val="50000"/>
              </a:spcBef>
            </a:pPr>
            <a:r>
              <a:rPr lang="en-US" sz="2400" b="1">
                <a:solidFill>
                  <a:srgbClr val="FF0000"/>
                </a:solidFill>
                <a:latin typeface="Georgia" pitchFamily="18" charset="0"/>
              </a:rPr>
              <a:t>  </a:t>
            </a:r>
          </a:p>
          <a:p>
            <a:pPr>
              <a:spcBef>
                <a:spcPct val="50000"/>
              </a:spcBef>
            </a:pPr>
            <a:r>
              <a:rPr lang="en-US" sz="2400" b="1">
                <a:solidFill>
                  <a:srgbClr val="FF0000"/>
                </a:solidFill>
                <a:latin typeface="Georgia" pitchFamily="18" charset="0"/>
              </a:rPr>
              <a:t> id</a:t>
            </a:r>
          </a:p>
          <a:p>
            <a:r>
              <a:rPr lang="en-US" sz="2400" b="1">
                <a:solidFill>
                  <a:srgbClr val="FF0000"/>
                </a:solidFill>
                <a:latin typeface="Georgia" pitchFamily="18" charset="0"/>
              </a:rPr>
              <a:t>  </a:t>
            </a:r>
          </a:p>
          <a:p>
            <a:r>
              <a:rPr lang="en-US" sz="2400" b="1">
                <a:solidFill>
                  <a:srgbClr val="FF0000"/>
                </a:solidFill>
                <a:latin typeface="Georgia" pitchFamily="18" charset="0"/>
              </a:rPr>
              <a:t> id</a:t>
            </a:r>
          </a:p>
        </p:txBody>
      </p:sp>
      <p:sp>
        <p:nvSpPr>
          <p:cNvPr id="12" name="Text Box 7"/>
          <p:cNvSpPr txBox="1">
            <a:spLocks noChangeArrowheads="1"/>
          </p:cNvSpPr>
          <p:nvPr/>
        </p:nvSpPr>
        <p:spPr bwMode="auto">
          <a:xfrm>
            <a:off x="7942942" y="685800"/>
            <a:ext cx="1600200" cy="5816600"/>
          </a:xfrm>
          <a:prstGeom prst="rect">
            <a:avLst/>
          </a:prstGeom>
          <a:noFill/>
          <a:ln w="9525">
            <a:noFill/>
            <a:miter lim="800000"/>
            <a:headEnd/>
            <a:tailEnd/>
          </a:ln>
        </p:spPr>
        <p:txBody>
          <a:bodyPr>
            <a:spAutoFit/>
          </a:bodyPr>
          <a:lstStyle/>
          <a:p>
            <a:pPr>
              <a:spcBef>
                <a:spcPct val="25000"/>
              </a:spcBef>
            </a:pPr>
            <a:r>
              <a:rPr lang="en-US" sz="2400" b="1">
                <a:latin typeface="Lucida Fax" pitchFamily="18" charset="0"/>
              </a:rPr>
              <a:t>work</a:t>
            </a:r>
            <a:r>
              <a:rPr lang="en-US" sz="2400" b="1">
                <a:solidFill>
                  <a:srgbClr val="FF0000"/>
                </a:solidFill>
                <a:latin typeface="Lucida Fax" pitchFamily="18" charset="0"/>
              </a:rPr>
              <a:t>ed</a:t>
            </a:r>
            <a:r>
              <a:rPr lang="en-US" sz="2400" b="1">
                <a:latin typeface="Lucida Fax" pitchFamily="18" charset="0"/>
              </a:rPr>
              <a:t>.</a:t>
            </a:r>
          </a:p>
          <a:p>
            <a:pPr>
              <a:spcBef>
                <a:spcPct val="50000"/>
              </a:spcBef>
            </a:pPr>
            <a:r>
              <a:rPr lang="en-US" sz="2400" b="1">
                <a:latin typeface="Lucida Fax" pitchFamily="18" charset="0"/>
              </a:rPr>
              <a:t>stud</a:t>
            </a:r>
            <a:r>
              <a:rPr lang="en-US" sz="2400" b="1">
                <a:solidFill>
                  <a:srgbClr val="FF0000"/>
                </a:solidFill>
                <a:latin typeface="Lucida Fax" pitchFamily="18" charset="0"/>
              </a:rPr>
              <a:t>ied</a:t>
            </a:r>
            <a:r>
              <a:rPr lang="en-US" sz="2400" b="1">
                <a:latin typeface="Lucida Fax" pitchFamily="18" charset="0"/>
              </a:rPr>
              <a:t>.</a:t>
            </a:r>
          </a:p>
          <a:p>
            <a:pPr>
              <a:spcBef>
                <a:spcPct val="50000"/>
              </a:spcBef>
            </a:pPr>
            <a:r>
              <a:rPr lang="en-US" sz="2400" b="1">
                <a:latin typeface="Lucida Fax" pitchFamily="18" charset="0"/>
              </a:rPr>
              <a:t>talk</a:t>
            </a:r>
            <a:r>
              <a:rPr lang="en-US" sz="2400" b="1">
                <a:solidFill>
                  <a:srgbClr val="FF0000"/>
                </a:solidFill>
                <a:latin typeface="Lucida Fax" pitchFamily="18" charset="0"/>
              </a:rPr>
              <a:t>ed</a:t>
            </a:r>
            <a:r>
              <a:rPr lang="en-US" sz="2400" b="1">
                <a:latin typeface="Lucida Fax" pitchFamily="18" charset="0"/>
              </a:rPr>
              <a:t>.</a:t>
            </a:r>
          </a:p>
          <a:p>
            <a:r>
              <a:rPr lang="en-US" sz="2400" b="1">
                <a:solidFill>
                  <a:srgbClr val="00B0F0"/>
                </a:solidFill>
                <a:latin typeface="Lucida Fax" pitchFamily="18" charset="0"/>
              </a:rPr>
              <a:t>rode</a:t>
            </a:r>
            <a:r>
              <a:rPr lang="en-US" sz="2400" b="1">
                <a:latin typeface="Lucida Fax" pitchFamily="18" charset="0"/>
              </a:rPr>
              <a:t>.</a:t>
            </a:r>
          </a:p>
          <a:p>
            <a:r>
              <a:rPr lang="en-US" sz="2400" b="1">
                <a:solidFill>
                  <a:srgbClr val="00B0F0"/>
                </a:solidFill>
                <a:latin typeface="Lucida Fax" pitchFamily="18" charset="0"/>
              </a:rPr>
              <a:t>went</a:t>
            </a:r>
            <a:r>
              <a:rPr lang="en-US" sz="2400" b="1">
                <a:latin typeface="Lucida Fax" pitchFamily="18" charset="0"/>
              </a:rPr>
              <a:t>.</a:t>
            </a:r>
          </a:p>
          <a:p>
            <a:r>
              <a:rPr lang="en-US" sz="2400" b="1">
                <a:solidFill>
                  <a:srgbClr val="00B0F0"/>
                </a:solidFill>
                <a:latin typeface="Lucida Fax" pitchFamily="18" charset="0"/>
              </a:rPr>
              <a:t>flew</a:t>
            </a:r>
            <a:r>
              <a:rPr lang="en-US" sz="2400" b="1">
                <a:latin typeface="Lucida Fax" pitchFamily="18" charset="0"/>
              </a:rPr>
              <a:t>.</a:t>
            </a:r>
          </a:p>
          <a:p>
            <a:r>
              <a:rPr lang="en-US" sz="2400" b="1">
                <a:solidFill>
                  <a:srgbClr val="00B0F0"/>
                </a:solidFill>
                <a:latin typeface="Lucida Fax" pitchFamily="18" charset="0"/>
              </a:rPr>
              <a:t>taught</a:t>
            </a:r>
            <a:r>
              <a:rPr lang="en-US" sz="2400" b="1">
                <a:latin typeface="Lucida Fax" pitchFamily="18" charset="0"/>
              </a:rPr>
              <a:t>.</a:t>
            </a:r>
          </a:p>
          <a:p>
            <a:pPr>
              <a:spcBef>
                <a:spcPct val="50000"/>
              </a:spcBef>
            </a:pPr>
            <a:r>
              <a:rPr lang="en-US" sz="2400" b="1">
                <a:solidFill>
                  <a:srgbClr val="00B0F0"/>
                </a:solidFill>
                <a:latin typeface="Lucida Fax" pitchFamily="18" charset="0"/>
              </a:rPr>
              <a:t>sat</a:t>
            </a:r>
            <a:r>
              <a:rPr lang="en-US" sz="2400" b="1">
                <a:latin typeface="Lucida Fax" pitchFamily="18" charset="0"/>
              </a:rPr>
              <a:t>.</a:t>
            </a:r>
          </a:p>
          <a:p>
            <a:pPr>
              <a:spcBef>
                <a:spcPct val="50000"/>
              </a:spcBef>
            </a:pPr>
            <a:r>
              <a:rPr lang="en-US" sz="2400" b="1">
                <a:solidFill>
                  <a:srgbClr val="00B0F0"/>
                </a:solidFill>
                <a:latin typeface="Lucida Fax" pitchFamily="18" charset="0"/>
              </a:rPr>
              <a:t>bought</a:t>
            </a:r>
            <a:r>
              <a:rPr lang="en-US" sz="2400" b="1">
                <a:latin typeface="Lucida Fax" pitchFamily="18" charset="0"/>
              </a:rPr>
              <a:t>.</a:t>
            </a:r>
          </a:p>
          <a:p>
            <a:pPr>
              <a:spcBef>
                <a:spcPct val="50000"/>
              </a:spcBef>
            </a:pPr>
            <a:r>
              <a:rPr lang="en-US" sz="2400" b="1">
                <a:latin typeface="Lucida Fax" pitchFamily="18" charset="0"/>
              </a:rPr>
              <a:t>want</a:t>
            </a:r>
            <a:r>
              <a:rPr lang="en-US" sz="2400" b="1">
                <a:solidFill>
                  <a:srgbClr val="FF0000"/>
                </a:solidFill>
                <a:latin typeface="Lucida Fax" pitchFamily="18" charset="0"/>
              </a:rPr>
              <a:t>ed</a:t>
            </a:r>
            <a:r>
              <a:rPr lang="en-US" sz="2400" b="1">
                <a:latin typeface="Lucida Fax" pitchFamily="18" charset="0"/>
              </a:rPr>
              <a:t>.</a:t>
            </a:r>
          </a:p>
          <a:p>
            <a:r>
              <a:rPr lang="en-US" sz="2400" b="1">
                <a:solidFill>
                  <a:srgbClr val="00B0F0"/>
                </a:solidFill>
                <a:latin typeface="Lucida Fax" pitchFamily="18" charset="0"/>
              </a:rPr>
              <a:t>had</a:t>
            </a:r>
            <a:r>
              <a:rPr lang="en-US" sz="2400" b="1">
                <a:latin typeface="Lucida Fax" pitchFamily="18" charset="0"/>
              </a:rPr>
              <a:t>.</a:t>
            </a:r>
          </a:p>
          <a:p>
            <a:r>
              <a:rPr lang="en-US" sz="2400" b="1">
                <a:latin typeface="Lucida Fax" pitchFamily="18" charset="0"/>
              </a:rPr>
              <a:t>mark</a:t>
            </a:r>
            <a:r>
              <a:rPr lang="en-US" sz="2400" b="1">
                <a:solidFill>
                  <a:srgbClr val="FF0000"/>
                </a:solidFill>
                <a:latin typeface="Lucida Fax" pitchFamily="18" charset="0"/>
              </a:rPr>
              <a:t>ed</a:t>
            </a:r>
            <a:r>
              <a:rPr lang="en-US" sz="2400" b="1">
                <a:latin typeface="Lucida Fax" pitchFamily="18" charset="0"/>
              </a:rPr>
              <a:t>.</a:t>
            </a:r>
          </a:p>
          <a:p>
            <a:endParaRPr lang="en-US" sz="2400" b="1">
              <a:latin typeface="Lucida Fax"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13" name="TextBox 12"/>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32313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par>
                          <p:cTn id="21" fill="hold">
                            <p:stCondLst>
                              <p:cond delay="2000"/>
                            </p:stCondLst>
                            <p:childTnLst>
                              <p:par>
                                <p:cTn id="22" presetID="10" presetClass="exit" presetSubtype="0" fill="hold" grpId="1" nodeType="afterEffect">
                                  <p:stCondLst>
                                    <p:cond delay="0"/>
                                  </p:stCondLst>
                                  <p:childTnLst>
                                    <p:animEffect transition="out" filter="fade">
                                      <p:cBhvr>
                                        <p:cTn id="23" dur="2000"/>
                                        <p:tgtEl>
                                          <p:spTgt spid="9"/>
                                        </p:tgtEl>
                                      </p:cBhvr>
                                    </p:animEffect>
                                    <p:set>
                                      <p:cBhvr>
                                        <p:cTn id="24" dur="1" fill="hold">
                                          <p:stCondLst>
                                            <p:cond delay="1999"/>
                                          </p:stCondLst>
                                        </p:cTn>
                                        <p:tgtEl>
                                          <p:spTgt spid="9"/>
                                        </p:tgtEl>
                                        <p:attrNameLst>
                                          <p:attrName>style.visibility</p:attrName>
                                        </p:attrNameLst>
                                      </p:cBhvr>
                                      <p:to>
                                        <p:strVal val="hidden"/>
                                      </p:to>
                                    </p:set>
                                  </p:childTnLst>
                                </p:cTn>
                              </p:par>
                              <p:par>
                                <p:cTn id="25" presetID="0" presetClass="path" presetSubtype="0" accel="50000" decel="50000" fill="hold" grpId="1" nodeType="withEffect">
                                  <p:stCondLst>
                                    <p:cond delay="0"/>
                                  </p:stCondLst>
                                  <p:childTnLst>
                                    <p:animMotion origin="layout" path="M -2.29167E-6 -0.01041 C 0.00768 -0.04166 0.01563 -0.07268 0.02969 -0.09537 C 0.04375 -0.11805 0.0642 -0.14051 0.08373 -0.14676 C 0.10339 -0.15301 0.1263 -0.14444 0.14779 -0.13241 C 0.16927 -0.12037 0.19102 -0.09722 0.21276 -0.07453 C 0.23464 -0.05185 0.25651 -0.02384 0.27865 0.00417 " pathEditMode="relative" rAng="0" ptsTypes="AAAAAA">
                                      <p:cBhvr>
                                        <p:cTn id="26" dur="2000" fill="hold"/>
                                        <p:tgtEl>
                                          <p:spTgt spid="11"/>
                                        </p:tgtEl>
                                        <p:attrNameLst>
                                          <p:attrName>ppt_x</p:attrName>
                                          <p:attrName>ppt_y</p:attrName>
                                        </p:attrNameLst>
                                      </p:cBhvr>
                                      <p:rCtr x="13932" y="-6204"/>
                                    </p:animMotion>
                                  </p:childTnLst>
                                </p:cTn>
                              </p:par>
                            </p:childTnLst>
                          </p:cTn>
                        </p:par>
                        <p:par>
                          <p:cTn id="27" fill="hold">
                            <p:stCondLst>
                              <p:cond delay="4000"/>
                            </p:stCondLst>
                            <p:childTnLst>
                              <p:par>
                                <p:cTn id="28" presetID="10" presetClass="exit" presetSubtype="0" fill="hold" grpId="1" nodeType="afterEffect">
                                  <p:stCondLst>
                                    <p:cond delay="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1000"/>
                                        <p:tgtEl>
                                          <p:spTgt spid="11"/>
                                        </p:tgtEl>
                                      </p:cBhvr>
                                    </p:animEffect>
                                    <p:set>
                                      <p:cBhvr>
                                        <p:cTn id="33" dur="1" fill="hold">
                                          <p:stCondLst>
                                            <p:cond delay="999"/>
                                          </p:stCondLst>
                                        </p:cTn>
                                        <p:tgtEl>
                                          <p:spTgt spid="1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2"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2000"/>
                                        <p:tgtEl>
                                          <p:spTgt spid="8">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2000"/>
                                        <p:tgtEl>
                                          <p:spTgt spid="8">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2000"/>
                                        <p:tgtEl>
                                          <p:spTgt spid="8">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Effect transition="in" filter="fade">
                                      <p:cBhvr>
                                        <p:cTn id="53" dur="2000"/>
                                        <p:tgtEl>
                                          <p:spTgt spid="8">
                                            <p:txEl>
                                              <p:pRg st="3" end="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Effect transition="in" filter="fade">
                                      <p:cBhvr>
                                        <p:cTn id="56" dur="2000"/>
                                        <p:tgtEl>
                                          <p:spTgt spid="8">
                                            <p:txEl>
                                              <p:pRg st="4" end="4"/>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animEffect transition="in" filter="fade">
                                      <p:cBhvr>
                                        <p:cTn id="59" dur="2000"/>
                                        <p:tgtEl>
                                          <p:spTgt spid="8">
                                            <p:txEl>
                                              <p:pRg st="5" end="5"/>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xEl>
                                              <p:pRg st="6" end="6"/>
                                            </p:txEl>
                                          </p:spTgt>
                                        </p:tgtEl>
                                        <p:attrNameLst>
                                          <p:attrName>style.visibility</p:attrName>
                                        </p:attrNameLst>
                                      </p:cBhvr>
                                      <p:to>
                                        <p:strVal val="visible"/>
                                      </p:to>
                                    </p:set>
                                    <p:animEffect transition="in" filter="fade">
                                      <p:cBhvr>
                                        <p:cTn id="62" dur="2000"/>
                                        <p:tgtEl>
                                          <p:spTgt spid="8">
                                            <p:txEl>
                                              <p:pRg st="6" end="6"/>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xEl>
                                              <p:pRg st="7" end="7"/>
                                            </p:txEl>
                                          </p:spTgt>
                                        </p:tgtEl>
                                        <p:attrNameLst>
                                          <p:attrName>style.visibility</p:attrName>
                                        </p:attrNameLst>
                                      </p:cBhvr>
                                      <p:to>
                                        <p:strVal val="visible"/>
                                      </p:to>
                                    </p:set>
                                    <p:animEffect transition="in" filter="fade">
                                      <p:cBhvr>
                                        <p:cTn id="65" dur="2000"/>
                                        <p:tgtEl>
                                          <p:spTgt spid="8">
                                            <p:txEl>
                                              <p:pRg st="7" end="7"/>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xEl>
                                              <p:pRg st="8" end="8"/>
                                            </p:txEl>
                                          </p:spTgt>
                                        </p:tgtEl>
                                        <p:attrNameLst>
                                          <p:attrName>style.visibility</p:attrName>
                                        </p:attrNameLst>
                                      </p:cBhvr>
                                      <p:to>
                                        <p:strVal val="visible"/>
                                      </p:to>
                                    </p:set>
                                    <p:animEffect transition="in" filter="fade">
                                      <p:cBhvr>
                                        <p:cTn id="68" dur="2000"/>
                                        <p:tgtEl>
                                          <p:spTgt spid="8">
                                            <p:txEl>
                                              <p:pRg st="8" end="8"/>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
                                            <p:txEl>
                                              <p:pRg st="9" end="9"/>
                                            </p:txEl>
                                          </p:spTgt>
                                        </p:tgtEl>
                                        <p:attrNameLst>
                                          <p:attrName>style.visibility</p:attrName>
                                        </p:attrNameLst>
                                      </p:cBhvr>
                                      <p:to>
                                        <p:strVal val="visible"/>
                                      </p:to>
                                    </p:set>
                                    <p:animEffect transition="in" filter="fade">
                                      <p:cBhvr>
                                        <p:cTn id="71" dur="2000"/>
                                        <p:tgtEl>
                                          <p:spTgt spid="8">
                                            <p:txEl>
                                              <p:pRg st="9" end="9"/>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
                                            <p:txEl>
                                              <p:pRg st="10" end="10"/>
                                            </p:txEl>
                                          </p:spTgt>
                                        </p:tgtEl>
                                        <p:attrNameLst>
                                          <p:attrName>style.visibility</p:attrName>
                                        </p:attrNameLst>
                                      </p:cBhvr>
                                      <p:to>
                                        <p:strVal val="visible"/>
                                      </p:to>
                                    </p:set>
                                    <p:animEffect transition="in" filter="fade">
                                      <p:cBhvr>
                                        <p:cTn id="74" dur="2000"/>
                                        <p:tgtEl>
                                          <p:spTgt spid="8">
                                            <p:txEl>
                                              <p:pRg st="10" end="1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
                                            <p:txEl>
                                              <p:pRg st="11" end="11"/>
                                            </p:txEl>
                                          </p:spTgt>
                                        </p:tgtEl>
                                        <p:attrNameLst>
                                          <p:attrName>style.visibility</p:attrName>
                                        </p:attrNameLst>
                                      </p:cBhvr>
                                      <p:to>
                                        <p:strVal val="visible"/>
                                      </p:to>
                                    </p:set>
                                    <p:animEffect transition="in" filter="fade">
                                      <p:cBhvr>
                                        <p:cTn id="77" dur="2000"/>
                                        <p:tgtEl>
                                          <p:spTgt spid="8">
                                            <p:txEl>
                                              <p:pRg st="11" end="11"/>
                                            </p:txEl>
                                          </p:spTgt>
                                        </p:tgtEl>
                                      </p:cBhvr>
                                    </p:animEffect>
                                  </p:childTnLst>
                                </p:cTn>
                              </p:par>
                              <p:par>
                                <p:cTn id="78" presetID="10" presetClass="exit" presetSubtype="0" fill="hold" grpId="1" nodeType="withEffect">
                                  <p:stCondLst>
                                    <p:cond delay="0"/>
                                  </p:stCondLst>
                                  <p:childTnLst>
                                    <p:animEffect transition="out" filter="fade">
                                      <p:cBhvr>
                                        <p:cTn id="79" dur="2000"/>
                                        <p:tgtEl>
                                          <p:spTgt spid="12"/>
                                        </p:tgtEl>
                                      </p:cBhvr>
                                    </p:animEffect>
                                    <p:set>
                                      <p:cBhvr>
                                        <p:cTn id="80" dur="1" fill="hold">
                                          <p:stCondLst>
                                            <p:cond delay="1999"/>
                                          </p:stCondLst>
                                        </p:cTn>
                                        <p:tgtEl>
                                          <p:spTgt spid="12"/>
                                        </p:tgtEl>
                                        <p:attrNameLst>
                                          <p:attrName>style.visibility</p:attrName>
                                        </p:attrNameLst>
                                      </p:cBhvr>
                                      <p:to>
                                        <p:strVal val="hidden"/>
                                      </p:to>
                                    </p:set>
                                  </p:childTnLst>
                                </p:cTn>
                              </p:par>
                              <p:par>
                                <p:cTn id="81" presetID="10" presetClass="entr" presetSubtype="0" fill="hold" grpId="2"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6" grpId="2"/>
      <p:bldP spid="8" grpId="0" build="p"/>
      <p:bldP spid="9" grpId="0"/>
      <p:bldP spid="9" grpId="1"/>
      <p:bldP spid="9" grpId="2"/>
      <p:bldP spid="11" grpId="0"/>
      <p:bldP spid="11" grpId="1"/>
      <p:bldP spid="11" grpId="2"/>
      <p:bldP spid="12" grpId="0"/>
      <p:bldP spid="1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1700" y="755404"/>
            <a:ext cx="10834254" cy="6212022"/>
          </a:xfrm>
          <a:prstGeom prst="rect">
            <a:avLst/>
          </a:prstGeom>
          <a:noFill/>
        </p:spPr>
        <p:txBody>
          <a:bodyPr wrap="square" rtlCol="0">
            <a:spAutoFit/>
          </a:bodyPr>
          <a:lstStyle/>
          <a:p>
            <a:pPr>
              <a:lnSpc>
                <a:spcPts val="3700"/>
              </a:lnSpc>
            </a:pPr>
            <a:r>
              <a:rPr lang="en-US" sz="2400" dirty="0">
                <a:latin typeface="Cambria" panose="02040503050406030204" pitchFamily="18" charset="0"/>
              </a:rPr>
              <a:t> </a:t>
            </a:r>
            <a:r>
              <a:rPr lang="en-US" sz="2400" dirty="0">
                <a:solidFill>
                  <a:srgbClr val="FF0000"/>
                </a:solidFill>
                <a:latin typeface="Cambria" panose="02040503050406030204" pitchFamily="18" charset="0"/>
              </a:rPr>
              <a:t>The lunar module was on the Moon. </a:t>
            </a:r>
            <a:r>
              <a:rPr lang="en-US" sz="2400" dirty="0">
                <a:solidFill>
                  <a:srgbClr val="7030A0"/>
                </a:solidFill>
                <a:latin typeface="Cambria" panose="02040503050406030204" pitchFamily="18" charset="0"/>
              </a:rPr>
              <a:t>Astronaut Neil Armstrong had come out of the door and looked up into black space. </a:t>
            </a:r>
            <a:r>
              <a:rPr lang="en-US" sz="2400" dirty="0">
                <a:solidFill>
                  <a:srgbClr val="0070C0"/>
                </a:solidFill>
                <a:latin typeface="Cambria" panose="02040503050406030204" pitchFamily="18" charset="0"/>
              </a:rPr>
              <a:t>He looked down at the gray rocks. The Moon waited. Slowly, he moved down the stairs. When he got to the bottom, he stopped. Then, he carefully put his foot down on the ground.</a:t>
            </a:r>
            <a:r>
              <a:rPr lang="en-US" sz="2400" dirty="0">
                <a:latin typeface="Cambria" panose="02040503050406030204" pitchFamily="18" charset="0"/>
              </a:rPr>
              <a:t> </a:t>
            </a:r>
            <a:r>
              <a:rPr lang="en-US" sz="2400" dirty="0">
                <a:solidFill>
                  <a:srgbClr val="FF0000"/>
                </a:solidFill>
                <a:latin typeface="Cambria" panose="02040503050406030204" pitchFamily="18" charset="0"/>
              </a:rPr>
              <a:t>He was the first man on the Moon.</a:t>
            </a:r>
          </a:p>
          <a:p>
            <a:pPr>
              <a:lnSpc>
                <a:spcPts val="3700"/>
              </a:lnSpc>
            </a:pPr>
            <a:r>
              <a:rPr lang="en-US" sz="2400" dirty="0">
                <a:latin typeface="Cambria" panose="02040503050406030204" pitchFamily="18" charset="0"/>
              </a:rPr>
              <a:t>     </a:t>
            </a:r>
            <a:r>
              <a:rPr lang="en-US" sz="2400" dirty="0">
                <a:solidFill>
                  <a:srgbClr val="0070C0"/>
                </a:solidFill>
                <a:latin typeface="Cambria" panose="02040503050406030204" pitchFamily="18" charset="0"/>
              </a:rPr>
              <a:t>Three hundred and twenty thousand kilometers away on Earth, people watched Neil Armstrong on television. They laughed and shouted. </a:t>
            </a:r>
            <a:r>
              <a:rPr lang="en-US" sz="2400" dirty="0">
                <a:solidFill>
                  <a:srgbClr val="FF0000"/>
                </a:solidFill>
                <a:latin typeface="Cambria" panose="02040503050406030204" pitchFamily="18" charset="0"/>
              </a:rPr>
              <a:t>A man was on the Moon!</a:t>
            </a:r>
          </a:p>
          <a:p>
            <a:pPr>
              <a:lnSpc>
                <a:spcPts val="3700"/>
              </a:lnSpc>
            </a:pPr>
            <a:r>
              <a:rPr lang="en-US" sz="2400" dirty="0">
                <a:solidFill>
                  <a:srgbClr val="0070C0"/>
                </a:solidFill>
                <a:latin typeface="Cambria" panose="02040503050406030204" pitchFamily="18" charset="0"/>
              </a:rPr>
              <a:t>     Jim Lovell sat in front of his television with his wife and children. </a:t>
            </a:r>
            <a:r>
              <a:rPr lang="en-US" sz="2400" dirty="0">
                <a:solidFill>
                  <a:srgbClr val="FF0000"/>
                </a:solidFill>
                <a:latin typeface="Cambria" panose="02040503050406030204" pitchFamily="18" charset="0"/>
              </a:rPr>
              <a:t>"I'm not the first man on the Moon</a:t>
            </a:r>
            <a:r>
              <a:rPr lang="en-US" sz="2400" dirty="0">
                <a:latin typeface="Cambria" panose="02040503050406030204" pitchFamily="18" charset="0"/>
              </a:rPr>
              <a:t>," </a:t>
            </a:r>
            <a:r>
              <a:rPr lang="en-US" sz="2400" dirty="0">
                <a:solidFill>
                  <a:srgbClr val="0070C0"/>
                </a:solidFill>
                <a:latin typeface="Cambria" panose="02040503050406030204" pitchFamily="18" charset="0"/>
              </a:rPr>
              <a:t>Jim said to his son Jeffrey. "But I will go there."</a:t>
            </a:r>
          </a:p>
          <a:p>
            <a:pPr>
              <a:lnSpc>
                <a:spcPts val="3700"/>
              </a:lnSpc>
            </a:pPr>
            <a:r>
              <a:rPr lang="en-US" sz="2400" dirty="0">
                <a:solidFill>
                  <a:srgbClr val="0070C0"/>
                </a:solidFill>
                <a:latin typeface="Cambria" panose="02040503050406030204" pitchFamily="18" charset="0"/>
              </a:rPr>
              <a:t>     Jeffrey was only five years old and he was excited. "Look at the rocks, Dad!" he shouted. "Look at the moon rocks!“</a:t>
            </a:r>
            <a:r>
              <a:rPr lang="en-US" sz="2400" baseline="30000" dirty="0">
                <a:solidFill>
                  <a:srgbClr val="0070C0"/>
                </a:solidFill>
                <a:latin typeface="Cambria" panose="02040503050406030204" pitchFamily="18" charset="0"/>
              </a:rPr>
              <a:t>1</a:t>
            </a:r>
          </a:p>
          <a:p>
            <a:pPr>
              <a:lnSpc>
                <a:spcPts val="3700"/>
              </a:lnSpc>
            </a:pPr>
            <a:endParaRPr lang="en-US" sz="2400" dirty="0">
              <a:latin typeface="Cambria" panose="02040503050406030204" pitchFamily="18" charset="0"/>
            </a:endParaRPr>
          </a:p>
        </p:txBody>
      </p:sp>
      <p:sp>
        <p:nvSpPr>
          <p:cNvPr id="4" name="TextBox 3"/>
          <p:cNvSpPr txBox="1"/>
          <p:nvPr/>
        </p:nvSpPr>
        <p:spPr>
          <a:xfrm>
            <a:off x="678873" y="748142"/>
            <a:ext cx="10834254" cy="6212022"/>
          </a:xfrm>
          <a:prstGeom prst="rect">
            <a:avLst/>
          </a:prstGeom>
          <a:noFill/>
        </p:spPr>
        <p:txBody>
          <a:bodyPr wrap="square" rtlCol="0">
            <a:spAutoFit/>
          </a:bodyPr>
          <a:lstStyle/>
          <a:p>
            <a:pPr>
              <a:lnSpc>
                <a:spcPts val="3700"/>
              </a:lnSpc>
            </a:pPr>
            <a:r>
              <a:rPr lang="en-US" sz="2400" dirty="0">
                <a:latin typeface="Cambria" panose="02040503050406030204" pitchFamily="18" charset="0"/>
              </a:rPr>
              <a:t> The lunar module was on the Moon. Astronaut Neil Armstrong had come out of the door and looked up into black space. He looked down at the gray rocks. The Moon waited. Slowly, he moved down the stairs. When he got to the bottom, he stopped. Then, he carefully put his foot down on the ground. He was the first man on the Moon.</a:t>
            </a:r>
          </a:p>
          <a:p>
            <a:pPr>
              <a:lnSpc>
                <a:spcPts val="3700"/>
              </a:lnSpc>
            </a:pPr>
            <a:r>
              <a:rPr lang="en-US" sz="2400" dirty="0">
                <a:latin typeface="Cambria" panose="02040503050406030204" pitchFamily="18" charset="0"/>
              </a:rPr>
              <a:t>     Three hundred and twenty thousand kilometers away on Earth, people watched Neil Armstrong on television. They laughed and shouted. A man was on the Moon!</a:t>
            </a:r>
          </a:p>
          <a:p>
            <a:pPr>
              <a:lnSpc>
                <a:spcPts val="3700"/>
              </a:lnSpc>
            </a:pPr>
            <a:r>
              <a:rPr lang="en-US" sz="2400" dirty="0">
                <a:latin typeface="Cambria" panose="02040503050406030204" pitchFamily="18" charset="0"/>
              </a:rPr>
              <a:t>     Jim Lovell sat in front of his television with his wife and children. "I'm not the first man on the Moon," Jim said to his son Jeffrey. "But I will go there."</a:t>
            </a:r>
          </a:p>
          <a:p>
            <a:pPr>
              <a:lnSpc>
                <a:spcPts val="3700"/>
              </a:lnSpc>
            </a:pPr>
            <a:r>
              <a:rPr lang="en-US" sz="2400" dirty="0">
                <a:latin typeface="Cambria" panose="02040503050406030204" pitchFamily="18" charset="0"/>
              </a:rPr>
              <a:t>     Jeffrey was only five years old and he was excited. "Look at the rocks, Dad!" he shouted. "Look at the moon rocks!"</a:t>
            </a:r>
          </a:p>
          <a:p>
            <a:pPr>
              <a:lnSpc>
                <a:spcPts val="3700"/>
              </a:lnSpc>
            </a:pPr>
            <a:endParaRPr lang="en-US" sz="2400" dirty="0">
              <a:latin typeface="Cambria" panose="020405030504060302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9" name="TextBox 8"/>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410482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525" y="1080153"/>
            <a:ext cx="3048296" cy="3841404"/>
          </a:xfrm>
          <a:prstGeom prst="rect">
            <a:avLst/>
          </a:prstGeom>
        </p:spPr>
      </p:pic>
      <p:sp>
        <p:nvSpPr>
          <p:cNvPr id="6" name="Oval 5"/>
          <p:cNvSpPr/>
          <p:nvPr/>
        </p:nvSpPr>
        <p:spPr>
          <a:xfrm>
            <a:off x="1398525" y="2100492"/>
            <a:ext cx="3048296" cy="2821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“All simple English sentences”</a:t>
            </a:r>
          </a:p>
        </p:txBody>
      </p:sp>
      <p:sp>
        <p:nvSpPr>
          <p:cNvPr id="8" name="Right Arrow 7"/>
          <p:cNvSpPr/>
          <p:nvPr/>
        </p:nvSpPr>
        <p:spPr>
          <a:xfrm>
            <a:off x="4852219" y="3229897"/>
            <a:ext cx="1769807" cy="339213"/>
          </a:xfrm>
          <a:prstGeom prst="right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38122" y="1292088"/>
            <a:ext cx="4333461" cy="4194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chemeClr val="tx1"/>
                </a:solidFill>
              </a:rPr>
              <a:t>BE </a:t>
            </a:r>
          </a:p>
          <a:p>
            <a:pPr algn="ctr">
              <a:lnSpc>
                <a:spcPct val="150000"/>
              </a:lnSpc>
            </a:pPr>
            <a:r>
              <a:rPr lang="en-US" sz="2800" dirty="0">
                <a:solidFill>
                  <a:schemeClr val="tx1"/>
                </a:solidFill>
              </a:rPr>
              <a:t>DO</a:t>
            </a:r>
          </a:p>
          <a:p>
            <a:pPr algn="r">
              <a:lnSpc>
                <a:spcPct val="150000"/>
              </a:lnSpc>
            </a:pPr>
            <a:r>
              <a:rPr lang="en-US" sz="2800" dirty="0">
                <a:solidFill>
                  <a:schemeClr val="tx1"/>
                </a:solidFill>
              </a:rPr>
              <a:t>            HAVE</a:t>
            </a:r>
          </a:p>
        </p:txBody>
      </p:sp>
      <p:sp>
        <p:nvSpPr>
          <p:cNvPr id="13" name="Freeform 12"/>
          <p:cNvSpPr/>
          <p:nvPr/>
        </p:nvSpPr>
        <p:spPr>
          <a:xfrm>
            <a:off x="8108709" y="1292088"/>
            <a:ext cx="796570" cy="4194311"/>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H="1">
            <a:off x="9013327" y="1292088"/>
            <a:ext cx="770054" cy="4194312"/>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52168" y="5720801"/>
            <a:ext cx="10854813" cy="523220"/>
          </a:xfrm>
          <a:prstGeom prst="rect">
            <a:avLst/>
          </a:prstGeom>
          <a:noFill/>
        </p:spPr>
        <p:txBody>
          <a:bodyPr wrap="square" rtlCol="0">
            <a:spAutoFit/>
          </a:bodyPr>
          <a:lstStyle/>
          <a:p>
            <a:r>
              <a:rPr lang="en-US" sz="2800" dirty="0"/>
              <a:t>The ‘Verb Families’, BE, DO &amp; HAVE mark Dimensions of communications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12" name="TextBox 11"/>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7498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animBg="1"/>
      <p:bldP spid="14"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5245439" y="3219636"/>
            <a:ext cx="1769807" cy="339213"/>
          </a:xfrm>
          <a:prstGeom prst="right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91853" y="1292088"/>
            <a:ext cx="4333461" cy="4194312"/>
            <a:chOff x="6838122" y="1292088"/>
            <a:chExt cx="4333461" cy="4194312"/>
          </a:xfrm>
        </p:grpSpPr>
        <p:sp>
          <p:nvSpPr>
            <p:cNvPr id="9" name="Oval 8"/>
            <p:cNvSpPr/>
            <p:nvPr/>
          </p:nvSpPr>
          <p:spPr>
            <a:xfrm>
              <a:off x="6838122" y="1292088"/>
              <a:ext cx="4333461" cy="4194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chemeClr val="tx1"/>
                  </a:solidFill>
                </a:rPr>
                <a:t>BE </a:t>
              </a:r>
            </a:p>
            <a:p>
              <a:pPr algn="ctr">
                <a:lnSpc>
                  <a:spcPct val="150000"/>
                </a:lnSpc>
              </a:pPr>
              <a:r>
                <a:rPr lang="en-US" sz="2800" dirty="0">
                  <a:solidFill>
                    <a:schemeClr val="tx1"/>
                  </a:solidFill>
                </a:rPr>
                <a:t>DO</a:t>
              </a:r>
            </a:p>
            <a:p>
              <a:pPr algn="r">
                <a:lnSpc>
                  <a:spcPct val="150000"/>
                </a:lnSpc>
              </a:pPr>
              <a:r>
                <a:rPr lang="en-US" sz="2800" dirty="0">
                  <a:solidFill>
                    <a:schemeClr val="tx1"/>
                  </a:solidFill>
                </a:rPr>
                <a:t>            HAVE</a:t>
              </a:r>
            </a:p>
          </p:txBody>
        </p:sp>
        <p:sp>
          <p:nvSpPr>
            <p:cNvPr id="13" name="Freeform 12"/>
            <p:cNvSpPr/>
            <p:nvPr/>
          </p:nvSpPr>
          <p:spPr>
            <a:xfrm>
              <a:off x="8108709" y="1292088"/>
              <a:ext cx="796570" cy="4194311"/>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H="1">
              <a:off x="8905279" y="1292088"/>
              <a:ext cx="878102" cy="4194312"/>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152547" y="5813155"/>
            <a:ext cx="7852559" cy="523220"/>
          </a:xfrm>
          <a:prstGeom prst="rect">
            <a:avLst/>
          </a:prstGeom>
          <a:noFill/>
        </p:spPr>
        <p:txBody>
          <a:bodyPr wrap="square" rtlCol="0">
            <a:spAutoFit/>
          </a:bodyPr>
          <a:lstStyle/>
          <a:p>
            <a:r>
              <a:rPr lang="en-US" sz="2800" dirty="0"/>
              <a:t>Conditionals can only exist based on Real situations</a:t>
            </a:r>
          </a:p>
        </p:txBody>
      </p:sp>
      <p:grpSp>
        <p:nvGrpSpPr>
          <p:cNvPr id="15" name="Group 14"/>
          <p:cNvGrpSpPr/>
          <p:nvPr/>
        </p:nvGrpSpPr>
        <p:grpSpPr>
          <a:xfrm>
            <a:off x="7338239" y="1283408"/>
            <a:ext cx="4333461" cy="4194312"/>
            <a:chOff x="6838122" y="1292088"/>
            <a:chExt cx="4333461" cy="4194312"/>
          </a:xfrm>
        </p:grpSpPr>
        <p:sp>
          <p:nvSpPr>
            <p:cNvPr id="16" name="Oval 15"/>
            <p:cNvSpPr/>
            <p:nvPr/>
          </p:nvSpPr>
          <p:spPr>
            <a:xfrm>
              <a:off x="6838122" y="1292088"/>
              <a:ext cx="4333461" cy="4194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chemeClr val="tx1"/>
                  </a:solidFill>
                </a:rPr>
                <a:t>BE </a:t>
              </a:r>
            </a:p>
            <a:p>
              <a:pPr algn="ctr">
                <a:lnSpc>
                  <a:spcPct val="150000"/>
                </a:lnSpc>
              </a:pPr>
              <a:r>
                <a:rPr lang="en-US" sz="2800" dirty="0">
                  <a:solidFill>
                    <a:schemeClr val="tx1"/>
                  </a:solidFill>
                </a:rPr>
                <a:t>DO</a:t>
              </a:r>
            </a:p>
            <a:p>
              <a:pPr algn="ctr">
                <a:lnSpc>
                  <a:spcPct val="150000"/>
                </a:lnSpc>
              </a:pPr>
              <a:endParaRPr lang="en-US" sz="2800" dirty="0">
                <a:solidFill>
                  <a:schemeClr val="tx1"/>
                </a:solidFill>
              </a:endParaRPr>
            </a:p>
            <a:p>
              <a:pPr algn="r">
                <a:lnSpc>
                  <a:spcPct val="150000"/>
                </a:lnSpc>
              </a:pPr>
              <a:r>
                <a:rPr lang="en-US" sz="2800" dirty="0">
                  <a:solidFill>
                    <a:schemeClr val="tx1"/>
                  </a:solidFill>
                </a:rPr>
                <a:t>            HAVE</a:t>
              </a:r>
            </a:p>
          </p:txBody>
        </p:sp>
        <p:sp>
          <p:nvSpPr>
            <p:cNvPr id="17" name="Freeform 16"/>
            <p:cNvSpPr/>
            <p:nvPr/>
          </p:nvSpPr>
          <p:spPr>
            <a:xfrm>
              <a:off x="8108709" y="1292088"/>
              <a:ext cx="796570" cy="4194311"/>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H="1">
              <a:off x="8905279" y="1292088"/>
              <a:ext cx="878102" cy="4194312"/>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a:off x="7015246" y="3558849"/>
            <a:ext cx="497944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47970" y="1699167"/>
            <a:ext cx="1150375" cy="830997"/>
          </a:xfrm>
          <a:prstGeom prst="rect">
            <a:avLst/>
          </a:prstGeom>
          <a:noFill/>
        </p:spPr>
        <p:txBody>
          <a:bodyPr wrap="square" rtlCol="0">
            <a:spAutoFit/>
          </a:bodyPr>
          <a:lstStyle/>
          <a:p>
            <a:r>
              <a:rPr lang="en-US" sz="2400" dirty="0">
                <a:solidFill>
                  <a:srgbClr val="FF0000"/>
                </a:solidFill>
              </a:rPr>
              <a:t>Real  / Direct</a:t>
            </a:r>
          </a:p>
        </p:txBody>
      </p:sp>
      <p:sp>
        <p:nvSpPr>
          <p:cNvPr id="23" name="TextBox 22"/>
          <p:cNvSpPr txBox="1"/>
          <p:nvPr/>
        </p:nvSpPr>
        <p:spPr>
          <a:xfrm>
            <a:off x="5752030" y="4287451"/>
            <a:ext cx="1646315" cy="830997"/>
          </a:xfrm>
          <a:prstGeom prst="rect">
            <a:avLst/>
          </a:prstGeom>
          <a:noFill/>
        </p:spPr>
        <p:txBody>
          <a:bodyPr wrap="square" rtlCol="0">
            <a:spAutoFit/>
          </a:bodyPr>
          <a:lstStyle/>
          <a:p>
            <a:r>
              <a:rPr lang="en-US" sz="2400" dirty="0">
                <a:solidFill>
                  <a:srgbClr val="FF0000"/>
                </a:solidFill>
              </a:rPr>
              <a:t>Unreal / Conditional</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24" name="TextBox 23"/>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14184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83" y="715297"/>
            <a:ext cx="8465192" cy="5718740"/>
          </a:xfrm>
          <a:prstGeom prst="rect">
            <a:avLst/>
          </a:prstGeom>
        </p:spPr>
      </p:pic>
      <p:cxnSp>
        <p:nvCxnSpPr>
          <p:cNvPr id="6" name="Straight Connector 5"/>
          <p:cNvCxnSpPr/>
          <p:nvPr/>
        </p:nvCxnSpPr>
        <p:spPr>
          <a:xfrm flipV="1">
            <a:off x="560439" y="3849329"/>
            <a:ext cx="8922774" cy="1474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52683" y="1456103"/>
            <a:ext cx="1150375" cy="830997"/>
          </a:xfrm>
          <a:prstGeom prst="rect">
            <a:avLst/>
          </a:prstGeom>
          <a:noFill/>
        </p:spPr>
        <p:txBody>
          <a:bodyPr wrap="square" rtlCol="0">
            <a:spAutoFit/>
          </a:bodyPr>
          <a:lstStyle/>
          <a:p>
            <a:r>
              <a:rPr lang="en-US" sz="2400" dirty="0">
                <a:solidFill>
                  <a:srgbClr val="FF0000"/>
                </a:solidFill>
              </a:rPr>
              <a:t>Real / Direct</a:t>
            </a:r>
          </a:p>
        </p:txBody>
      </p:sp>
      <p:sp>
        <p:nvSpPr>
          <p:cNvPr id="11" name="TextBox 10"/>
          <p:cNvSpPr txBox="1"/>
          <p:nvPr/>
        </p:nvSpPr>
        <p:spPr>
          <a:xfrm>
            <a:off x="9614511" y="5021197"/>
            <a:ext cx="1826721" cy="461665"/>
          </a:xfrm>
          <a:prstGeom prst="rect">
            <a:avLst/>
          </a:prstGeom>
          <a:noFill/>
        </p:spPr>
        <p:txBody>
          <a:bodyPr wrap="square" rtlCol="0">
            <a:spAutoFit/>
          </a:bodyPr>
          <a:lstStyle/>
          <a:p>
            <a:r>
              <a:rPr lang="en-US" sz="2400" dirty="0">
                <a:solidFill>
                  <a:srgbClr val="FF0000"/>
                </a:solidFill>
              </a:rPr>
              <a:t>Conditional</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8" name="TextBox 7"/>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310693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4"/>
          <p:cNvSpPr>
            <a:spLocks noChangeArrowheads="1"/>
          </p:cNvSpPr>
          <p:nvPr/>
        </p:nvSpPr>
        <p:spPr bwMode="auto">
          <a:xfrm>
            <a:off x="1420758" y="1282959"/>
            <a:ext cx="9955163" cy="5262563"/>
          </a:xfrm>
          <a:prstGeom prst="cloudCallout">
            <a:avLst>
              <a:gd name="adj1" fmla="val -52162"/>
              <a:gd name="adj2" fmla="val -13407"/>
            </a:avLst>
          </a:prstGeom>
          <a:solidFill>
            <a:srgbClr val="FFFFFF"/>
          </a:solidFill>
          <a:ln w="9525">
            <a:solidFill>
              <a:srgbClr val="000000"/>
            </a:solidFill>
            <a:round/>
            <a:headEnd/>
            <a:tailEnd/>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339725"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en-US" altLang="en-US" sz="3400" b="1" i="1" dirty="0">
                <a:latin typeface="Times New Roman" panose="02020603050405020304" pitchFamily="18" charset="0"/>
              </a:rPr>
              <a:t>Advanced placement</a:t>
            </a:r>
          </a:p>
          <a:p>
            <a:pPr lvl="1" eaLnBrk="1" hangingPunct="1"/>
            <a:r>
              <a:rPr lang="en-US" altLang="en-US" sz="3400" b="1" i="1" dirty="0">
                <a:latin typeface="Times New Roman" panose="02020603050405020304" pitchFamily="18" charset="0"/>
              </a:rPr>
              <a:t>in Canadian High Schools</a:t>
            </a:r>
          </a:p>
          <a:p>
            <a:pPr lvl="1" eaLnBrk="1" hangingPunct="1"/>
            <a:r>
              <a:rPr lang="en-US" altLang="en-US" sz="3400" b="1" i="1" dirty="0">
                <a:latin typeface="Times New Roman" panose="02020603050405020304" pitchFamily="18" charset="0"/>
              </a:rPr>
              <a:t>is determined almost exclusively by the student’s ability</a:t>
            </a:r>
          </a:p>
          <a:p>
            <a:pPr lvl="1" eaLnBrk="1" hangingPunct="1"/>
            <a:r>
              <a:rPr lang="en-US" altLang="en-US" sz="3400" b="1" i="1" dirty="0">
                <a:latin typeface="Times New Roman" panose="02020603050405020304" pitchFamily="18" charset="0"/>
              </a:rPr>
              <a:t>to use prepositions correctly.</a:t>
            </a:r>
          </a:p>
          <a:p>
            <a:pPr algn="l" eaLnBrk="1" hangingPunct="1"/>
            <a:endParaRPr lang="en-US" altLang="en-US" dirty="0"/>
          </a:p>
        </p:txBody>
      </p:sp>
      <p:sp>
        <p:nvSpPr>
          <p:cNvPr id="92163" name="Text Box 3"/>
          <p:cNvSpPr txBox="1">
            <a:spLocks noChangeArrowheads="1"/>
          </p:cNvSpPr>
          <p:nvPr/>
        </p:nvSpPr>
        <p:spPr bwMode="auto">
          <a:xfrm>
            <a:off x="1514175" y="664611"/>
            <a:ext cx="9384890" cy="11131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400" b="1" i="1" dirty="0">
                <a:latin typeface="Cambria" panose="02040503050406030204" pitchFamily="18" charset="0"/>
              </a:rPr>
              <a:t>Lee Gunderson &amp; Catherine Eddy working with Immigration Canada, were  responsible for E S L Testing &amp; Placement in B.C. schools. </a:t>
            </a:r>
            <a:endParaRPr lang="en-US" altLang="en-US" sz="2400" i="1" dirty="0">
              <a:latin typeface="Cambria" panose="02040503050406030204" pitchFamily="18" charset="0"/>
            </a:endParaRPr>
          </a:p>
        </p:txBody>
      </p:sp>
      <p:sp>
        <p:nvSpPr>
          <p:cNvPr id="92165" name="Text Box 5"/>
          <p:cNvSpPr txBox="1">
            <a:spLocks noChangeArrowheads="1"/>
          </p:cNvSpPr>
          <p:nvPr/>
        </p:nvSpPr>
        <p:spPr bwMode="auto">
          <a:xfrm>
            <a:off x="1514174" y="4740200"/>
            <a:ext cx="9384890" cy="113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400" b="1" i="1" dirty="0">
                <a:latin typeface="Cambria" panose="02040503050406030204" pitchFamily="18" charset="0"/>
              </a:rPr>
              <a:t>They were testing on average 20,000 students per year (100/day),</a:t>
            </a:r>
          </a:p>
          <a:p>
            <a:pPr eaLnBrk="1" hangingPunct="1">
              <a:lnSpc>
                <a:spcPct val="150000"/>
              </a:lnSpc>
            </a:pPr>
            <a:r>
              <a:rPr lang="en-US" altLang="en-US" sz="2400" b="1" i="1" dirty="0">
                <a:latin typeface="Cambria" panose="02040503050406030204" pitchFamily="18" charset="0"/>
              </a:rPr>
              <a:t> so as to place them in the appropriate ESL classrooms.</a:t>
            </a:r>
          </a:p>
        </p:txBody>
      </p:sp>
      <p:sp>
        <p:nvSpPr>
          <p:cNvPr id="6" name="TextBox 5"/>
          <p:cNvSpPr txBox="1"/>
          <p:nvPr/>
        </p:nvSpPr>
        <p:spPr>
          <a:xfrm>
            <a:off x="4384108" y="21731"/>
            <a:ext cx="3423781"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792" y="6266421"/>
            <a:ext cx="2517058" cy="340852"/>
          </a:xfrm>
          <a:prstGeom prst="rect">
            <a:avLst/>
          </a:prstGeom>
        </p:spPr>
      </p:pic>
      <p:sp>
        <p:nvSpPr>
          <p:cNvPr id="2" name="TextBox 1"/>
          <p:cNvSpPr txBox="1"/>
          <p:nvPr/>
        </p:nvSpPr>
        <p:spPr>
          <a:xfrm>
            <a:off x="1514174" y="2610465"/>
            <a:ext cx="9384890" cy="1200329"/>
          </a:xfrm>
          <a:prstGeom prst="rect">
            <a:avLst/>
          </a:prstGeom>
          <a:noFill/>
        </p:spPr>
        <p:txBody>
          <a:bodyPr wrap="square" rtlCol="0">
            <a:spAutoFit/>
          </a:bodyPr>
          <a:lstStyle/>
          <a:p>
            <a:pPr>
              <a:lnSpc>
                <a:spcPct val="150000"/>
              </a:lnSpc>
            </a:pPr>
            <a:r>
              <a:rPr lang="en-US" altLang="en-US" sz="2400" b="1" i="1" dirty="0">
                <a:latin typeface="Cambria" panose="02040503050406030204" pitchFamily="18" charset="0"/>
              </a:rPr>
              <a:t>At a TEAL Annual Conference in Vancouver, BC, in 1998 they informed their audience of the following:</a:t>
            </a:r>
            <a:endParaRPr lang="en-CA" sz="2400" dirty="0"/>
          </a:p>
        </p:txBody>
      </p:sp>
    </p:spTree>
    <p:extLst>
      <p:ext uri="{BB962C8B-B14F-4D97-AF65-F5344CB8AC3E}">
        <p14:creationId xmlns:p14="http://schemas.microsoft.com/office/powerpoint/2010/main" val="1385172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fade">
                                      <p:cBhvr>
                                        <p:cTn id="7" dur="2000"/>
                                        <p:tgtEl>
                                          <p:spTgt spid="92163"/>
                                        </p:tgtEl>
                                      </p:cBhvr>
                                    </p:animEffect>
                                  </p:childTnLst>
                                </p:cTn>
                              </p:par>
                            </p:childTnLst>
                          </p:cTn>
                        </p:par>
                        <p:par>
                          <p:cTn id="8" fill="hold">
                            <p:stCondLst>
                              <p:cond delay="2000"/>
                            </p:stCondLst>
                            <p:childTnLst>
                              <p:par>
                                <p:cTn id="9" presetID="26" presetClass="entr" presetSubtype="0" fill="hold" grpId="0" nodeType="afterEffect">
                                  <p:stCondLst>
                                    <p:cond delay="4000"/>
                                  </p:stCondLst>
                                  <p:childTnLst>
                                    <p:set>
                                      <p:cBhvr>
                                        <p:cTn id="10" dur="1" fill="hold">
                                          <p:stCondLst>
                                            <p:cond delay="0"/>
                                          </p:stCondLst>
                                        </p:cTn>
                                        <p:tgtEl>
                                          <p:spTgt spid="92165"/>
                                        </p:tgtEl>
                                        <p:attrNameLst>
                                          <p:attrName>style.visibility</p:attrName>
                                        </p:attrNameLst>
                                      </p:cBhvr>
                                      <p:to>
                                        <p:strVal val="visible"/>
                                      </p:to>
                                    </p:set>
                                    <p:animEffect transition="in" filter="wipe(down)">
                                      <p:cBhvr>
                                        <p:cTn id="11" dur="580">
                                          <p:stCondLst>
                                            <p:cond delay="0"/>
                                          </p:stCondLst>
                                        </p:cTn>
                                        <p:tgtEl>
                                          <p:spTgt spid="92165"/>
                                        </p:tgtEl>
                                      </p:cBhvr>
                                    </p:animEffect>
                                    <p:anim calcmode="lin" valueType="num">
                                      <p:cBhvr>
                                        <p:cTn id="12" dur="1822" tmFilter="0,0; 0.14,0.36; 0.43,0.73; 0.71,0.91; 1.0,1.0">
                                          <p:stCondLst>
                                            <p:cond delay="0"/>
                                          </p:stCondLst>
                                        </p:cTn>
                                        <p:tgtEl>
                                          <p:spTgt spid="9216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216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216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216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2165"/>
                                        </p:tgtEl>
                                        <p:attrNameLst>
                                          <p:attrName>ppt_y</p:attrName>
                                        </p:attrNameLst>
                                      </p:cBhvr>
                                      <p:tavLst>
                                        <p:tav tm="0" fmla="#ppt_y-sin(pi*$)/81">
                                          <p:val>
                                            <p:fltVal val="0"/>
                                          </p:val>
                                        </p:tav>
                                        <p:tav tm="100000">
                                          <p:val>
                                            <p:fltVal val="1"/>
                                          </p:val>
                                        </p:tav>
                                      </p:tavLst>
                                    </p:anim>
                                    <p:animScale>
                                      <p:cBhvr>
                                        <p:cTn id="17" dur="26">
                                          <p:stCondLst>
                                            <p:cond delay="650"/>
                                          </p:stCondLst>
                                        </p:cTn>
                                        <p:tgtEl>
                                          <p:spTgt spid="92165"/>
                                        </p:tgtEl>
                                      </p:cBhvr>
                                      <p:to x="100000" y="60000"/>
                                    </p:animScale>
                                    <p:animScale>
                                      <p:cBhvr>
                                        <p:cTn id="18" dur="166" decel="50000">
                                          <p:stCondLst>
                                            <p:cond delay="676"/>
                                          </p:stCondLst>
                                        </p:cTn>
                                        <p:tgtEl>
                                          <p:spTgt spid="92165"/>
                                        </p:tgtEl>
                                      </p:cBhvr>
                                      <p:to x="100000" y="100000"/>
                                    </p:animScale>
                                    <p:animScale>
                                      <p:cBhvr>
                                        <p:cTn id="19" dur="26">
                                          <p:stCondLst>
                                            <p:cond delay="1312"/>
                                          </p:stCondLst>
                                        </p:cTn>
                                        <p:tgtEl>
                                          <p:spTgt spid="92165"/>
                                        </p:tgtEl>
                                      </p:cBhvr>
                                      <p:to x="100000" y="80000"/>
                                    </p:animScale>
                                    <p:animScale>
                                      <p:cBhvr>
                                        <p:cTn id="20" dur="166" decel="50000">
                                          <p:stCondLst>
                                            <p:cond delay="1338"/>
                                          </p:stCondLst>
                                        </p:cTn>
                                        <p:tgtEl>
                                          <p:spTgt spid="92165"/>
                                        </p:tgtEl>
                                      </p:cBhvr>
                                      <p:to x="100000" y="100000"/>
                                    </p:animScale>
                                    <p:animScale>
                                      <p:cBhvr>
                                        <p:cTn id="21" dur="26">
                                          <p:stCondLst>
                                            <p:cond delay="1642"/>
                                          </p:stCondLst>
                                        </p:cTn>
                                        <p:tgtEl>
                                          <p:spTgt spid="92165"/>
                                        </p:tgtEl>
                                      </p:cBhvr>
                                      <p:to x="100000" y="90000"/>
                                    </p:animScale>
                                    <p:animScale>
                                      <p:cBhvr>
                                        <p:cTn id="22" dur="166" decel="50000">
                                          <p:stCondLst>
                                            <p:cond delay="1668"/>
                                          </p:stCondLst>
                                        </p:cTn>
                                        <p:tgtEl>
                                          <p:spTgt spid="92165"/>
                                        </p:tgtEl>
                                      </p:cBhvr>
                                      <p:to x="100000" y="100000"/>
                                    </p:animScale>
                                    <p:animScale>
                                      <p:cBhvr>
                                        <p:cTn id="23" dur="26">
                                          <p:stCondLst>
                                            <p:cond delay="1808"/>
                                          </p:stCondLst>
                                        </p:cTn>
                                        <p:tgtEl>
                                          <p:spTgt spid="92165"/>
                                        </p:tgtEl>
                                      </p:cBhvr>
                                      <p:to x="100000" y="95000"/>
                                    </p:animScale>
                                    <p:animScale>
                                      <p:cBhvr>
                                        <p:cTn id="24" dur="166" decel="50000">
                                          <p:stCondLst>
                                            <p:cond delay="1834"/>
                                          </p:stCondLst>
                                        </p:cTn>
                                        <p:tgtEl>
                                          <p:spTgt spid="92165"/>
                                        </p:tgtEl>
                                      </p:cBhvr>
                                      <p:to x="100000" y="100000"/>
                                    </p:animScale>
                                  </p:childTnLst>
                                </p:cTn>
                              </p:par>
                            </p:childTnLst>
                          </p:cTn>
                        </p:par>
                        <p:par>
                          <p:cTn id="25" fill="hold">
                            <p:stCondLst>
                              <p:cond delay="8000"/>
                            </p:stCondLst>
                            <p:childTnLst>
                              <p:par>
                                <p:cTn id="26" presetID="10" presetClass="entr" presetSubtype="0" fill="hold" grpId="0" nodeType="afterEffect">
                                  <p:stCondLst>
                                    <p:cond delay="50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92163"/>
                                        </p:tgtEl>
                                      </p:cBhvr>
                                    </p:animEffect>
                                    <p:set>
                                      <p:cBhvr>
                                        <p:cTn id="33" dur="1" fill="hold">
                                          <p:stCondLst>
                                            <p:cond delay="499"/>
                                          </p:stCondLst>
                                        </p:cTn>
                                        <p:tgtEl>
                                          <p:spTgt spid="9216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2165"/>
                                        </p:tgtEl>
                                      </p:cBhvr>
                                    </p:animEffect>
                                    <p:set>
                                      <p:cBhvr>
                                        <p:cTn id="36" dur="1" fill="hold">
                                          <p:stCondLst>
                                            <p:cond delay="499"/>
                                          </p:stCondLst>
                                        </p:cTn>
                                        <p:tgtEl>
                                          <p:spTgt spid="9216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childTnLst>
                          </p:cTn>
                        </p:par>
                        <p:par>
                          <p:cTn id="40" fill="hold">
                            <p:stCondLst>
                              <p:cond delay="500"/>
                            </p:stCondLst>
                            <p:childTnLst>
                              <p:par>
                                <p:cTn id="41" presetID="15" presetClass="entr" presetSubtype="0" fill="hold" grpId="0" nodeType="afterEffect">
                                  <p:stCondLst>
                                    <p:cond delay="0"/>
                                  </p:stCondLst>
                                  <p:childTnLst>
                                    <p:set>
                                      <p:cBhvr>
                                        <p:cTn id="42" dur="1" fill="hold">
                                          <p:stCondLst>
                                            <p:cond delay="0"/>
                                          </p:stCondLst>
                                        </p:cTn>
                                        <p:tgtEl>
                                          <p:spTgt spid="92164"/>
                                        </p:tgtEl>
                                        <p:attrNameLst>
                                          <p:attrName>style.visibility</p:attrName>
                                        </p:attrNameLst>
                                      </p:cBhvr>
                                      <p:to>
                                        <p:strVal val="visible"/>
                                      </p:to>
                                    </p:set>
                                    <p:anim calcmode="lin" valueType="num">
                                      <p:cBhvr>
                                        <p:cTn id="43" dur="2000" fill="hold"/>
                                        <p:tgtEl>
                                          <p:spTgt spid="92164"/>
                                        </p:tgtEl>
                                        <p:attrNameLst>
                                          <p:attrName>ppt_w</p:attrName>
                                        </p:attrNameLst>
                                      </p:cBhvr>
                                      <p:tavLst>
                                        <p:tav tm="0">
                                          <p:val>
                                            <p:fltVal val="0"/>
                                          </p:val>
                                        </p:tav>
                                        <p:tav tm="100000">
                                          <p:val>
                                            <p:strVal val="#ppt_w"/>
                                          </p:val>
                                        </p:tav>
                                      </p:tavLst>
                                    </p:anim>
                                    <p:anim calcmode="lin" valueType="num">
                                      <p:cBhvr>
                                        <p:cTn id="44" dur="2000" fill="hold"/>
                                        <p:tgtEl>
                                          <p:spTgt spid="92164"/>
                                        </p:tgtEl>
                                        <p:attrNameLst>
                                          <p:attrName>ppt_h</p:attrName>
                                        </p:attrNameLst>
                                      </p:cBhvr>
                                      <p:tavLst>
                                        <p:tav tm="0">
                                          <p:val>
                                            <p:fltVal val="0"/>
                                          </p:val>
                                        </p:tav>
                                        <p:tav tm="100000">
                                          <p:val>
                                            <p:strVal val="#ppt_h"/>
                                          </p:val>
                                        </p:tav>
                                      </p:tavLst>
                                    </p:anim>
                                    <p:anim calcmode="lin" valueType="num">
                                      <p:cBhvr>
                                        <p:cTn id="45" dur="2000" fill="hold"/>
                                        <p:tgtEl>
                                          <p:spTgt spid="92164"/>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92164"/>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2500"/>
                            </p:stCondLst>
                            <p:childTnLst>
                              <p:par>
                                <p:cTn id="48" presetID="6" presetClass="emph" presetSubtype="0" fill="hold" grpId="1" nodeType="afterEffect">
                                  <p:stCondLst>
                                    <p:cond delay="2000"/>
                                  </p:stCondLst>
                                  <p:childTnLst>
                                    <p:animScale>
                                      <p:cBhvr>
                                        <p:cTn id="49" dur="2000" fill="hold"/>
                                        <p:tgtEl>
                                          <p:spTgt spid="9216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P spid="92164" grpId="1" animBg="1"/>
      <p:bldP spid="92163" grpId="0" animBg="1"/>
      <p:bldP spid="92163" grpId="1" animBg="1"/>
      <p:bldP spid="92165" grpId="0"/>
      <p:bldP spid="92165" grpId="1"/>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5" y="572124"/>
            <a:ext cx="11364685" cy="59122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5" name="TextBox 4"/>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2226038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2" name="TextBox 1"/>
          <p:cNvSpPr txBox="1"/>
          <p:nvPr/>
        </p:nvSpPr>
        <p:spPr>
          <a:xfrm>
            <a:off x="2511382" y="752172"/>
            <a:ext cx="7018986" cy="461665"/>
          </a:xfrm>
          <a:prstGeom prst="rect">
            <a:avLst/>
          </a:prstGeom>
          <a:noFill/>
        </p:spPr>
        <p:txBody>
          <a:bodyPr wrap="square" rtlCol="0">
            <a:spAutoFit/>
          </a:bodyPr>
          <a:lstStyle/>
          <a:p>
            <a:r>
              <a:rPr lang="en-US" sz="2400" dirty="0">
                <a:latin typeface="Cambria" panose="02040503050406030204" pitchFamily="18" charset="0"/>
              </a:rPr>
              <a:t>How are BE, DO, &amp; HAVE different from other verbs?</a:t>
            </a:r>
          </a:p>
        </p:txBody>
      </p:sp>
      <p:sp>
        <p:nvSpPr>
          <p:cNvPr id="5" name="TextBox 4"/>
          <p:cNvSpPr txBox="1"/>
          <p:nvPr/>
        </p:nvSpPr>
        <p:spPr>
          <a:xfrm>
            <a:off x="280220" y="1340496"/>
            <a:ext cx="11459496" cy="5029582"/>
          </a:xfrm>
          <a:prstGeom prst="rect">
            <a:avLst/>
          </a:prstGeom>
          <a:noFill/>
        </p:spPr>
        <p:txBody>
          <a:bodyPr wrap="square" rtlCol="0">
            <a:spAutoFit/>
          </a:bodyPr>
          <a:lstStyle/>
          <a:p>
            <a:pPr marL="457200" indent="-457200">
              <a:lnSpc>
                <a:spcPts val="5500"/>
              </a:lnSpc>
              <a:buAutoNum type="arabicParenR"/>
            </a:pPr>
            <a:r>
              <a:rPr lang="en-US" sz="2400" dirty="0">
                <a:latin typeface="Cambria" panose="02040503050406030204" pitchFamily="18" charset="0"/>
              </a:rPr>
              <a:t>Only these three verb families have extra members</a:t>
            </a:r>
          </a:p>
          <a:p>
            <a:pPr marL="457200" indent="-457200">
              <a:lnSpc>
                <a:spcPts val="5500"/>
              </a:lnSpc>
              <a:buAutoNum type="arabicParenR"/>
            </a:pPr>
            <a:r>
              <a:rPr lang="en-US" sz="2400" dirty="0">
                <a:latin typeface="Cambria" panose="02040503050406030204" pitchFamily="18" charset="0"/>
              </a:rPr>
              <a:t>Only the primary verbs carry the tense</a:t>
            </a:r>
          </a:p>
          <a:p>
            <a:pPr>
              <a:lnSpc>
                <a:spcPts val="5500"/>
              </a:lnSpc>
            </a:pPr>
            <a:r>
              <a:rPr lang="en-US" sz="2400" dirty="0">
                <a:latin typeface="Cambria" panose="02040503050406030204" pitchFamily="18" charset="0"/>
              </a:rPr>
              <a:t>3) Only the primary verbs (and conditionals) form positives,  negatives and questions</a:t>
            </a:r>
          </a:p>
          <a:p>
            <a:pPr>
              <a:lnSpc>
                <a:spcPts val="5500"/>
              </a:lnSpc>
            </a:pPr>
            <a:r>
              <a:rPr lang="en-US" sz="2400" dirty="0">
                <a:latin typeface="Cambria" panose="02040503050406030204" pitchFamily="18" charset="0"/>
              </a:rPr>
              <a:t>4) BE sets the transformation pattern; DO &amp; HAVE incorporate modifications </a:t>
            </a:r>
          </a:p>
          <a:p>
            <a:pPr>
              <a:lnSpc>
                <a:spcPts val="5500"/>
              </a:lnSpc>
            </a:pPr>
            <a:r>
              <a:rPr lang="en-US" sz="2400" dirty="0">
                <a:latin typeface="Cambria" panose="02040503050406030204" pitchFamily="18" charset="0"/>
              </a:rPr>
              <a:t>      on this pattern so they are more easily distinguished from each other.</a:t>
            </a:r>
          </a:p>
          <a:p>
            <a:pPr>
              <a:lnSpc>
                <a:spcPts val="5500"/>
              </a:lnSpc>
            </a:pPr>
            <a:r>
              <a:rPr lang="en-US" sz="2400" dirty="0">
                <a:latin typeface="Cambria" panose="02040503050406030204" pitchFamily="18" charset="0"/>
              </a:rPr>
              <a:t>5) The 2</a:t>
            </a:r>
            <a:r>
              <a:rPr lang="en-US" sz="2400" baseline="30000" dirty="0">
                <a:latin typeface="Cambria" panose="02040503050406030204" pitchFamily="18" charset="0"/>
              </a:rPr>
              <a:t>ndary</a:t>
            </a:r>
            <a:r>
              <a:rPr lang="en-US" sz="2400" dirty="0">
                <a:latin typeface="Cambria" panose="02040503050406030204" pitchFamily="18" charset="0"/>
              </a:rPr>
              <a:t> verbs of BE (except the ‘Ongoing’ form) force the same rules as their  </a:t>
            </a:r>
          </a:p>
          <a:p>
            <a:pPr>
              <a:lnSpc>
                <a:spcPts val="5500"/>
              </a:lnSpc>
            </a:pPr>
            <a:r>
              <a:rPr lang="en-US" sz="2400" dirty="0">
                <a:latin typeface="Cambria" panose="02040503050406030204" pitchFamily="18" charset="0"/>
              </a:rPr>
              <a:t>      primary members on following 2</a:t>
            </a:r>
            <a:r>
              <a:rPr lang="en-US" sz="2400" baseline="30000" dirty="0">
                <a:latin typeface="Cambria" panose="02040503050406030204" pitchFamily="18" charset="0"/>
              </a:rPr>
              <a:t>ndary</a:t>
            </a:r>
            <a:r>
              <a:rPr lang="en-US" sz="2400" dirty="0">
                <a:latin typeface="Cambria" panose="02040503050406030204" pitchFamily="18" charset="0"/>
              </a:rPr>
              <a:t> verbs. </a:t>
            </a:r>
          </a:p>
        </p:txBody>
      </p:sp>
      <p:sp>
        <p:nvSpPr>
          <p:cNvPr id="6" name="TextBox 5"/>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20939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3000"/>
                                        <p:tgtEl>
                                          <p:spTgt spid="5">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3000"/>
                                        <p:tgtEl>
                                          <p:spTgt spid="5">
                                            <p:txEl>
                                              <p:pRg st="1" end="1"/>
                                            </p:txEl>
                                          </p:spTgt>
                                        </p:tgtEl>
                                      </p:cBhvr>
                                    </p:animEffect>
                                  </p:childTnLst>
                                </p:cTn>
                              </p:par>
                            </p:childTnLst>
                          </p:cTn>
                        </p:par>
                        <p:par>
                          <p:cTn id="16" fill="hold">
                            <p:stCondLst>
                              <p:cond delay="6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3000"/>
                                        <p:tgtEl>
                                          <p:spTgt spid="5">
                                            <p:txEl>
                                              <p:pRg st="2" end="2"/>
                                            </p:txEl>
                                          </p:spTgt>
                                        </p:tgtEl>
                                      </p:cBhvr>
                                    </p:animEffect>
                                  </p:childTnLst>
                                </p:cTn>
                              </p:par>
                            </p:childTnLst>
                          </p:cTn>
                        </p:par>
                        <p:par>
                          <p:cTn id="20" fill="hold">
                            <p:stCondLst>
                              <p:cond delay="95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3000"/>
                                        <p:tgtEl>
                                          <p:spTgt spid="5">
                                            <p:txEl>
                                              <p:pRg st="3" end="3"/>
                                            </p:txEl>
                                          </p:spTgt>
                                        </p:tgtEl>
                                      </p:cBhvr>
                                    </p:animEffect>
                                  </p:childTnLst>
                                </p:cTn>
                              </p:par>
                            </p:childTnLst>
                          </p:cTn>
                        </p:par>
                        <p:par>
                          <p:cTn id="24" fill="hold">
                            <p:stCondLst>
                              <p:cond delay="1250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3000"/>
                                        <p:tgtEl>
                                          <p:spTgt spid="5">
                                            <p:txEl>
                                              <p:pRg st="4" end="4"/>
                                            </p:txEl>
                                          </p:spTgt>
                                        </p:tgtEl>
                                      </p:cBhvr>
                                    </p:animEffect>
                                  </p:childTnLst>
                                </p:cTn>
                              </p:par>
                            </p:childTnLst>
                          </p:cTn>
                        </p:par>
                        <p:par>
                          <p:cTn id="28" fill="hold">
                            <p:stCondLst>
                              <p:cond delay="15500"/>
                            </p:stCondLst>
                            <p:childTnLst>
                              <p:par>
                                <p:cTn id="29" presetID="10" presetClass="entr" presetSubtype="0"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3000"/>
                                        <p:tgtEl>
                                          <p:spTgt spid="5">
                                            <p:txEl>
                                              <p:pRg st="5" end="5"/>
                                            </p:txEl>
                                          </p:spTgt>
                                        </p:tgtEl>
                                      </p:cBhvr>
                                    </p:animEffect>
                                  </p:childTnLst>
                                </p:cTn>
                              </p:par>
                            </p:childTnLst>
                          </p:cTn>
                        </p:par>
                        <p:par>
                          <p:cTn id="32" fill="hold">
                            <p:stCondLst>
                              <p:cond delay="18500"/>
                            </p:stCondLst>
                            <p:childTnLst>
                              <p:par>
                                <p:cTn id="33" presetID="10" presetClass="entr" presetSubtype="0"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3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18" y="2991886"/>
            <a:ext cx="11249891" cy="1754293"/>
          </a:xfrm>
          <a:prstGeom prst="rect">
            <a:avLst/>
          </a:prstGeom>
        </p:spPr>
      </p:pic>
      <p:sp>
        <p:nvSpPr>
          <p:cNvPr id="3" name="TextBox 2"/>
          <p:cNvSpPr txBox="1"/>
          <p:nvPr/>
        </p:nvSpPr>
        <p:spPr>
          <a:xfrm>
            <a:off x="840657" y="1134799"/>
            <a:ext cx="4703800" cy="1323439"/>
          </a:xfrm>
          <a:prstGeom prst="rect">
            <a:avLst/>
          </a:prstGeom>
          <a:noFill/>
        </p:spPr>
        <p:txBody>
          <a:bodyPr wrap="square" rtlCol="0">
            <a:spAutoFit/>
          </a:bodyPr>
          <a:lstStyle/>
          <a:p>
            <a:r>
              <a:rPr lang="en-US" sz="2000" dirty="0">
                <a:latin typeface="Cambria" panose="02040503050406030204" pitchFamily="18" charset="0"/>
              </a:rPr>
              <a:t>A sentence with a BE primary verb and no secondary verb indicates the following words will present a descriptive single frame ‘picture’ communication. </a:t>
            </a:r>
          </a:p>
        </p:txBody>
      </p:sp>
      <p:sp>
        <p:nvSpPr>
          <p:cNvPr id="6" name="TextBox 5"/>
          <p:cNvSpPr txBox="1"/>
          <p:nvPr/>
        </p:nvSpPr>
        <p:spPr>
          <a:xfrm>
            <a:off x="614218" y="4928388"/>
            <a:ext cx="6066971" cy="1631216"/>
          </a:xfrm>
          <a:prstGeom prst="rect">
            <a:avLst/>
          </a:prstGeom>
          <a:noFill/>
        </p:spPr>
        <p:txBody>
          <a:bodyPr wrap="square" rtlCol="0">
            <a:spAutoFit/>
          </a:bodyPr>
          <a:lstStyle/>
          <a:p>
            <a:r>
              <a:rPr lang="en-US" sz="2000" dirty="0">
                <a:latin typeface="Cambria" panose="02040503050406030204" pitchFamily="18" charset="0"/>
              </a:rPr>
              <a:t>A sentence with a BE primary verb and a secondary verb indicates the following words will present a communication involving a single series of </a:t>
            </a:r>
            <a:r>
              <a:rPr lang="en-US" sz="2000" b="1" dirty="0">
                <a:latin typeface="Cambria" panose="02040503050406030204" pitchFamily="18" charset="0"/>
              </a:rPr>
              <a:t>contiguous </a:t>
            </a:r>
            <a:r>
              <a:rPr lang="en-US" sz="2000" dirty="0">
                <a:latin typeface="Cambria" panose="02040503050406030204" pitchFamily="18" charset="0"/>
              </a:rPr>
              <a:t>‘picture’ frames representing a single ‘event’.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57" y="3301581"/>
            <a:ext cx="9521371" cy="103819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028" y="3301581"/>
            <a:ext cx="838858" cy="1038190"/>
          </a:xfrm>
          <a:prstGeom prst="rect">
            <a:avLst/>
          </a:prstGeom>
        </p:spPr>
      </p:pic>
      <p:sp>
        <p:nvSpPr>
          <p:cNvPr id="7" name="TextBox 6"/>
          <p:cNvSpPr txBox="1"/>
          <p:nvPr/>
        </p:nvSpPr>
        <p:spPr>
          <a:xfrm>
            <a:off x="6432432" y="1047031"/>
            <a:ext cx="3929596" cy="1569660"/>
          </a:xfrm>
          <a:prstGeom prst="rect">
            <a:avLst/>
          </a:prstGeom>
          <a:noFill/>
        </p:spPr>
        <p:txBody>
          <a:bodyPr wrap="square" rtlCol="0">
            <a:spAutoFit/>
          </a:bodyPr>
          <a:lstStyle/>
          <a:p>
            <a:r>
              <a:rPr lang="en-US" sz="2400" i="1" dirty="0"/>
              <a:t>That is Bob.</a:t>
            </a:r>
          </a:p>
          <a:p>
            <a:r>
              <a:rPr lang="en-US" sz="2400" i="1" dirty="0"/>
              <a:t>Bob is a runner.</a:t>
            </a:r>
          </a:p>
          <a:p>
            <a:r>
              <a:rPr lang="en-US" sz="2400" i="1" dirty="0"/>
              <a:t>The man is happy.</a:t>
            </a:r>
          </a:p>
          <a:p>
            <a:r>
              <a:rPr lang="en-US" sz="2400" i="1" dirty="0"/>
              <a:t>Bob is on the race track.</a:t>
            </a:r>
          </a:p>
        </p:txBody>
      </p:sp>
      <p:sp>
        <p:nvSpPr>
          <p:cNvPr id="10" name="TextBox 9"/>
          <p:cNvSpPr txBox="1"/>
          <p:nvPr/>
        </p:nvSpPr>
        <p:spPr>
          <a:xfrm>
            <a:off x="7653778" y="4822341"/>
            <a:ext cx="3929596" cy="1200329"/>
          </a:xfrm>
          <a:prstGeom prst="rect">
            <a:avLst/>
          </a:prstGeom>
          <a:noFill/>
        </p:spPr>
        <p:txBody>
          <a:bodyPr wrap="square" rtlCol="0">
            <a:spAutoFit/>
          </a:bodyPr>
          <a:lstStyle/>
          <a:p>
            <a:r>
              <a:rPr lang="en-US" sz="2400" i="1" dirty="0"/>
              <a:t>Bob is running.</a:t>
            </a:r>
          </a:p>
          <a:p>
            <a:r>
              <a:rPr lang="en-US" sz="2400" i="1" dirty="0"/>
              <a:t>The man is racing happily.</a:t>
            </a:r>
          </a:p>
          <a:p>
            <a:r>
              <a:rPr lang="en-US" sz="2400" i="1" dirty="0"/>
              <a:t>Bob is running very fast.</a:t>
            </a:r>
          </a:p>
        </p:txBody>
      </p:sp>
      <p:sp>
        <p:nvSpPr>
          <p:cNvPr id="12" name="TextBox 11"/>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373886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2000"/>
                            </p:stCondLst>
                            <p:childTnLst>
                              <p:par>
                                <p:cTn id="14" presetID="10" presetClass="entr" presetSubtype="0" fill="hold" nodeType="after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500"/>
                                        <p:tgtEl>
                                          <p:spTgt spid="7">
                                            <p:txEl>
                                              <p:pRg st="0" end="0"/>
                                            </p:txEl>
                                          </p:spTgt>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500"/>
                                        <p:tgtEl>
                                          <p:spTgt spid="7">
                                            <p:txEl>
                                              <p:pRg st="1" end="1"/>
                                            </p:txEl>
                                          </p:spTgt>
                                        </p:tgtEl>
                                      </p:cBhvr>
                                    </p:animEffect>
                                  </p:childTnLst>
                                </p:cTn>
                              </p:par>
                            </p:childTnLst>
                          </p:cTn>
                        </p:par>
                        <p:par>
                          <p:cTn id="25" fill="hold">
                            <p:stCondLst>
                              <p:cond delay="6500"/>
                            </p:stCondLst>
                            <p:childTnLst>
                              <p:par>
                                <p:cTn id="26" presetID="10" presetClass="entr" presetSubtype="0" fill="hold" grpId="0"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500"/>
                                        <p:tgtEl>
                                          <p:spTgt spid="7">
                                            <p:txEl>
                                              <p:pRg st="2" end="2"/>
                                            </p:txEl>
                                          </p:spTgt>
                                        </p:tgtEl>
                                      </p:cBhvr>
                                    </p:animEffect>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xit" presetSubtype="0" fill="hold"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4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1500"/>
                                        <p:tgtEl>
                                          <p:spTgt spid="10">
                                            <p:txEl>
                                              <p:pRg st="0" end="0"/>
                                            </p:txEl>
                                          </p:spTgt>
                                        </p:tgtEl>
                                      </p:cBhvr>
                                    </p:animEffect>
                                  </p:childTnLst>
                                </p:cTn>
                              </p:par>
                            </p:childTnLst>
                          </p:cTn>
                        </p:par>
                        <p:par>
                          <p:cTn id="49" fill="hold">
                            <p:stCondLst>
                              <p:cond delay="6500"/>
                            </p:stCondLst>
                            <p:childTnLst>
                              <p:par>
                                <p:cTn id="50" presetID="10" presetClass="entr" presetSubtype="0" fill="hold" grpId="0" nodeType="after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fade">
                                      <p:cBhvr>
                                        <p:cTn id="52" dur="1500"/>
                                        <p:tgtEl>
                                          <p:spTgt spid="10">
                                            <p:txEl>
                                              <p:pRg st="1" end="1"/>
                                            </p:txEl>
                                          </p:spTgt>
                                        </p:tgtEl>
                                      </p:cBhvr>
                                    </p:animEffect>
                                  </p:childTnLst>
                                </p:cTn>
                              </p:par>
                            </p:childTnLst>
                          </p:cTn>
                        </p:par>
                        <p:par>
                          <p:cTn id="53" fill="hold">
                            <p:stCondLst>
                              <p:cond delay="8000"/>
                            </p:stCondLst>
                            <p:childTnLst>
                              <p:par>
                                <p:cTn id="54" presetID="10" presetClass="entr" presetSubtype="0" fill="hold" grpId="0" nodeType="after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Effect transition="in" filter="fade">
                                      <p:cBhvr>
                                        <p:cTn id="56" dur="1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uiExpand="1" build="p"/>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78" y="3015196"/>
            <a:ext cx="11249891" cy="1754293"/>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3345475"/>
            <a:ext cx="1679293" cy="9820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4053" y="3345285"/>
            <a:ext cx="936171" cy="936171"/>
          </a:xfrm>
          <a:prstGeom prst="rect">
            <a:avLst/>
          </a:prstGeom>
        </p:spPr>
      </p:pic>
      <p:sp>
        <p:nvSpPr>
          <p:cNvPr id="3" name="TextBox 2"/>
          <p:cNvSpPr txBox="1"/>
          <p:nvPr/>
        </p:nvSpPr>
        <p:spPr>
          <a:xfrm>
            <a:off x="661390" y="693078"/>
            <a:ext cx="4793140" cy="1323439"/>
          </a:xfrm>
          <a:prstGeom prst="rect">
            <a:avLst/>
          </a:prstGeom>
          <a:noFill/>
        </p:spPr>
        <p:txBody>
          <a:bodyPr wrap="square" rtlCol="0">
            <a:spAutoFit/>
          </a:bodyPr>
          <a:lstStyle/>
          <a:p>
            <a:r>
              <a:rPr lang="en-US" sz="2000" dirty="0">
                <a:latin typeface="Cambria" panose="02040503050406030204" pitchFamily="18" charset="0"/>
              </a:rPr>
              <a:t>In sentences with a DO primary verb, the primary verb is elided or dropped in the positive case, but is retained in the negative and question cases.  </a:t>
            </a:r>
          </a:p>
        </p:txBody>
      </p:sp>
      <p:sp>
        <p:nvSpPr>
          <p:cNvPr id="6" name="TextBox 5"/>
          <p:cNvSpPr txBox="1"/>
          <p:nvPr/>
        </p:nvSpPr>
        <p:spPr>
          <a:xfrm>
            <a:off x="661390" y="4802821"/>
            <a:ext cx="4941124" cy="1631216"/>
          </a:xfrm>
          <a:prstGeom prst="rect">
            <a:avLst/>
          </a:prstGeom>
          <a:noFill/>
        </p:spPr>
        <p:txBody>
          <a:bodyPr wrap="square" rtlCol="0">
            <a:spAutoFit/>
          </a:bodyPr>
          <a:lstStyle/>
          <a:p>
            <a:r>
              <a:rPr lang="en-US" sz="2000" dirty="0">
                <a:latin typeface="Cambria" panose="02040503050406030204" pitchFamily="18" charset="0"/>
              </a:rPr>
              <a:t>A sentence with a DO primary verb (elided or not) indicates the following words will present a communication involving the need to figure out the time reference intuitively.</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8" name="TextBox 7"/>
          <p:cNvSpPr txBox="1"/>
          <p:nvPr/>
        </p:nvSpPr>
        <p:spPr>
          <a:xfrm>
            <a:off x="5994400" y="689810"/>
            <a:ext cx="5921829" cy="1938992"/>
          </a:xfrm>
          <a:prstGeom prst="rect">
            <a:avLst/>
          </a:prstGeom>
          <a:noFill/>
        </p:spPr>
        <p:txBody>
          <a:bodyPr wrap="square" rtlCol="0">
            <a:spAutoFit/>
          </a:bodyPr>
          <a:lstStyle/>
          <a:p>
            <a:r>
              <a:rPr lang="en-US" sz="2000" dirty="0">
                <a:latin typeface="Cambria" panose="02040503050406030204" pitchFamily="18" charset="0"/>
              </a:rPr>
              <a:t>If no BE verb is seen, the default understanding is that DO is the primary verb – unless the verb is ‘have’ or ‘had’, in which case the ‘reader/listener’  must check for a following 2</a:t>
            </a:r>
            <a:r>
              <a:rPr lang="en-US" sz="2000" baseline="30000" dirty="0">
                <a:latin typeface="Cambria" panose="02040503050406030204" pitchFamily="18" charset="0"/>
              </a:rPr>
              <a:t>ndary</a:t>
            </a:r>
            <a:r>
              <a:rPr lang="en-US" sz="2000" dirty="0">
                <a:latin typeface="Cambria" panose="02040503050406030204" pitchFamily="18" charset="0"/>
              </a:rPr>
              <a:t> verb in the P.P or Reflective form, which if found, indicates that the sentence is in the HAVE dimension.</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204" y="3906754"/>
            <a:ext cx="710292" cy="403446"/>
          </a:xfrm>
          <a:prstGeom prst="rect">
            <a:avLst/>
          </a:prstGeom>
        </p:spPr>
      </p:pic>
      <p:pic>
        <p:nvPicPr>
          <p:cNvPr id="9" name="Picture 8" descr="eiffel.png"/>
          <p:cNvPicPr>
            <a:picLocks noChangeAspect="1"/>
          </p:cNvPicPr>
          <p:nvPr/>
        </p:nvPicPr>
        <p:blipFill>
          <a:blip r:embed="rId7" cstate="print"/>
          <a:stretch>
            <a:fillRect/>
          </a:stretch>
        </p:blipFill>
        <p:spPr>
          <a:xfrm>
            <a:off x="1932251" y="3326774"/>
            <a:ext cx="545690" cy="92969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4659" y="3326774"/>
            <a:ext cx="1297564" cy="9282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941" y="3935665"/>
            <a:ext cx="685112" cy="389143"/>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6710" y="3357214"/>
            <a:ext cx="1275008" cy="969608"/>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34498" y="3339880"/>
            <a:ext cx="1601538" cy="91516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751574" y="3893196"/>
            <a:ext cx="766916" cy="430337"/>
          </a:xfrm>
          <a:prstGeom prst="rect">
            <a:avLst/>
          </a:prstGeom>
        </p:spPr>
      </p:pic>
      <p:sp>
        <p:nvSpPr>
          <p:cNvPr id="17" name="TextBox 16"/>
          <p:cNvSpPr txBox="1"/>
          <p:nvPr/>
        </p:nvSpPr>
        <p:spPr>
          <a:xfrm>
            <a:off x="7653777" y="4822341"/>
            <a:ext cx="4262452" cy="1200329"/>
          </a:xfrm>
          <a:prstGeom prst="rect">
            <a:avLst/>
          </a:prstGeom>
          <a:noFill/>
        </p:spPr>
        <p:txBody>
          <a:bodyPr wrap="square" rtlCol="0">
            <a:spAutoFit/>
          </a:bodyPr>
          <a:lstStyle/>
          <a:p>
            <a:r>
              <a:rPr lang="en-US" sz="2400" i="1" dirty="0"/>
              <a:t>I see the Eiffel tower.    = now</a:t>
            </a:r>
          </a:p>
          <a:p>
            <a:r>
              <a:rPr lang="en-US" sz="2400" i="1" dirty="0"/>
              <a:t>He drives a car.              = anytime</a:t>
            </a:r>
          </a:p>
          <a:p>
            <a:r>
              <a:rPr lang="en-US" sz="2400" i="1" dirty="0"/>
              <a:t>Bob watches tv sports. = anytime</a:t>
            </a:r>
          </a:p>
        </p:txBody>
      </p:sp>
      <p:sp>
        <p:nvSpPr>
          <p:cNvPr id="18" name="TextBox 17"/>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167200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4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5000"/>
                            </p:stCondLst>
                            <p:childTnLst>
                              <p:par>
                                <p:cTn id="13" presetID="10" presetClass="entr" presetSubtype="0" fill="hold" grpId="0" nodeType="afterEffect">
                                  <p:stCondLst>
                                    <p:cond delay="6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4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5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65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70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7500"/>
                            </p:stCondLst>
                            <p:childTnLst>
                              <p:par>
                                <p:cTn id="46" presetID="10"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800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8500"/>
                            </p:stCondLst>
                            <p:childTnLst>
                              <p:par>
                                <p:cTn id="54" presetID="10"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par>
                          <p:cTn id="57" fill="hold">
                            <p:stCondLst>
                              <p:cond delay="9000"/>
                            </p:stCondLst>
                            <p:childTnLst>
                              <p:par>
                                <p:cTn id="58" presetID="10" presetClass="entr" presetSubtype="0" fill="hold" grpId="0" nodeType="after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fade">
                                      <p:cBhvr>
                                        <p:cTn id="60" dur="1500"/>
                                        <p:tgtEl>
                                          <p:spTgt spid="17">
                                            <p:txEl>
                                              <p:pRg st="0" end="0"/>
                                            </p:txEl>
                                          </p:spTgt>
                                        </p:tgtEl>
                                      </p:cBhvr>
                                    </p:animEffect>
                                  </p:childTnLst>
                                </p:cTn>
                              </p:par>
                            </p:childTnLst>
                          </p:cTn>
                        </p:par>
                        <p:par>
                          <p:cTn id="61" fill="hold">
                            <p:stCondLst>
                              <p:cond delay="10500"/>
                            </p:stCondLst>
                            <p:childTnLst>
                              <p:par>
                                <p:cTn id="62" presetID="10" presetClass="entr" presetSubtype="0" fill="hold" grpId="0" nodeType="after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fade">
                                      <p:cBhvr>
                                        <p:cTn id="64" dur="1500"/>
                                        <p:tgtEl>
                                          <p:spTgt spid="17">
                                            <p:txEl>
                                              <p:pRg st="1" end="1"/>
                                            </p:txEl>
                                          </p:spTgt>
                                        </p:tgtEl>
                                      </p:cBhvr>
                                    </p:animEffect>
                                  </p:childTnLst>
                                </p:cTn>
                              </p:par>
                            </p:childTnLst>
                          </p:cTn>
                        </p:par>
                        <p:par>
                          <p:cTn id="65" fill="hold">
                            <p:stCondLst>
                              <p:cond delay="12000"/>
                            </p:stCondLst>
                            <p:childTnLst>
                              <p:par>
                                <p:cTn id="66" presetID="10" presetClass="entr" presetSubtype="0" fill="hold" grpId="0" nodeType="afterEffect">
                                  <p:stCondLst>
                                    <p:cond delay="0"/>
                                  </p:stCondLst>
                                  <p:childTnLst>
                                    <p:set>
                                      <p:cBhvr>
                                        <p:cTn id="67" dur="1" fill="hold">
                                          <p:stCondLst>
                                            <p:cond delay="0"/>
                                          </p:stCondLst>
                                        </p:cTn>
                                        <p:tgtEl>
                                          <p:spTgt spid="17">
                                            <p:txEl>
                                              <p:pRg st="2" end="2"/>
                                            </p:txEl>
                                          </p:spTgt>
                                        </p:tgtEl>
                                        <p:attrNameLst>
                                          <p:attrName>style.visibility</p:attrName>
                                        </p:attrNameLst>
                                      </p:cBhvr>
                                      <p:to>
                                        <p:strVal val="visible"/>
                                      </p:to>
                                    </p:set>
                                    <p:animEffect transition="in" filter="fade">
                                      <p:cBhvr>
                                        <p:cTn id="68" dur="1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713" y="2498410"/>
            <a:ext cx="11249891" cy="1754293"/>
          </a:xfrm>
          <a:prstGeom prst="rect">
            <a:avLst/>
          </a:prstGeom>
        </p:spPr>
      </p:pic>
      <p:sp>
        <p:nvSpPr>
          <p:cNvPr id="3" name="TextBox 2"/>
          <p:cNvSpPr txBox="1"/>
          <p:nvPr/>
        </p:nvSpPr>
        <p:spPr>
          <a:xfrm>
            <a:off x="683114" y="1012675"/>
            <a:ext cx="4705588" cy="1323439"/>
          </a:xfrm>
          <a:prstGeom prst="rect">
            <a:avLst/>
          </a:prstGeom>
          <a:noFill/>
        </p:spPr>
        <p:txBody>
          <a:bodyPr wrap="square" rtlCol="0">
            <a:spAutoFit/>
          </a:bodyPr>
          <a:lstStyle/>
          <a:p>
            <a:r>
              <a:rPr lang="en-US" sz="2000" dirty="0">
                <a:latin typeface="Cambria" panose="02040503050406030204" pitchFamily="18" charset="0"/>
              </a:rPr>
              <a:t>In sentences with a HAVE primary verb, the primary verb must be followed by another 2</a:t>
            </a:r>
            <a:r>
              <a:rPr lang="en-US" sz="2000" baseline="30000" dirty="0">
                <a:latin typeface="Cambria" panose="02040503050406030204" pitchFamily="18" charset="0"/>
              </a:rPr>
              <a:t>ndary</a:t>
            </a:r>
            <a:r>
              <a:rPr lang="en-US" sz="2000" dirty="0">
                <a:latin typeface="Cambria" panose="02040503050406030204" pitchFamily="18" charset="0"/>
              </a:rPr>
              <a:t> verb in the past participle or ‘Reflective’ form.  </a:t>
            </a:r>
          </a:p>
        </p:txBody>
      </p:sp>
      <p:sp>
        <p:nvSpPr>
          <p:cNvPr id="6" name="TextBox 5"/>
          <p:cNvSpPr txBox="1"/>
          <p:nvPr/>
        </p:nvSpPr>
        <p:spPr>
          <a:xfrm>
            <a:off x="683114" y="4505851"/>
            <a:ext cx="3351857" cy="1631216"/>
          </a:xfrm>
          <a:prstGeom prst="rect">
            <a:avLst/>
          </a:prstGeom>
          <a:noFill/>
        </p:spPr>
        <p:txBody>
          <a:bodyPr wrap="square" rtlCol="0">
            <a:spAutoFit/>
          </a:bodyPr>
          <a:lstStyle/>
          <a:p>
            <a:r>
              <a:rPr lang="en-US" sz="2000" dirty="0">
                <a:latin typeface="Cambria" panose="02040503050406030204" pitchFamily="18" charset="0"/>
              </a:rPr>
              <a:t>The HAVE dimension allows us to incorporate information from a past time into a communication focused on a later time.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9" name="TextBox 8"/>
          <p:cNvSpPr txBox="1"/>
          <p:nvPr/>
        </p:nvSpPr>
        <p:spPr>
          <a:xfrm>
            <a:off x="6170224" y="1012675"/>
            <a:ext cx="5405229" cy="1323439"/>
          </a:xfrm>
          <a:prstGeom prst="rect">
            <a:avLst/>
          </a:prstGeom>
          <a:noFill/>
        </p:spPr>
        <p:txBody>
          <a:bodyPr wrap="square" rtlCol="0">
            <a:spAutoFit/>
          </a:bodyPr>
          <a:lstStyle/>
          <a:p>
            <a:r>
              <a:rPr lang="en-US" sz="2000" dirty="0">
                <a:latin typeface="Cambria" panose="02040503050406030204" pitchFamily="18" charset="0"/>
              </a:rPr>
              <a:t>A sentence with a HAVE primary verb indicates the following words will present a communication involving a relationship between two times or from one time to another.</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4053" y="2851809"/>
            <a:ext cx="936171" cy="93617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699" y="3413278"/>
            <a:ext cx="710292" cy="403446"/>
          </a:xfrm>
          <a:prstGeom prst="rect">
            <a:avLst/>
          </a:prstGeom>
        </p:spPr>
      </p:pic>
      <p:pic>
        <p:nvPicPr>
          <p:cNvPr id="13" name="Picture 12" descr="eiffel.png"/>
          <p:cNvPicPr>
            <a:picLocks noChangeAspect="1"/>
          </p:cNvPicPr>
          <p:nvPr/>
        </p:nvPicPr>
        <p:blipFill>
          <a:blip r:embed="rId6" cstate="print"/>
          <a:stretch>
            <a:fillRect/>
          </a:stretch>
        </p:blipFill>
        <p:spPr>
          <a:xfrm>
            <a:off x="2005746" y="2833298"/>
            <a:ext cx="545690" cy="92969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8154" y="2833298"/>
            <a:ext cx="1297564" cy="92827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2436" y="3442189"/>
            <a:ext cx="685112" cy="38914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6710" y="2863738"/>
            <a:ext cx="1275008" cy="969608"/>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4498" y="2846404"/>
            <a:ext cx="1601538" cy="91516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51574" y="3399720"/>
            <a:ext cx="766916" cy="430337"/>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60056" y="2853098"/>
            <a:ext cx="678309" cy="689429"/>
          </a:xfrm>
          <a:prstGeom prst="rect">
            <a:avLst/>
          </a:prstGeom>
        </p:spPr>
      </p:pic>
      <p:sp>
        <p:nvSpPr>
          <p:cNvPr id="19" name="Speech Bubble: Oval 18"/>
          <p:cNvSpPr/>
          <p:nvPr/>
        </p:nvSpPr>
        <p:spPr>
          <a:xfrm>
            <a:off x="4412343" y="4385325"/>
            <a:ext cx="7678057" cy="1971933"/>
          </a:xfrm>
          <a:prstGeom prst="wedgeEllipseCallout">
            <a:avLst>
              <a:gd name="adj1" fmla="val 24516"/>
              <a:gd name="adj2" fmla="val -81765"/>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chemeClr val="tx1"/>
                </a:solidFill>
                <a:latin typeface="Cambria" panose="02040503050406030204" pitchFamily="18" charset="0"/>
              </a:rPr>
              <a:t>Have you been to Paris?     </a:t>
            </a:r>
            <a:r>
              <a:rPr lang="en-US" sz="2000" dirty="0">
                <a:solidFill>
                  <a:schemeClr val="tx1"/>
                </a:solidFill>
                <a:latin typeface="Cambria" panose="02040503050406030204" pitchFamily="18" charset="0"/>
              </a:rPr>
              <a:t>Y/N</a:t>
            </a:r>
          </a:p>
          <a:p>
            <a:pPr algn="ctr"/>
            <a:r>
              <a:rPr lang="en-US" sz="2400" dirty="0">
                <a:solidFill>
                  <a:schemeClr val="tx1"/>
                </a:solidFill>
                <a:latin typeface="Cambria" panose="02040503050406030204" pitchFamily="18" charset="0"/>
              </a:rPr>
              <a:t>Where have you driven your car?    </a:t>
            </a:r>
            <a:r>
              <a:rPr lang="en-US" sz="2000" dirty="0">
                <a:solidFill>
                  <a:schemeClr val="tx1"/>
                </a:solidFill>
                <a:latin typeface="Cambria" panose="02040503050406030204" pitchFamily="18" charset="0"/>
              </a:rPr>
              <a:t>WH?</a:t>
            </a:r>
          </a:p>
          <a:p>
            <a:pPr algn="ctr"/>
            <a:r>
              <a:rPr lang="en-US" sz="2400" dirty="0">
                <a:solidFill>
                  <a:schemeClr val="tx1"/>
                </a:solidFill>
                <a:latin typeface="Cambria" panose="02040503050406030204" pitchFamily="18" charset="0"/>
              </a:rPr>
              <a:t>How long have you been in Paris? </a:t>
            </a:r>
            <a:r>
              <a:rPr lang="en-US" sz="2000" dirty="0">
                <a:solidFill>
                  <a:schemeClr val="tx1"/>
                </a:solidFill>
                <a:latin typeface="Cambria" panose="02040503050406030204" pitchFamily="18" charset="0"/>
              </a:rPr>
              <a:t>Duration</a:t>
            </a:r>
          </a:p>
        </p:txBody>
      </p:sp>
      <p:sp>
        <p:nvSpPr>
          <p:cNvPr id="20" name="TextBox 19"/>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310721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0" presetClass="entr" presetSubtype="0" fill="hold" grpId="0" nodeType="afterEffect">
                                  <p:stCondLst>
                                    <p:cond delay="3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500"/>
                            </p:stCondLst>
                            <p:childTnLst>
                              <p:par>
                                <p:cTn id="22" presetID="10" presetClass="entr" presetSubtype="0" fill="hold" nodeType="afterEffect">
                                  <p:stCondLst>
                                    <p:cond delay="3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9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10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10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11500"/>
                            </p:stCondLst>
                            <p:childTnLst>
                              <p:par>
                                <p:cTn id="42" presetID="10"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1200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2500"/>
                            </p:stCondLst>
                            <p:childTnLst>
                              <p:par>
                                <p:cTn id="50" presetID="10"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p:stCondLst>
                              <p:cond delay="1300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par>
                          <p:cTn id="57" fill="hold">
                            <p:stCondLst>
                              <p:cond delay="13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5" name="Text Box 4"/>
          <p:cNvSpPr txBox="1">
            <a:spLocks noChangeArrowheads="1"/>
          </p:cNvSpPr>
          <p:nvPr/>
        </p:nvSpPr>
        <p:spPr bwMode="auto">
          <a:xfrm>
            <a:off x="2456542" y="685800"/>
            <a:ext cx="2590800" cy="5447645"/>
          </a:xfrm>
          <a:prstGeom prst="rect">
            <a:avLst/>
          </a:prstGeom>
          <a:noFill/>
          <a:ln w="9525">
            <a:noFill/>
            <a:miter lim="800000"/>
            <a:headEnd/>
            <a:tailEnd/>
          </a:ln>
        </p:spPr>
        <p:txBody>
          <a:bodyPr>
            <a:spAutoFit/>
          </a:bodyPr>
          <a:lstStyle/>
          <a:p>
            <a:pPr>
              <a:spcBef>
                <a:spcPct val="25000"/>
              </a:spcBef>
            </a:pPr>
            <a:r>
              <a:rPr lang="en-US" sz="2400" b="1" dirty="0">
                <a:solidFill>
                  <a:srgbClr val="009900"/>
                </a:solidFill>
                <a:latin typeface="Georgia" pitchFamily="18" charset="0"/>
              </a:rPr>
              <a:t>I</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He</a:t>
            </a:r>
          </a:p>
          <a:p>
            <a:r>
              <a:rPr lang="en-US" sz="2400" b="1" dirty="0">
                <a:solidFill>
                  <a:srgbClr val="009900"/>
                </a:solidFill>
                <a:latin typeface="Georgia" pitchFamily="18" charset="0"/>
              </a:rPr>
              <a:t>She</a:t>
            </a:r>
          </a:p>
          <a:p>
            <a:r>
              <a:rPr lang="en-US" sz="2400" b="1" dirty="0">
                <a:solidFill>
                  <a:srgbClr val="009900"/>
                </a:solidFill>
                <a:latin typeface="Georgia" pitchFamily="18" charset="0"/>
              </a:rPr>
              <a:t>It</a:t>
            </a:r>
          </a:p>
          <a:p>
            <a:r>
              <a:rPr lang="en-US" sz="2400" b="1" dirty="0">
                <a:solidFill>
                  <a:srgbClr val="CC00FF"/>
                </a:solidFill>
                <a:latin typeface="Georgia" pitchFamily="18" charset="0"/>
              </a:rPr>
              <a:t>Alex</a:t>
            </a:r>
          </a:p>
          <a:p>
            <a:r>
              <a:rPr lang="en-US" sz="2400" b="1" dirty="0">
                <a:solidFill>
                  <a:srgbClr val="0066FF"/>
                </a:solidFill>
                <a:latin typeface="Georgia" pitchFamily="18" charset="0"/>
              </a:rPr>
              <a:t>The teacher</a:t>
            </a:r>
          </a:p>
          <a:p>
            <a:pPr>
              <a:spcBef>
                <a:spcPct val="50000"/>
              </a:spcBef>
            </a:pPr>
            <a:r>
              <a:rPr lang="en-US" sz="2400" b="1" dirty="0">
                <a:solidFill>
                  <a:srgbClr val="009900"/>
                </a:solidFill>
                <a:latin typeface="Georgia" pitchFamily="18" charset="0"/>
              </a:rPr>
              <a:t>We</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They</a:t>
            </a:r>
            <a:r>
              <a:rPr lang="en-US" sz="2400" b="1" dirty="0">
                <a:latin typeface="Georgia" pitchFamily="18" charset="0"/>
              </a:rPr>
              <a:t> </a:t>
            </a:r>
          </a:p>
          <a:p>
            <a:r>
              <a:rPr lang="en-US" sz="2400" b="1" dirty="0">
                <a:solidFill>
                  <a:srgbClr val="CC00FF"/>
                </a:solidFill>
                <a:latin typeface="Georgia" pitchFamily="18" charset="0"/>
              </a:rPr>
              <a:t>Ali </a:t>
            </a:r>
            <a:r>
              <a:rPr lang="en-US" sz="2400" b="1" dirty="0">
                <a:latin typeface="Georgia" pitchFamily="18" charset="0"/>
              </a:rPr>
              <a:t>and</a:t>
            </a:r>
            <a:r>
              <a:rPr lang="en-US" sz="2400" b="1" dirty="0">
                <a:solidFill>
                  <a:srgbClr val="CC00FF"/>
                </a:solidFill>
                <a:latin typeface="Georgia" pitchFamily="18" charset="0"/>
              </a:rPr>
              <a:t> Art</a:t>
            </a:r>
          </a:p>
          <a:p>
            <a:r>
              <a:rPr lang="en-US" sz="2400" b="1" dirty="0">
                <a:solidFill>
                  <a:srgbClr val="0066FF"/>
                </a:solidFill>
                <a:latin typeface="Georgia" pitchFamily="18" charset="0"/>
              </a:rPr>
              <a:t>The teachers</a:t>
            </a:r>
          </a:p>
        </p:txBody>
      </p:sp>
      <p:sp>
        <p:nvSpPr>
          <p:cNvPr id="8" name="Text Box 12"/>
          <p:cNvSpPr txBox="1">
            <a:spLocks noChangeArrowheads="1"/>
          </p:cNvSpPr>
          <p:nvPr/>
        </p:nvSpPr>
        <p:spPr bwMode="auto">
          <a:xfrm>
            <a:off x="6723742" y="685800"/>
            <a:ext cx="838200" cy="5386388"/>
          </a:xfrm>
          <a:prstGeom prst="rect">
            <a:avLst/>
          </a:prstGeom>
          <a:noFill/>
          <a:ln w="9525">
            <a:noFill/>
            <a:miter lim="800000"/>
            <a:headEnd/>
            <a:tailEnd/>
          </a:ln>
        </p:spPr>
        <p:txBody>
          <a:bodyPr>
            <a:spAutoFit/>
          </a:bodyPr>
          <a:lstStyle/>
          <a:p>
            <a:pPr>
              <a:spcBef>
                <a:spcPct val="25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p:txBody>
      </p:sp>
      <p:sp>
        <p:nvSpPr>
          <p:cNvPr id="9" name="Text Box 13"/>
          <p:cNvSpPr txBox="1">
            <a:spLocks noChangeArrowheads="1"/>
          </p:cNvSpPr>
          <p:nvPr/>
        </p:nvSpPr>
        <p:spPr bwMode="auto">
          <a:xfrm>
            <a:off x="5199742" y="685800"/>
            <a:ext cx="1066800" cy="5448300"/>
          </a:xfrm>
          <a:prstGeom prst="rect">
            <a:avLst/>
          </a:prstGeom>
          <a:noFill/>
          <a:ln w="9525">
            <a:noFill/>
            <a:miter lim="800000"/>
            <a:headEnd/>
            <a:tailEnd/>
          </a:ln>
        </p:spPr>
        <p:txBody>
          <a:bodyPr>
            <a:spAutoFit/>
          </a:bodyPr>
          <a:lstStyle/>
          <a:p>
            <a:pPr>
              <a:spcBef>
                <a:spcPct val="25000"/>
              </a:spcBef>
            </a:pPr>
            <a:r>
              <a:rPr lang="en-US" sz="2400" b="1" dirty="0">
                <a:latin typeface="Georgia" pitchFamily="18" charset="0"/>
              </a:rPr>
              <a:t>am</a:t>
            </a:r>
          </a:p>
          <a:p>
            <a:pPr>
              <a:spcBef>
                <a:spcPct val="50000"/>
              </a:spcBef>
            </a:pPr>
            <a:r>
              <a:rPr lang="en-US" sz="2400" b="1" dirty="0">
                <a:latin typeface="Georgia" pitchFamily="18" charset="0"/>
              </a:rPr>
              <a:t>are</a:t>
            </a:r>
          </a:p>
          <a:p>
            <a:pPr>
              <a:spcBef>
                <a:spcPct val="50000"/>
              </a:spcBef>
            </a:pPr>
            <a:r>
              <a:rPr lang="en-US" sz="2400" b="1" dirty="0">
                <a:latin typeface="Georgia" pitchFamily="18" charset="0"/>
              </a:rPr>
              <a:t>is</a:t>
            </a:r>
          </a:p>
          <a:p>
            <a:r>
              <a:rPr lang="en-US" sz="2400" b="1" dirty="0">
                <a:latin typeface="Georgia" pitchFamily="18" charset="0"/>
              </a:rPr>
              <a:t>is</a:t>
            </a:r>
          </a:p>
          <a:p>
            <a:r>
              <a:rPr lang="en-US" sz="2400" b="1" dirty="0">
                <a:latin typeface="Georgia" pitchFamily="18" charset="0"/>
              </a:rPr>
              <a:t>is</a:t>
            </a:r>
          </a:p>
          <a:p>
            <a:r>
              <a:rPr lang="en-US" sz="2400" b="1" dirty="0">
                <a:latin typeface="Georgia" pitchFamily="18" charset="0"/>
              </a:rPr>
              <a:t>is</a:t>
            </a:r>
          </a:p>
          <a:p>
            <a:r>
              <a:rPr lang="en-US" sz="2400" b="1" dirty="0">
                <a:latin typeface="Georgia" pitchFamily="18" charset="0"/>
              </a:rPr>
              <a:t>is</a:t>
            </a:r>
          </a:p>
          <a:p>
            <a:pPr>
              <a:spcBef>
                <a:spcPct val="50000"/>
              </a:spcBef>
            </a:pPr>
            <a:r>
              <a:rPr lang="en-US" sz="2400" b="1" dirty="0">
                <a:latin typeface="Georgia" pitchFamily="18" charset="0"/>
              </a:rPr>
              <a:t>are</a:t>
            </a:r>
          </a:p>
          <a:p>
            <a:pPr>
              <a:spcBef>
                <a:spcPct val="50000"/>
              </a:spcBef>
            </a:pPr>
            <a:r>
              <a:rPr lang="en-US" sz="2400" b="1" dirty="0">
                <a:latin typeface="Georgia" pitchFamily="18" charset="0"/>
              </a:rPr>
              <a:t>are</a:t>
            </a:r>
          </a:p>
          <a:p>
            <a:pPr>
              <a:spcBef>
                <a:spcPct val="50000"/>
              </a:spcBef>
            </a:pPr>
            <a:r>
              <a:rPr lang="en-US" sz="2400" b="1" dirty="0">
                <a:latin typeface="Georgia" pitchFamily="18" charset="0"/>
              </a:rPr>
              <a:t>are</a:t>
            </a:r>
          </a:p>
          <a:p>
            <a:r>
              <a:rPr lang="en-US" sz="2400" b="1" dirty="0">
                <a:latin typeface="Georgia" pitchFamily="18" charset="0"/>
              </a:rPr>
              <a:t>are</a:t>
            </a:r>
          </a:p>
          <a:p>
            <a:r>
              <a:rPr lang="en-US" sz="2400" b="1" dirty="0">
                <a:latin typeface="Georgia" pitchFamily="18" charset="0"/>
              </a:rPr>
              <a:t>are</a:t>
            </a:r>
          </a:p>
        </p:txBody>
      </p:sp>
      <p:sp>
        <p:nvSpPr>
          <p:cNvPr id="12" name="Text Box 7"/>
          <p:cNvSpPr txBox="1">
            <a:spLocks noChangeArrowheads="1"/>
          </p:cNvSpPr>
          <p:nvPr/>
        </p:nvSpPr>
        <p:spPr bwMode="auto">
          <a:xfrm>
            <a:off x="8175167" y="685800"/>
            <a:ext cx="3363689" cy="5816600"/>
          </a:xfrm>
          <a:prstGeom prst="rect">
            <a:avLst/>
          </a:prstGeom>
          <a:noFill/>
          <a:ln w="9525">
            <a:noFill/>
            <a:miter lim="800000"/>
            <a:headEnd/>
            <a:tailEnd/>
          </a:ln>
        </p:spPr>
        <p:txBody>
          <a:bodyPr wrap="square">
            <a:spAutoFit/>
          </a:bodyPr>
          <a:lstStyle/>
          <a:p>
            <a:pPr>
              <a:spcBef>
                <a:spcPct val="25000"/>
              </a:spcBef>
            </a:pPr>
            <a:r>
              <a:rPr lang="en-US" sz="2400" b="1" dirty="0">
                <a:latin typeface="Lucida Fax" pitchFamily="18" charset="0"/>
              </a:rPr>
              <a:t>work</a:t>
            </a:r>
            <a:r>
              <a:rPr lang="en-US" sz="2400" b="1" dirty="0">
                <a:solidFill>
                  <a:srgbClr val="FF0000"/>
                </a:solidFill>
                <a:latin typeface="Lucida Fax" pitchFamily="18" charset="0"/>
              </a:rPr>
              <a:t>ed</a:t>
            </a:r>
            <a:r>
              <a:rPr lang="en-US" sz="2400" b="1" dirty="0">
                <a:latin typeface="Lucida Fax" pitchFamily="18" charset="0"/>
              </a:rPr>
              <a:t> too hard.</a:t>
            </a:r>
          </a:p>
          <a:p>
            <a:pPr>
              <a:spcBef>
                <a:spcPct val="50000"/>
              </a:spcBef>
            </a:pPr>
            <a:r>
              <a:rPr lang="en-US" sz="2400" b="1" dirty="0">
                <a:latin typeface="Lucida Fax" pitchFamily="18" charset="0"/>
              </a:rPr>
              <a:t>stud</a:t>
            </a:r>
            <a:r>
              <a:rPr lang="en-US" sz="2400" b="1" dirty="0">
                <a:solidFill>
                  <a:srgbClr val="FF0000"/>
                </a:solidFill>
                <a:latin typeface="Lucida Fax" pitchFamily="18" charset="0"/>
              </a:rPr>
              <a:t>ied</a:t>
            </a:r>
            <a:r>
              <a:rPr lang="en-US" sz="2400" b="1" dirty="0">
                <a:latin typeface="Lucida Fax" pitchFamily="18" charset="0"/>
              </a:rPr>
              <a:t> by idiots.</a:t>
            </a:r>
          </a:p>
          <a:p>
            <a:pPr>
              <a:spcBef>
                <a:spcPct val="50000"/>
              </a:spcBef>
            </a:pPr>
            <a:r>
              <a:rPr lang="en-US" sz="2400" b="1" dirty="0">
                <a:latin typeface="Lucida Fax" pitchFamily="18" charset="0"/>
              </a:rPr>
              <a:t>stalk</a:t>
            </a:r>
            <a:r>
              <a:rPr lang="en-US" sz="2400" b="1" dirty="0">
                <a:solidFill>
                  <a:srgbClr val="FF0000"/>
                </a:solidFill>
                <a:latin typeface="Lucida Fax" pitchFamily="18" charset="0"/>
              </a:rPr>
              <a:t>ed</a:t>
            </a:r>
            <a:r>
              <a:rPr lang="en-US" sz="2400" b="1" dirty="0">
                <a:latin typeface="Lucida Fax" pitchFamily="18" charset="0"/>
              </a:rPr>
              <a:t> by Jack.</a:t>
            </a:r>
          </a:p>
          <a:p>
            <a:r>
              <a:rPr lang="en-US" sz="2400" b="1" dirty="0">
                <a:solidFill>
                  <a:srgbClr val="00B0F0"/>
                </a:solidFill>
                <a:latin typeface="Lucida Fax" pitchFamily="18" charset="0"/>
              </a:rPr>
              <a:t>ridden</a:t>
            </a:r>
            <a:r>
              <a:rPr lang="en-US" sz="2400" b="1" dirty="0">
                <a:latin typeface="Lucida Fax" pitchFamily="18" charset="0"/>
              </a:rPr>
              <a:t> often.</a:t>
            </a:r>
          </a:p>
          <a:p>
            <a:r>
              <a:rPr lang="en-US" sz="2400" b="1" dirty="0">
                <a:solidFill>
                  <a:srgbClr val="00B0F0"/>
                </a:solidFill>
                <a:latin typeface="Lucida Fax" pitchFamily="18" charset="0"/>
              </a:rPr>
              <a:t>gone</a:t>
            </a:r>
            <a:r>
              <a:rPr lang="en-US" sz="2400" b="1" dirty="0">
                <a:latin typeface="Lucida Fax" pitchFamily="18" charset="0"/>
              </a:rPr>
              <a:t>.</a:t>
            </a:r>
          </a:p>
          <a:p>
            <a:r>
              <a:rPr lang="en-US" sz="2400" b="1" dirty="0">
                <a:solidFill>
                  <a:srgbClr val="00B0F0"/>
                </a:solidFill>
                <a:latin typeface="Lucida Fax" pitchFamily="18" charset="0"/>
              </a:rPr>
              <a:t>blown</a:t>
            </a:r>
            <a:r>
              <a:rPr lang="en-US" sz="2400" b="1" dirty="0">
                <a:latin typeface="Lucida Fax" pitchFamily="18" charset="0"/>
              </a:rPr>
              <a:t> away.</a:t>
            </a:r>
          </a:p>
          <a:p>
            <a:r>
              <a:rPr lang="en-US" sz="2400" b="1" dirty="0">
                <a:latin typeface="Lucida Fax" pitchFamily="18" charset="0"/>
              </a:rPr>
              <a:t>test</a:t>
            </a:r>
            <a:r>
              <a:rPr lang="en-US" sz="2400" b="1" dirty="0">
                <a:solidFill>
                  <a:srgbClr val="FF0000"/>
                </a:solidFill>
                <a:latin typeface="Lucida Fax" pitchFamily="18" charset="0"/>
              </a:rPr>
              <a:t>ed</a:t>
            </a:r>
            <a:r>
              <a:rPr lang="en-US" sz="2400" b="1" dirty="0">
                <a:latin typeface="Lucida Fax" pitchFamily="18" charset="0"/>
              </a:rPr>
              <a:t> by students.</a:t>
            </a:r>
          </a:p>
          <a:p>
            <a:pPr>
              <a:spcBef>
                <a:spcPct val="50000"/>
              </a:spcBef>
            </a:pPr>
            <a:r>
              <a:rPr lang="en-US" sz="2400" b="1" dirty="0">
                <a:solidFill>
                  <a:srgbClr val="00B0F0"/>
                </a:solidFill>
                <a:latin typeface="Lucida Fax" pitchFamily="18" charset="0"/>
              </a:rPr>
              <a:t>stood</a:t>
            </a:r>
            <a:r>
              <a:rPr lang="en-US" sz="2400" b="1" dirty="0">
                <a:latin typeface="Lucida Fax" pitchFamily="18" charset="0"/>
              </a:rPr>
              <a:t> up.</a:t>
            </a:r>
          </a:p>
          <a:p>
            <a:pPr>
              <a:spcBef>
                <a:spcPct val="50000"/>
              </a:spcBef>
            </a:pPr>
            <a:r>
              <a:rPr lang="en-US" sz="2400" b="1" dirty="0">
                <a:solidFill>
                  <a:srgbClr val="00B0F0"/>
                </a:solidFill>
                <a:latin typeface="Lucida Fax" pitchFamily="18" charset="0"/>
              </a:rPr>
              <a:t>bought</a:t>
            </a:r>
            <a:r>
              <a:rPr lang="en-US" sz="2400" b="1" dirty="0">
                <a:latin typeface="Lucida Fax" pitchFamily="18" charset="0"/>
              </a:rPr>
              <a:t> off.</a:t>
            </a:r>
          </a:p>
          <a:p>
            <a:pPr>
              <a:spcBef>
                <a:spcPct val="50000"/>
              </a:spcBef>
            </a:pPr>
            <a:r>
              <a:rPr lang="en-US" sz="2400" b="1" dirty="0">
                <a:latin typeface="Lucida Fax" pitchFamily="18" charset="0"/>
              </a:rPr>
              <a:t>want</a:t>
            </a:r>
            <a:r>
              <a:rPr lang="en-US" sz="2400" b="1" dirty="0">
                <a:solidFill>
                  <a:srgbClr val="FF0000"/>
                </a:solidFill>
                <a:latin typeface="Lucida Fax" pitchFamily="18" charset="0"/>
              </a:rPr>
              <a:t>ed</a:t>
            </a:r>
            <a:r>
              <a:rPr lang="en-US" sz="2400" b="1" dirty="0">
                <a:latin typeface="Lucida Fax" pitchFamily="18" charset="0"/>
              </a:rPr>
              <a:t> for hours.</a:t>
            </a:r>
          </a:p>
          <a:p>
            <a:r>
              <a:rPr lang="en-US" sz="2400" b="1" dirty="0">
                <a:latin typeface="Lucida Fax" pitchFamily="18" charset="0"/>
              </a:rPr>
              <a:t>bruis</a:t>
            </a:r>
            <a:r>
              <a:rPr lang="en-US" sz="2400" b="1" dirty="0">
                <a:solidFill>
                  <a:srgbClr val="FF0000"/>
                </a:solidFill>
                <a:latin typeface="Lucida Fax" pitchFamily="18" charset="0"/>
              </a:rPr>
              <a:t>ed</a:t>
            </a:r>
            <a:r>
              <a:rPr lang="en-US" sz="2400" b="1" dirty="0">
                <a:latin typeface="Lucida Fax" pitchFamily="18" charset="0"/>
              </a:rPr>
              <a:t>.</a:t>
            </a:r>
          </a:p>
          <a:p>
            <a:r>
              <a:rPr lang="en-US" sz="2400" b="1" dirty="0">
                <a:latin typeface="Lucida Fax" pitchFamily="18" charset="0"/>
              </a:rPr>
              <a:t>park</a:t>
            </a:r>
            <a:r>
              <a:rPr lang="en-US" sz="2400" b="1" dirty="0">
                <a:solidFill>
                  <a:srgbClr val="FF0000"/>
                </a:solidFill>
                <a:latin typeface="Lucida Fax" pitchFamily="18" charset="0"/>
              </a:rPr>
              <a:t>ed </a:t>
            </a:r>
            <a:r>
              <a:rPr lang="en-US" sz="2400" b="1" dirty="0">
                <a:latin typeface="Lucida Fax" pitchFamily="18" charset="0"/>
              </a:rPr>
              <a:t>illegally.</a:t>
            </a:r>
          </a:p>
          <a:p>
            <a:endParaRPr lang="en-US" sz="2400" b="1" dirty="0">
              <a:latin typeface="Lucida Fax" pitchFamily="18" charset="0"/>
            </a:endParaRPr>
          </a:p>
        </p:txBody>
      </p:sp>
      <p:sp>
        <p:nvSpPr>
          <p:cNvPr id="10" name="TextBox 9"/>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396738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2000"/>
                                        <p:tgtEl>
                                          <p:spTgt spid="8">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2000"/>
                                        <p:tgtEl>
                                          <p:spTgt spid="8">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2000"/>
                                        <p:tgtEl>
                                          <p:spTgt spid="8">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2000"/>
                                        <p:tgtEl>
                                          <p:spTgt spid="8">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2000"/>
                                        <p:tgtEl>
                                          <p:spTgt spid="8">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fade">
                                      <p:cBhvr>
                                        <p:cTn id="40" dur="2000"/>
                                        <p:tgtEl>
                                          <p:spTgt spid="8">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fade">
                                      <p:cBhvr>
                                        <p:cTn id="43" dur="2000"/>
                                        <p:tgtEl>
                                          <p:spTgt spid="8">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animEffect transition="in" filter="fade">
                                      <p:cBhvr>
                                        <p:cTn id="46" dur="2000"/>
                                        <p:tgtEl>
                                          <p:spTgt spid="8">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2000"/>
                                        <p:tgtEl>
                                          <p:spTgt spid="8">
                                            <p:txEl>
                                              <p:pRg st="9" end="9"/>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2000"/>
                                        <p:tgtEl>
                                          <p:spTgt spid="8">
                                            <p:txEl>
                                              <p:pRg st="10" end="1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xEl>
                                              <p:pRg st="11" end="11"/>
                                            </p:txEl>
                                          </p:spTgt>
                                        </p:tgtEl>
                                        <p:attrNameLst>
                                          <p:attrName>style.visibility</p:attrName>
                                        </p:attrNameLst>
                                      </p:cBhvr>
                                      <p:to>
                                        <p:strVal val="visible"/>
                                      </p:to>
                                    </p:set>
                                    <p:animEffect transition="in" filter="fade">
                                      <p:cBhvr>
                                        <p:cTn id="55" dur="2000"/>
                                        <p:tgtEl>
                                          <p:spTgt spid="8">
                                            <p:txEl>
                                              <p:pRg st="11" end="11"/>
                                            </p:txEl>
                                          </p:spTgt>
                                        </p:tgtEl>
                                      </p:cBhvr>
                                    </p:animEffect>
                                  </p:childTnLst>
                                </p:cTn>
                              </p:par>
                              <p:par>
                                <p:cTn id="56" presetID="10" presetClass="exit" presetSubtype="0" fill="hold" grpId="1" nodeType="withEffect">
                                  <p:stCondLst>
                                    <p:cond delay="0"/>
                                  </p:stCondLst>
                                  <p:childTnLst>
                                    <p:animEffect transition="out" filter="fade">
                                      <p:cBhvr>
                                        <p:cTn id="57" dur="2000"/>
                                        <p:tgtEl>
                                          <p:spTgt spid="12"/>
                                        </p:tgtEl>
                                      </p:cBhvr>
                                    </p:animEffect>
                                    <p:set>
                                      <p:cBhvr>
                                        <p:cTn id="58"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P spid="9" grpId="0"/>
      <p:bldP spid="9" grpId="2"/>
      <p:bldP spid="12" grpId="0"/>
      <p:bldP spid="1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LLessonsLogo 2.jpg"/>
          <p:cNvPicPr>
            <a:picLocks noChangeAspect="1"/>
          </p:cNvPicPr>
          <p:nvPr/>
        </p:nvPicPr>
        <p:blipFill>
          <a:blip r:embed="rId3" cstate="print"/>
          <a:stretch>
            <a:fillRect/>
          </a:stretch>
        </p:blipFill>
        <p:spPr>
          <a:xfrm>
            <a:off x="5181601" y="6477000"/>
            <a:ext cx="1743075" cy="171450"/>
          </a:xfrm>
          <a:prstGeom prst="rect">
            <a:avLst/>
          </a:prstGeom>
        </p:spPr>
      </p:pic>
      <p:sp>
        <p:nvSpPr>
          <p:cNvPr id="4" name="TextBox 3"/>
          <p:cNvSpPr txBox="1"/>
          <p:nvPr/>
        </p:nvSpPr>
        <p:spPr>
          <a:xfrm>
            <a:off x="2783632" y="692697"/>
            <a:ext cx="6408712" cy="461665"/>
          </a:xfrm>
          <a:prstGeom prst="rect">
            <a:avLst/>
          </a:prstGeom>
          <a:noFill/>
        </p:spPr>
        <p:txBody>
          <a:bodyPr wrap="square" lIns="108000" rtlCol="0">
            <a:spAutoFit/>
          </a:bodyPr>
          <a:lstStyle/>
          <a:p>
            <a:r>
              <a:rPr lang="en-CA" sz="2400" b="1" dirty="0">
                <a:latin typeface="Cambria" pitchFamily="18" charset="0"/>
              </a:rPr>
              <a:t>Ongoing and Reflective Suffixes in Adjectives</a:t>
            </a:r>
          </a:p>
        </p:txBody>
      </p:sp>
      <p:sp>
        <p:nvSpPr>
          <p:cNvPr id="5" name="TextBox 4"/>
          <p:cNvSpPr txBox="1"/>
          <p:nvPr/>
        </p:nvSpPr>
        <p:spPr>
          <a:xfrm>
            <a:off x="1506828" y="1205166"/>
            <a:ext cx="9350062" cy="5032147"/>
          </a:xfrm>
          <a:prstGeom prst="rect">
            <a:avLst/>
          </a:prstGeom>
          <a:noFill/>
        </p:spPr>
        <p:txBody>
          <a:bodyPr wrap="square" bIns="0" rtlCol="0">
            <a:spAutoFit/>
          </a:bodyPr>
          <a:lstStyle/>
          <a:p>
            <a:pPr algn="ctr">
              <a:lnSpc>
                <a:spcPct val="150000"/>
              </a:lnSpc>
            </a:pPr>
            <a:r>
              <a:rPr lang="en-CA" sz="2400" dirty="0">
                <a:latin typeface="Cambria" pitchFamily="18" charset="0"/>
              </a:rPr>
              <a:t>Also, consider the noun groups:</a:t>
            </a:r>
          </a:p>
          <a:p>
            <a:pPr>
              <a:lnSpc>
                <a:spcPct val="150000"/>
              </a:lnSpc>
            </a:pPr>
            <a:r>
              <a:rPr lang="en-CA" sz="2400" b="1" dirty="0">
                <a:latin typeface="Cambria" pitchFamily="18" charset="0"/>
              </a:rPr>
              <a:t>a wanted man</a:t>
            </a:r>
            <a:r>
              <a:rPr lang="en-CA" sz="2400" dirty="0">
                <a:latin typeface="Cambria" pitchFamily="18" charset="0"/>
              </a:rPr>
              <a:t>		the action is happening to the man</a:t>
            </a:r>
          </a:p>
          <a:p>
            <a:pPr>
              <a:lnSpc>
                <a:spcPct val="150000"/>
              </a:lnSpc>
            </a:pPr>
            <a:r>
              <a:rPr lang="en-CA" sz="2400" b="1" dirty="0">
                <a:latin typeface="Cambria" pitchFamily="18" charset="0"/>
              </a:rPr>
              <a:t>a dancing man</a:t>
            </a:r>
            <a:r>
              <a:rPr lang="en-CA" sz="2400" dirty="0">
                <a:latin typeface="Cambria" pitchFamily="18" charset="0"/>
              </a:rPr>
              <a:t>		the man is doing the action</a:t>
            </a:r>
          </a:p>
          <a:p>
            <a:pPr>
              <a:lnSpc>
                <a:spcPct val="150000"/>
              </a:lnSpc>
            </a:pPr>
            <a:r>
              <a:rPr lang="en-CA" sz="2400" b="1" dirty="0">
                <a:latin typeface="Cambria" pitchFamily="18" charset="0"/>
              </a:rPr>
              <a:t>a bored man</a:t>
            </a:r>
            <a:r>
              <a:rPr lang="en-CA" sz="2400" dirty="0">
                <a:latin typeface="Cambria" pitchFamily="18" charset="0"/>
              </a:rPr>
              <a:t>			the action is happening to the man</a:t>
            </a:r>
          </a:p>
          <a:p>
            <a:pPr>
              <a:lnSpc>
                <a:spcPct val="150000"/>
              </a:lnSpc>
            </a:pPr>
            <a:r>
              <a:rPr lang="en-CA" sz="2400" b="1" dirty="0">
                <a:latin typeface="Cambria" pitchFamily="18" charset="0"/>
              </a:rPr>
              <a:t>a boring man</a:t>
            </a:r>
            <a:r>
              <a:rPr lang="en-CA" sz="2400" dirty="0">
                <a:latin typeface="Cambria" pitchFamily="18" charset="0"/>
              </a:rPr>
              <a:t>		the man is doing the action</a:t>
            </a:r>
          </a:p>
          <a:p>
            <a:pPr>
              <a:lnSpc>
                <a:spcPct val="150000"/>
              </a:lnSpc>
            </a:pPr>
            <a:r>
              <a:rPr lang="en-CA" sz="2400" b="1" dirty="0">
                <a:latin typeface="Cambria" pitchFamily="18" charset="0"/>
              </a:rPr>
              <a:t>an interested man</a:t>
            </a:r>
            <a:r>
              <a:rPr lang="en-CA" sz="2400" dirty="0">
                <a:latin typeface="Cambria" pitchFamily="18" charset="0"/>
              </a:rPr>
              <a:t>		the action is happening to the man</a:t>
            </a:r>
          </a:p>
          <a:p>
            <a:pPr>
              <a:lnSpc>
                <a:spcPct val="150000"/>
              </a:lnSpc>
            </a:pPr>
            <a:r>
              <a:rPr lang="en-CA" sz="2400" b="1" dirty="0">
                <a:latin typeface="Cambria" pitchFamily="18" charset="0"/>
              </a:rPr>
              <a:t>an interesting man</a:t>
            </a:r>
            <a:r>
              <a:rPr lang="en-CA" sz="2400" dirty="0">
                <a:latin typeface="Cambria" pitchFamily="18" charset="0"/>
              </a:rPr>
              <a:t>		the man is doing the action</a:t>
            </a:r>
          </a:p>
          <a:p>
            <a:pPr>
              <a:lnSpc>
                <a:spcPct val="150000"/>
              </a:lnSpc>
            </a:pPr>
            <a:r>
              <a:rPr lang="en-CA" sz="2400" b="1" dirty="0">
                <a:latin typeface="Cambria" pitchFamily="18" charset="0"/>
              </a:rPr>
              <a:t>an excited man</a:t>
            </a:r>
            <a:r>
              <a:rPr lang="en-CA" sz="2400" dirty="0">
                <a:latin typeface="Cambria" pitchFamily="18" charset="0"/>
              </a:rPr>
              <a:t>		the action is happening to the man</a:t>
            </a:r>
          </a:p>
          <a:p>
            <a:pPr>
              <a:lnSpc>
                <a:spcPct val="150000"/>
              </a:lnSpc>
            </a:pPr>
            <a:r>
              <a:rPr lang="en-CA" sz="2400" b="1" dirty="0">
                <a:latin typeface="Cambria" pitchFamily="18" charset="0"/>
              </a:rPr>
              <a:t>an exciting man</a:t>
            </a:r>
            <a:r>
              <a:rPr lang="en-CA" sz="2400" dirty="0">
                <a:latin typeface="Cambria" pitchFamily="18" charset="0"/>
              </a:rPr>
              <a:t>		the man is doing the action</a:t>
            </a:r>
          </a:p>
        </p:txBody>
      </p:sp>
    </p:spTree>
    <p:extLst>
      <p:ext uri="{BB962C8B-B14F-4D97-AF65-F5344CB8AC3E}">
        <p14:creationId xmlns:p14="http://schemas.microsoft.com/office/powerpoint/2010/main" val="218914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par>
                          <p:cTn id="20" fill="hold">
                            <p:stCondLst>
                              <p:cond delay="11000"/>
                            </p:stCondLst>
                            <p:childTnLst>
                              <p:par>
                                <p:cTn id="21" presetID="10" presetClass="entr" presetSubtype="0" fill="hold" grpId="0" nodeType="afterEffect">
                                  <p:stCondLst>
                                    <p:cond delay="100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2000"/>
                                        <p:tgtEl>
                                          <p:spTgt spid="5">
                                            <p:txEl>
                                              <p:pRg st="3" end="3"/>
                                            </p:txEl>
                                          </p:spTgt>
                                        </p:tgtEl>
                                      </p:cBhvr>
                                    </p:animEffect>
                                  </p:childTnLst>
                                </p:cTn>
                              </p:par>
                            </p:childTnLst>
                          </p:cTn>
                        </p:par>
                        <p:par>
                          <p:cTn id="24" fill="hold">
                            <p:stCondLst>
                              <p:cond delay="14000"/>
                            </p:stCondLst>
                            <p:childTnLst>
                              <p:par>
                                <p:cTn id="25" presetID="10" presetClass="entr" presetSubtype="0" fill="hold" grpId="0" nodeType="afterEffect">
                                  <p:stCondLst>
                                    <p:cond delay="100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par>
                          <p:cTn id="28" fill="hold">
                            <p:stCondLst>
                              <p:cond delay="17000"/>
                            </p:stCondLst>
                            <p:childTnLst>
                              <p:par>
                                <p:cTn id="29" presetID="10" presetClass="entr" presetSubtype="0" fill="hold" grpId="0" nodeType="afterEffect">
                                  <p:stCondLst>
                                    <p:cond delay="100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2000"/>
                                        <p:tgtEl>
                                          <p:spTgt spid="5">
                                            <p:txEl>
                                              <p:pRg st="5" end="5"/>
                                            </p:txEl>
                                          </p:spTgt>
                                        </p:tgtEl>
                                      </p:cBhvr>
                                    </p:animEffect>
                                  </p:childTnLst>
                                </p:cTn>
                              </p:par>
                            </p:childTnLst>
                          </p:cTn>
                        </p:par>
                        <p:par>
                          <p:cTn id="32" fill="hold">
                            <p:stCondLst>
                              <p:cond delay="20000"/>
                            </p:stCondLst>
                            <p:childTnLst>
                              <p:par>
                                <p:cTn id="33" presetID="10" presetClass="entr" presetSubtype="0" fill="hold" grpId="0" nodeType="afterEffect">
                                  <p:stCondLst>
                                    <p:cond delay="100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2000"/>
                                        <p:tgtEl>
                                          <p:spTgt spid="5">
                                            <p:txEl>
                                              <p:pRg st="6" end="6"/>
                                            </p:txEl>
                                          </p:spTgt>
                                        </p:tgtEl>
                                      </p:cBhvr>
                                    </p:animEffect>
                                  </p:childTnLst>
                                </p:cTn>
                              </p:par>
                            </p:childTnLst>
                          </p:cTn>
                        </p:par>
                        <p:par>
                          <p:cTn id="36" fill="hold">
                            <p:stCondLst>
                              <p:cond delay="23000"/>
                            </p:stCondLst>
                            <p:childTnLst>
                              <p:par>
                                <p:cTn id="37" presetID="10" presetClass="entr" presetSubtype="0" fill="hold" grpId="0" nodeType="afterEffect">
                                  <p:stCondLst>
                                    <p:cond delay="100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2000"/>
                                        <p:tgtEl>
                                          <p:spTgt spid="5">
                                            <p:txEl>
                                              <p:pRg st="7" end="7"/>
                                            </p:txEl>
                                          </p:spTgt>
                                        </p:tgtEl>
                                      </p:cBhvr>
                                    </p:animEffect>
                                  </p:childTnLst>
                                </p:cTn>
                              </p:par>
                            </p:childTnLst>
                          </p:cTn>
                        </p:par>
                        <p:par>
                          <p:cTn id="40" fill="hold">
                            <p:stCondLst>
                              <p:cond delay="26000"/>
                            </p:stCondLst>
                            <p:childTnLst>
                              <p:par>
                                <p:cTn id="41" presetID="10" presetClass="entr" presetSubtype="0" fill="hold" grpId="0" nodeType="afterEffect">
                                  <p:stCondLst>
                                    <p:cond delay="100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LLessonsLogo 2.jpg"/>
          <p:cNvPicPr>
            <a:picLocks noChangeAspect="1"/>
          </p:cNvPicPr>
          <p:nvPr/>
        </p:nvPicPr>
        <p:blipFill>
          <a:blip r:embed="rId3" cstate="print"/>
          <a:stretch>
            <a:fillRect/>
          </a:stretch>
        </p:blipFill>
        <p:spPr>
          <a:xfrm>
            <a:off x="5181601" y="6477000"/>
            <a:ext cx="1743075" cy="171450"/>
          </a:xfrm>
          <a:prstGeom prst="rect">
            <a:avLst/>
          </a:prstGeom>
        </p:spPr>
      </p:pic>
      <p:sp>
        <p:nvSpPr>
          <p:cNvPr id="4" name="TextBox 3"/>
          <p:cNvSpPr txBox="1"/>
          <p:nvPr/>
        </p:nvSpPr>
        <p:spPr>
          <a:xfrm>
            <a:off x="4799856" y="548681"/>
            <a:ext cx="2520280" cy="461665"/>
          </a:xfrm>
          <a:prstGeom prst="rect">
            <a:avLst/>
          </a:prstGeom>
          <a:noFill/>
        </p:spPr>
        <p:txBody>
          <a:bodyPr wrap="square" lIns="108000" rtlCol="0">
            <a:spAutoFit/>
          </a:bodyPr>
          <a:lstStyle/>
          <a:p>
            <a:r>
              <a:rPr lang="en-CA" sz="2400" b="1" dirty="0">
                <a:latin typeface="Cambria" pitchFamily="18" charset="0"/>
              </a:rPr>
              <a:t>Reflective Form</a:t>
            </a:r>
          </a:p>
        </p:txBody>
      </p:sp>
      <p:sp>
        <p:nvSpPr>
          <p:cNvPr id="5" name="TextBox 4"/>
          <p:cNvSpPr txBox="1"/>
          <p:nvPr/>
        </p:nvSpPr>
        <p:spPr>
          <a:xfrm>
            <a:off x="1775520" y="1124745"/>
            <a:ext cx="8640960" cy="2139047"/>
          </a:xfrm>
          <a:prstGeom prst="rect">
            <a:avLst/>
          </a:prstGeom>
          <a:noFill/>
        </p:spPr>
        <p:txBody>
          <a:bodyPr wrap="square" bIns="0" rtlCol="0">
            <a:spAutoFit/>
          </a:bodyPr>
          <a:lstStyle/>
          <a:p>
            <a:r>
              <a:rPr lang="en-CA" sz="2400" dirty="0">
                <a:latin typeface="Cambria" pitchFamily="18" charset="0"/>
              </a:rPr>
              <a:t>Again we see that the ‘</a:t>
            </a:r>
            <a:r>
              <a:rPr lang="en-CA" sz="2400" dirty="0" err="1">
                <a:latin typeface="Cambria" pitchFamily="18" charset="0"/>
              </a:rPr>
              <a:t>ed</a:t>
            </a:r>
            <a:r>
              <a:rPr lang="en-CA" sz="2400" dirty="0">
                <a:latin typeface="Cambria" pitchFamily="18" charset="0"/>
              </a:rPr>
              <a:t>’ suffix causes a reversal of direction in the application of the action implied by the adjective form of the word. </a:t>
            </a:r>
          </a:p>
          <a:p>
            <a:endParaRPr lang="en-CA" sz="800" dirty="0">
              <a:latin typeface="Cambria" pitchFamily="18" charset="0"/>
            </a:endParaRPr>
          </a:p>
          <a:p>
            <a:pPr algn="ctr"/>
            <a:r>
              <a:rPr lang="en-CA" sz="2400" dirty="0">
                <a:latin typeface="Cambria" pitchFamily="18" charset="0"/>
              </a:rPr>
              <a:t>This is a re-affirmation of its ‘Reflective’ characteristic. </a:t>
            </a:r>
          </a:p>
          <a:p>
            <a:endParaRPr lang="en-CA" sz="800" dirty="0">
              <a:latin typeface="Cambria" pitchFamily="18" charset="0"/>
            </a:endParaRPr>
          </a:p>
          <a:p>
            <a:pPr algn="ctr"/>
            <a:r>
              <a:rPr lang="en-CA" sz="2400" dirty="0">
                <a:latin typeface="Cambria" pitchFamily="18" charset="0"/>
              </a:rPr>
              <a:t>One simple explanation instead of three or four different ones.</a:t>
            </a:r>
          </a:p>
        </p:txBody>
      </p:sp>
      <p:sp>
        <p:nvSpPr>
          <p:cNvPr id="6" name="TextBox 5"/>
          <p:cNvSpPr txBox="1"/>
          <p:nvPr/>
        </p:nvSpPr>
        <p:spPr>
          <a:xfrm>
            <a:off x="772735" y="3429000"/>
            <a:ext cx="10509161" cy="2816156"/>
          </a:xfrm>
          <a:prstGeom prst="rect">
            <a:avLst/>
          </a:prstGeom>
          <a:noFill/>
        </p:spPr>
        <p:txBody>
          <a:bodyPr wrap="square" bIns="0" rtlCol="0">
            <a:spAutoFit/>
          </a:bodyPr>
          <a:lstStyle/>
          <a:p>
            <a:pPr algn="ctr">
              <a:lnSpc>
                <a:spcPct val="150000"/>
              </a:lnSpc>
            </a:pPr>
            <a:r>
              <a:rPr lang="en-CA" sz="2400" b="1" dirty="0">
                <a:latin typeface="Cambria" pitchFamily="18" charset="0"/>
              </a:rPr>
              <a:t>The ‘</a:t>
            </a:r>
            <a:r>
              <a:rPr lang="en-CA" sz="2400" b="1" dirty="0" err="1">
                <a:latin typeface="Cambria" pitchFamily="18" charset="0"/>
              </a:rPr>
              <a:t>ed</a:t>
            </a:r>
            <a:r>
              <a:rPr lang="en-CA" sz="2400" b="1" dirty="0">
                <a:latin typeface="Cambria" pitchFamily="18" charset="0"/>
              </a:rPr>
              <a:t>’ suffix is reflective in nature. </a:t>
            </a:r>
          </a:p>
          <a:p>
            <a:pPr algn="ctr">
              <a:lnSpc>
                <a:spcPct val="150000"/>
              </a:lnSpc>
            </a:pPr>
            <a:r>
              <a:rPr lang="en-CA" sz="2400" b="1" dirty="0">
                <a:latin typeface="Cambria" pitchFamily="18" charset="0"/>
              </a:rPr>
              <a:t>It causes a reversal or reflection:</a:t>
            </a:r>
          </a:p>
          <a:p>
            <a:pPr algn="ctr">
              <a:lnSpc>
                <a:spcPct val="150000"/>
              </a:lnSpc>
            </a:pPr>
            <a:r>
              <a:rPr lang="en-CA" sz="2400" b="1" dirty="0">
                <a:latin typeface="Cambria" pitchFamily="18" charset="0"/>
              </a:rPr>
              <a:t>1) to ‘Time’ in the DO Dimension; </a:t>
            </a:r>
          </a:p>
          <a:p>
            <a:pPr algn="ctr">
              <a:lnSpc>
                <a:spcPct val="150000"/>
              </a:lnSpc>
            </a:pPr>
            <a:r>
              <a:rPr lang="en-CA" sz="2400" b="1" dirty="0">
                <a:latin typeface="Cambria" pitchFamily="18" charset="0"/>
              </a:rPr>
              <a:t>2) to the ‘Direction of application of the Action’ in the BE Dimension; and </a:t>
            </a:r>
          </a:p>
          <a:p>
            <a:pPr algn="ctr">
              <a:lnSpc>
                <a:spcPct val="150000"/>
              </a:lnSpc>
            </a:pPr>
            <a:r>
              <a:rPr lang="en-CA" sz="2400" b="1" dirty="0">
                <a:latin typeface="Cambria" pitchFamily="18" charset="0"/>
              </a:rPr>
              <a:t>3)  to the ‘Direction of Application’ as an adjective. </a:t>
            </a:r>
          </a:p>
        </p:txBody>
      </p:sp>
      <p:sp>
        <p:nvSpPr>
          <p:cNvPr id="8" name="TextBox 7"/>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Tree>
    <p:extLst>
      <p:ext uri="{BB962C8B-B14F-4D97-AF65-F5344CB8AC3E}">
        <p14:creationId xmlns:p14="http://schemas.microsoft.com/office/powerpoint/2010/main" val="27297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5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679" y="289322"/>
            <a:ext cx="4411265" cy="61769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001">
            <a:extLst>
              <a:ext uri="{FF2B5EF4-FFF2-40B4-BE49-F238E27FC236}">
                <a16:creationId xmlns:a16="http://schemas.microsoft.com/office/drawing/2014/main" id="{16639F52-241A-4387-838F-F1A05AF57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4800"/>
            <a:ext cx="8421914"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043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0" fill="hold"/>
                                        <p:tgtEl>
                                          <p:spTgt spid="6148"/>
                                        </p:tgtEl>
                                        <p:attrNameLst>
                                          <p:attrName>ppt_w</p:attrName>
                                        </p:attrNameLst>
                                      </p:cBhvr>
                                      <p:tavLst>
                                        <p:tav tm="0">
                                          <p:val>
                                            <p:fltVal val="0"/>
                                          </p:val>
                                        </p:tav>
                                        <p:tav tm="100000">
                                          <p:val>
                                            <p:strVal val="#ppt_w"/>
                                          </p:val>
                                        </p:tav>
                                      </p:tavLst>
                                    </p:anim>
                                    <p:anim calcmode="lin" valueType="num">
                                      <p:cBhvr>
                                        <p:cTn id="8" dur="5000" fill="hold"/>
                                        <p:tgtEl>
                                          <p:spTgt spid="6148"/>
                                        </p:tgtEl>
                                        <p:attrNameLst>
                                          <p:attrName>ppt_h</p:attrName>
                                        </p:attrNameLst>
                                      </p:cBhvr>
                                      <p:tavLst>
                                        <p:tav tm="0">
                                          <p:val>
                                            <p:fltVal val="0"/>
                                          </p:val>
                                        </p:tav>
                                        <p:tav tm="100000">
                                          <p:val>
                                            <p:strVal val="#ppt_h"/>
                                          </p:val>
                                        </p:tav>
                                      </p:tavLst>
                                    </p:anim>
                                    <p:anim calcmode="lin" valueType="num">
                                      <p:cBhvr>
                                        <p:cTn id="9" dur="5000" fill="hold"/>
                                        <p:tgtEl>
                                          <p:spTgt spid="6148"/>
                                        </p:tgtEl>
                                        <p:attrNameLst>
                                          <p:attrName>ppt_x</p:attrName>
                                        </p:attrNameLst>
                                      </p:cBhvr>
                                      <p:tavLst>
                                        <p:tav tm="0">
                                          <p:val>
                                            <p:fltVal val="0.5"/>
                                          </p:val>
                                        </p:tav>
                                        <p:tav tm="100000">
                                          <p:val>
                                            <p:strVal val="#ppt_x"/>
                                          </p:val>
                                        </p:tav>
                                      </p:tavLst>
                                    </p:anim>
                                    <p:anim calcmode="lin" valueType="num">
                                      <p:cBhvr>
                                        <p:cTn id="10" dur="5000" fill="hold"/>
                                        <p:tgtEl>
                                          <p:spTgt spid="614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148"/>
                                        </p:tgtEl>
                                      </p:cBhvr>
                                    </p:animEffect>
                                    <p:set>
                                      <p:cBhvr>
                                        <p:cTn id="15" dur="1" fill="hold">
                                          <p:stCondLst>
                                            <p:cond delay="499"/>
                                          </p:stCondLst>
                                        </p:cTn>
                                        <p:tgtEl>
                                          <p:spTgt spid="614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4"/>
            <a:ext cx="12192000" cy="686298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4050" y="0"/>
            <a:ext cx="2647950" cy="857250"/>
          </a:xfrm>
          <a:prstGeom prst="rect">
            <a:avLst/>
          </a:prstGeom>
        </p:spPr>
      </p:pic>
      <p:pic>
        <p:nvPicPr>
          <p:cNvPr id="11" name="Picture 10" descr="A picture containing clipart&#10;&#10;Description generated with very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9636" cy="108585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182" y="6362700"/>
            <a:ext cx="3657600" cy="495300"/>
          </a:xfrm>
          <a:prstGeom prst="rect">
            <a:avLst/>
          </a:prstGeom>
        </p:spPr>
      </p:pic>
      <p:sp>
        <p:nvSpPr>
          <p:cNvPr id="14" name="TextBox 13"/>
          <p:cNvSpPr txBox="1"/>
          <p:nvPr/>
        </p:nvSpPr>
        <p:spPr>
          <a:xfrm>
            <a:off x="2979164" y="541656"/>
            <a:ext cx="5530645" cy="584775"/>
          </a:xfrm>
          <a:prstGeom prst="rect">
            <a:avLst/>
          </a:prstGeom>
          <a:noFill/>
        </p:spPr>
        <p:txBody>
          <a:bodyPr wrap="square" rtlCol="0">
            <a:spAutoFit/>
          </a:bodyPr>
          <a:lstStyle/>
          <a:p>
            <a:r>
              <a:rPr lang="en-CA" sz="3200" i="1" dirty="0">
                <a:latin typeface="Cambria" panose="02040503050406030204" pitchFamily="18" charset="0"/>
              </a:rPr>
              <a:t>Canada: Celebrating 150 Years</a:t>
            </a:r>
          </a:p>
        </p:txBody>
      </p:sp>
      <p:sp>
        <p:nvSpPr>
          <p:cNvPr id="15" name="TextBox 14"/>
          <p:cNvSpPr txBox="1"/>
          <p:nvPr/>
        </p:nvSpPr>
        <p:spPr>
          <a:xfrm>
            <a:off x="3261618" y="1128925"/>
            <a:ext cx="5248191" cy="523220"/>
          </a:xfrm>
          <a:prstGeom prst="rect">
            <a:avLst/>
          </a:prstGeom>
          <a:noFill/>
        </p:spPr>
        <p:txBody>
          <a:bodyPr wrap="square" rtlCol="0">
            <a:spAutoFit/>
          </a:bodyPr>
          <a:lstStyle/>
          <a:p>
            <a:r>
              <a:rPr lang="en-CA" sz="2800" dirty="0">
                <a:latin typeface="Cambria" panose="02040503050406030204" pitchFamily="18" charset="0"/>
              </a:rPr>
              <a:t>Alternate Ways to Teach English</a:t>
            </a:r>
          </a:p>
        </p:txBody>
      </p:sp>
      <p:sp>
        <p:nvSpPr>
          <p:cNvPr id="2" name="TextBox 1"/>
          <p:cNvSpPr txBox="1"/>
          <p:nvPr/>
        </p:nvSpPr>
        <p:spPr>
          <a:xfrm>
            <a:off x="781665" y="2050026"/>
            <a:ext cx="10677831" cy="3108543"/>
          </a:xfrm>
          <a:prstGeom prst="rect">
            <a:avLst/>
          </a:prstGeom>
          <a:noFill/>
        </p:spPr>
        <p:txBody>
          <a:bodyPr wrap="square" rtlCol="0">
            <a:spAutoFit/>
          </a:bodyPr>
          <a:lstStyle/>
          <a:p>
            <a:pPr algn="ctr"/>
            <a:r>
              <a:rPr lang="en-CA" sz="5400" dirty="0">
                <a:latin typeface="Cambria" panose="02040503050406030204" pitchFamily="18" charset="0"/>
              </a:rPr>
              <a:t>The End</a:t>
            </a:r>
          </a:p>
          <a:p>
            <a:pPr algn="ctr"/>
            <a:endParaRPr lang="en-CA" sz="5400" dirty="0">
              <a:latin typeface="Cambria" panose="02040503050406030204" pitchFamily="18" charset="0"/>
            </a:endParaRPr>
          </a:p>
          <a:p>
            <a:pPr algn="ctr"/>
            <a:r>
              <a:rPr lang="en-CA" sz="4400" i="1" dirty="0">
                <a:latin typeface="Cambria" panose="02040503050406030204" pitchFamily="18" charset="0"/>
              </a:rPr>
              <a:t>Thank you for your kind attention</a:t>
            </a:r>
          </a:p>
          <a:p>
            <a:pPr algn="ctr"/>
            <a:r>
              <a:rPr lang="en-CA" sz="4400" i="1" dirty="0">
                <a:latin typeface="Cambria" panose="02040503050406030204" pitchFamily="18" charset="0"/>
              </a:rPr>
              <a:t>www.asel.ca</a:t>
            </a:r>
          </a:p>
        </p:txBody>
      </p:sp>
    </p:spTree>
    <p:extLst>
      <p:ext uri="{BB962C8B-B14F-4D97-AF65-F5344CB8AC3E}">
        <p14:creationId xmlns:p14="http://schemas.microsoft.com/office/powerpoint/2010/main" val="9107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6" name="Rectangle 5"/>
          <p:cNvSpPr/>
          <p:nvPr/>
        </p:nvSpPr>
        <p:spPr>
          <a:xfrm>
            <a:off x="1919536" y="2529212"/>
            <a:ext cx="8352928" cy="1579920"/>
          </a:xfrm>
          <a:prstGeom prst="rect">
            <a:avLst/>
          </a:prstGeom>
        </p:spPr>
        <p:txBody>
          <a:bodyPr wrap="square">
            <a:spAutoFit/>
          </a:bodyPr>
          <a:lstStyle/>
          <a:p>
            <a:pPr algn="ctr">
              <a:lnSpc>
                <a:spcPts val="2880"/>
              </a:lnSpc>
            </a:pPr>
            <a:r>
              <a:rPr lang="en-US" sz="2400" b="1" i="1" dirty="0">
                <a:latin typeface="Georgia" pitchFamily="18" charset="0"/>
              </a:rPr>
              <a:t>A prepositional phrase </a:t>
            </a:r>
          </a:p>
          <a:p>
            <a:pPr algn="ctr">
              <a:lnSpc>
                <a:spcPts val="2880"/>
              </a:lnSpc>
            </a:pPr>
            <a:r>
              <a:rPr lang="en-US" sz="2400" b="1" i="1" dirty="0">
                <a:latin typeface="Georgia" pitchFamily="18" charset="0"/>
              </a:rPr>
              <a:t>consists of a preposition and its object, which is nearly always a noun group.</a:t>
            </a:r>
          </a:p>
          <a:p>
            <a:pPr algn="ctr">
              <a:lnSpc>
                <a:spcPts val="2880"/>
              </a:lnSpc>
            </a:pPr>
            <a:r>
              <a:rPr lang="en-US" b="1" dirty="0"/>
              <a:t>Collins </a:t>
            </a:r>
            <a:r>
              <a:rPr lang="en-US" b="1" dirty="0" err="1"/>
              <a:t>Cobuild</a:t>
            </a:r>
            <a:r>
              <a:rPr lang="en-US" b="1" dirty="0"/>
              <a:t>. English Grammar. 1992</a:t>
            </a:r>
            <a:endParaRPr lang="en-US" dirty="0"/>
          </a:p>
        </p:txBody>
      </p:sp>
      <p:sp>
        <p:nvSpPr>
          <p:cNvPr id="7" name="Rectangle 3"/>
          <p:cNvSpPr txBox="1">
            <a:spLocks noChangeArrowheads="1"/>
          </p:cNvSpPr>
          <p:nvPr/>
        </p:nvSpPr>
        <p:spPr>
          <a:xfrm>
            <a:off x="1981200" y="548680"/>
            <a:ext cx="8229600" cy="1872208"/>
          </a:xfrm>
          <a:prstGeom prst="rect">
            <a:avLst/>
          </a:prstGeom>
        </p:spPr>
        <p:txBody>
          <a:bodyPr vert="horz" lIns="91440" tIns="45720" rIns="91440" bIns="45720" rtlCol="0">
            <a:normAutofit/>
          </a:bodyPr>
          <a:lstStyle/>
          <a:p>
            <a:pPr marL="342900" indent="-342900" algn="ctr">
              <a:lnSpc>
                <a:spcPts val="2880"/>
              </a:lnSpc>
              <a:spcBef>
                <a:spcPct val="20000"/>
              </a:spcBef>
              <a:defRPr/>
            </a:pPr>
            <a:r>
              <a:rPr lang="en-US" sz="2400" b="1" i="1" dirty="0">
                <a:latin typeface="Georgia" pitchFamily="18" charset="0"/>
              </a:rPr>
              <a:t>The preposition </a:t>
            </a:r>
          </a:p>
          <a:p>
            <a:pPr marL="342900" indent="-342900" algn="ctr">
              <a:lnSpc>
                <a:spcPts val="2880"/>
              </a:lnSpc>
              <a:spcBef>
                <a:spcPct val="20000"/>
              </a:spcBef>
              <a:defRPr/>
            </a:pPr>
            <a:r>
              <a:rPr lang="en-US" sz="2400" b="1" i="1" dirty="0">
                <a:latin typeface="Georgia" pitchFamily="18" charset="0"/>
              </a:rPr>
              <a:t>is conventionally thought of as the first word </a:t>
            </a:r>
          </a:p>
          <a:p>
            <a:pPr marL="342900" indent="-342900" algn="ctr">
              <a:lnSpc>
                <a:spcPts val="2880"/>
              </a:lnSpc>
              <a:spcBef>
                <a:spcPct val="20000"/>
              </a:spcBef>
              <a:defRPr/>
            </a:pPr>
            <a:r>
              <a:rPr lang="en-US" sz="2400" b="1" i="1" dirty="0">
                <a:latin typeface="Georgia" pitchFamily="18" charset="0"/>
              </a:rPr>
              <a:t>of  a prepositional phrase.</a:t>
            </a:r>
          </a:p>
          <a:p>
            <a:pPr marL="342900" indent="-342900" algn="ctr">
              <a:lnSpc>
                <a:spcPts val="2880"/>
              </a:lnSpc>
              <a:spcBef>
                <a:spcPct val="20000"/>
              </a:spcBef>
            </a:pPr>
            <a:r>
              <a:rPr lang="en-US" b="1" dirty="0" err="1"/>
              <a:t>Gorrell</a:t>
            </a:r>
            <a:r>
              <a:rPr lang="en-US" b="1" dirty="0"/>
              <a:t> &amp; Laird. Modern English Handbook. 1958</a:t>
            </a:r>
            <a:endParaRPr lang="en-US" dirty="0"/>
          </a:p>
          <a:p>
            <a:pPr marL="342900" indent="-342900" algn="ctr">
              <a:lnSpc>
                <a:spcPts val="2880"/>
              </a:lnSpc>
              <a:spcBef>
                <a:spcPct val="20000"/>
              </a:spcBef>
              <a:defRPr/>
            </a:pPr>
            <a:endParaRPr lang="en-US" b="1" dirty="0">
              <a:latin typeface="Georgia" pitchFamily="18" charset="0"/>
            </a:endParaRPr>
          </a:p>
        </p:txBody>
      </p:sp>
      <p:sp>
        <p:nvSpPr>
          <p:cNvPr id="8" name="Rectangle 7"/>
          <p:cNvSpPr/>
          <p:nvPr/>
        </p:nvSpPr>
        <p:spPr>
          <a:xfrm>
            <a:off x="2423592" y="4473428"/>
            <a:ext cx="7704856" cy="1579920"/>
          </a:xfrm>
          <a:prstGeom prst="rect">
            <a:avLst/>
          </a:prstGeom>
        </p:spPr>
        <p:txBody>
          <a:bodyPr wrap="square">
            <a:spAutoFit/>
          </a:bodyPr>
          <a:lstStyle/>
          <a:p>
            <a:pPr algn="ctr">
              <a:lnSpc>
                <a:spcPts val="2880"/>
              </a:lnSpc>
            </a:pPr>
            <a:r>
              <a:rPr lang="en-US" sz="2400" b="1" i="1" dirty="0">
                <a:latin typeface="Georgia" pitchFamily="18" charset="0"/>
              </a:rPr>
              <a:t>as words that</a:t>
            </a:r>
          </a:p>
          <a:p>
            <a:pPr algn="ctr">
              <a:lnSpc>
                <a:spcPts val="2880"/>
              </a:lnSpc>
            </a:pPr>
            <a:r>
              <a:rPr lang="en-US" sz="2400" b="1" i="1" dirty="0">
                <a:latin typeface="Georgia" pitchFamily="18" charset="0"/>
              </a:rPr>
              <a:t>‘express a relationship of meaning between two parts of a sentence.’</a:t>
            </a:r>
          </a:p>
          <a:p>
            <a:pPr algn="ctr">
              <a:lnSpc>
                <a:spcPts val="2880"/>
              </a:lnSpc>
            </a:pPr>
            <a:r>
              <a:rPr lang="en-US" b="1" dirty="0">
                <a:latin typeface="+mj-lt"/>
              </a:rPr>
              <a:t>David Crystal. The Cambridge Encyclopedia of the  English Language (1995)</a:t>
            </a:r>
          </a:p>
        </p:txBody>
      </p:sp>
      <p:cxnSp>
        <p:nvCxnSpPr>
          <p:cNvPr id="3" name="Straight Connector 2"/>
          <p:cNvCxnSpPr/>
          <p:nvPr/>
        </p:nvCxnSpPr>
        <p:spPr>
          <a:xfrm>
            <a:off x="2495600" y="4293096"/>
            <a:ext cx="74168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cxnSp>
        <p:nvCxnSpPr>
          <p:cNvPr id="10" name="Straight Connector 9"/>
          <p:cNvCxnSpPr/>
          <p:nvPr/>
        </p:nvCxnSpPr>
        <p:spPr>
          <a:xfrm>
            <a:off x="2423592" y="2420888"/>
            <a:ext cx="74168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E6EDEE-F8DA-463A-ADF7-651888AAF77C}"/>
              </a:ext>
            </a:extLst>
          </p:cNvPr>
          <p:cNvCxnSpPr/>
          <p:nvPr/>
        </p:nvCxnSpPr>
        <p:spPr>
          <a:xfrm>
            <a:off x="2423592" y="6201724"/>
            <a:ext cx="74168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37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2000"/>
                            </p:stCondLst>
                            <p:childTnLst>
                              <p:par>
                                <p:cTn id="12" presetID="10" presetClass="entr" presetSubtype="0" fill="hold" grpId="0" nodeType="afterEffect">
                                  <p:stCondLst>
                                    <p:cond delay="3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0" presetClass="entr" presetSubtype="0" fill="hold" nodeType="withEffect">
                                  <p:stCondLst>
                                    <p:cond delay="3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7000"/>
                            </p:stCondLst>
                            <p:childTnLst>
                              <p:par>
                                <p:cTn id="19" presetID="10" presetClass="entr" presetSubtype="0" fill="hold" grpId="0" nodeType="afterEffect">
                                  <p:stCondLst>
                                    <p:cond delay="3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nodeType="withEffect">
                                  <p:stCondLst>
                                    <p:cond delay="30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camping"/>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11162" y="1012988"/>
            <a:ext cx="10825316" cy="5269824"/>
          </a:xfr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5" name="TextBox 4"/>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
        <p:nvSpPr>
          <p:cNvPr id="6" name="TextBox 5"/>
          <p:cNvSpPr txBox="1"/>
          <p:nvPr/>
        </p:nvSpPr>
        <p:spPr>
          <a:xfrm>
            <a:off x="1146994" y="580854"/>
            <a:ext cx="10253509" cy="523220"/>
          </a:xfrm>
          <a:prstGeom prst="rect">
            <a:avLst/>
          </a:prstGeom>
          <a:noFill/>
        </p:spPr>
        <p:txBody>
          <a:bodyPr wrap="square" rtlCol="0">
            <a:spAutoFit/>
          </a:bodyPr>
          <a:lstStyle/>
          <a:p>
            <a:r>
              <a:rPr lang="en-US" sz="2800" dirty="0">
                <a:latin typeface="Cambria" panose="02040503050406030204" pitchFamily="18" charset="0"/>
              </a:rPr>
              <a:t>“What can you see?” – “Use the word ‘on’.</a:t>
            </a:r>
          </a:p>
        </p:txBody>
      </p:sp>
    </p:spTree>
    <p:extLst>
      <p:ext uri="{BB962C8B-B14F-4D97-AF65-F5344CB8AC3E}">
        <p14:creationId xmlns:p14="http://schemas.microsoft.com/office/powerpoint/2010/main" val="300316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4" name="TextBox 3"/>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
        <p:nvSpPr>
          <p:cNvPr id="6" name="Rectangle 3"/>
          <p:cNvSpPr txBox="1">
            <a:spLocks noChangeArrowheads="1"/>
          </p:cNvSpPr>
          <p:nvPr/>
        </p:nvSpPr>
        <p:spPr>
          <a:xfrm>
            <a:off x="958644" y="862781"/>
            <a:ext cx="10309123" cy="480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sz="1600" b="1" dirty="0"/>
              <a:t>Preposition	 		Preposition 		  </a:t>
            </a:r>
          </a:p>
          <a:p>
            <a:pPr>
              <a:lnSpc>
                <a:spcPct val="80000"/>
              </a:lnSpc>
              <a:buFontTx/>
              <a:buNone/>
            </a:pPr>
            <a:r>
              <a:rPr lang="en-US" altLang="en-US" sz="1600" b="1" dirty="0"/>
              <a:t>     word	  	 		    phrase			  </a:t>
            </a:r>
          </a:p>
          <a:p>
            <a:pPr>
              <a:lnSpc>
                <a:spcPct val="80000"/>
              </a:lnSpc>
              <a:buFontTx/>
              <a:buNone/>
            </a:pPr>
            <a:endParaRPr lang="en-US" altLang="en-US" sz="1600" b="1" dirty="0"/>
          </a:p>
          <a:p>
            <a:pPr>
              <a:lnSpc>
                <a:spcPts val="2200"/>
              </a:lnSpc>
              <a:buFontTx/>
              <a:buNone/>
            </a:pPr>
            <a:r>
              <a:rPr lang="en-US" altLang="en-US" sz="1600" dirty="0"/>
              <a:t>_________________________________________________________________________________________________ </a:t>
            </a:r>
          </a:p>
          <a:p>
            <a:pPr>
              <a:lnSpc>
                <a:spcPts val="2200"/>
              </a:lnSpc>
              <a:buFontTx/>
              <a:buNone/>
            </a:pPr>
            <a:r>
              <a:rPr lang="en-US" altLang="en-US" sz="1600" dirty="0"/>
              <a:t>_</a:t>
            </a:r>
            <a:r>
              <a:rPr lang="en-US" altLang="en-US" sz="1600" b="1" dirty="0"/>
              <a:t>on</a:t>
            </a:r>
            <a:r>
              <a:rPr lang="en-US" altLang="en-US" sz="1600" dirty="0"/>
              <a:t>_______________</a:t>
            </a:r>
            <a:r>
              <a:rPr lang="en-US" altLang="en-US" sz="1600" b="1" u="sng" dirty="0"/>
              <a:t> </a:t>
            </a:r>
            <a:r>
              <a:rPr lang="en-US" altLang="en-US" sz="1600" dirty="0"/>
              <a:t>_________________</a:t>
            </a:r>
            <a:r>
              <a:rPr lang="en-US" altLang="en-US" sz="1600" b="1" dirty="0"/>
              <a:t>a man on a horse</a:t>
            </a:r>
            <a:r>
              <a:rPr lang="en-US" altLang="en-US" sz="1600" dirty="0"/>
              <a:t>_______________________________________________</a:t>
            </a:r>
          </a:p>
          <a:p>
            <a:pPr>
              <a:lnSpc>
                <a:spcPts val="2200"/>
              </a:lnSpc>
              <a:buFontTx/>
              <a:buNone/>
            </a:pPr>
            <a:r>
              <a:rPr lang="en-US" altLang="en-US" sz="1600" dirty="0"/>
              <a:t>__________________________________________________________________________________________________ </a:t>
            </a:r>
          </a:p>
          <a:p>
            <a:pPr>
              <a:lnSpc>
                <a:spcPts val="2200"/>
              </a:lnSpc>
              <a:buFontTx/>
              <a:buNone/>
            </a:pPr>
            <a:r>
              <a:rPr lang="en-US" altLang="en-US" sz="1600" dirty="0"/>
              <a:t>_</a:t>
            </a:r>
            <a:r>
              <a:rPr lang="en-US" altLang="en-US" sz="1600" dirty="0" err="1"/>
              <a:t>on_________________________________</a:t>
            </a:r>
            <a:r>
              <a:rPr lang="en-US" altLang="en-US" sz="1600" b="1" dirty="0" err="1"/>
              <a:t>a</a:t>
            </a:r>
            <a:r>
              <a:rPr lang="en-US" altLang="en-US" sz="1600" b="1" dirty="0"/>
              <a:t> lantern on a stump</a:t>
            </a:r>
            <a:r>
              <a:rPr lang="en-US" altLang="en-US" sz="1600" dirty="0"/>
              <a:t>_____________________________________________ </a:t>
            </a:r>
          </a:p>
          <a:p>
            <a:pPr>
              <a:lnSpc>
                <a:spcPts val="2200"/>
              </a:lnSpc>
              <a:buNone/>
            </a:pPr>
            <a:r>
              <a:rPr lang="en-US" altLang="en-US" sz="1600" dirty="0"/>
              <a:t>__________________________________________________________________________________________________ </a:t>
            </a:r>
          </a:p>
          <a:p>
            <a:pPr>
              <a:lnSpc>
                <a:spcPts val="2200"/>
              </a:lnSpc>
              <a:buNone/>
            </a:pPr>
            <a:r>
              <a:rPr lang="en-US" altLang="en-US" sz="1600" dirty="0"/>
              <a:t>_</a:t>
            </a:r>
            <a:r>
              <a:rPr lang="en-US" altLang="en-US" sz="1600" dirty="0" err="1"/>
              <a:t>on_________________________________</a:t>
            </a:r>
            <a:r>
              <a:rPr lang="en-US" altLang="en-US" sz="1600" b="1" dirty="0" err="1"/>
              <a:t>a</a:t>
            </a:r>
            <a:r>
              <a:rPr lang="en-US" altLang="en-US" sz="1600" b="1" dirty="0"/>
              <a:t> boy on a bench</a:t>
            </a:r>
            <a:r>
              <a:rPr lang="en-US" altLang="en-US" sz="1600" dirty="0"/>
              <a:t>________________________________________________ </a:t>
            </a:r>
          </a:p>
          <a:p>
            <a:pPr>
              <a:lnSpc>
                <a:spcPts val="2200"/>
              </a:lnSpc>
              <a:buNone/>
            </a:pPr>
            <a:r>
              <a:rPr lang="en-US" altLang="en-US" sz="1600" dirty="0"/>
              <a:t>__________________________________________________________________________________________________ </a:t>
            </a:r>
          </a:p>
          <a:p>
            <a:pPr>
              <a:lnSpc>
                <a:spcPts val="2200"/>
              </a:lnSpc>
              <a:buNone/>
            </a:pPr>
            <a:r>
              <a:rPr lang="en-US" altLang="en-US" sz="1600" dirty="0"/>
              <a:t>__</a:t>
            </a:r>
            <a:r>
              <a:rPr lang="en-US" altLang="en-US" sz="1600" dirty="0" err="1"/>
              <a:t>on________________________________</a:t>
            </a:r>
            <a:r>
              <a:rPr lang="en-US" altLang="en-US" sz="1600" b="1" dirty="0" err="1"/>
              <a:t>a</a:t>
            </a:r>
            <a:r>
              <a:rPr lang="en-US" altLang="en-US" sz="1600" b="1" dirty="0"/>
              <a:t> raft on the river</a:t>
            </a:r>
            <a:r>
              <a:rPr lang="en-US" altLang="en-US" sz="1600" dirty="0"/>
              <a:t>_______________________________________________ </a:t>
            </a:r>
          </a:p>
          <a:p>
            <a:pPr>
              <a:lnSpc>
                <a:spcPts val="2200"/>
              </a:lnSpc>
              <a:buNone/>
            </a:pPr>
            <a:r>
              <a:rPr lang="en-US" altLang="en-US" sz="1600" dirty="0"/>
              <a:t>_________________________________________________________________________________________________ </a:t>
            </a:r>
          </a:p>
          <a:p>
            <a:pPr>
              <a:lnSpc>
                <a:spcPts val="2200"/>
              </a:lnSpc>
              <a:buFontTx/>
              <a:buNone/>
            </a:pPr>
            <a:endParaRPr lang="en-US" altLang="en-US" sz="1600" dirty="0"/>
          </a:p>
        </p:txBody>
      </p:sp>
      <p:sp>
        <p:nvSpPr>
          <p:cNvPr id="8" name="Rectangle 3"/>
          <p:cNvSpPr txBox="1">
            <a:spLocks noChangeArrowheads="1"/>
          </p:cNvSpPr>
          <p:nvPr/>
        </p:nvSpPr>
        <p:spPr>
          <a:xfrm>
            <a:off x="958644" y="862781"/>
            <a:ext cx="10309123" cy="480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sz="1600" b="1" dirty="0"/>
              <a:t>Preposition	Preposition	Preposition 		  </a:t>
            </a:r>
          </a:p>
          <a:p>
            <a:pPr>
              <a:lnSpc>
                <a:spcPct val="80000"/>
              </a:lnSpc>
              <a:buFontTx/>
              <a:buNone/>
            </a:pPr>
            <a:r>
              <a:rPr lang="en-US" altLang="en-US" sz="1600" b="1" dirty="0"/>
              <a:t>     word	  	function		    phrase			  </a:t>
            </a:r>
          </a:p>
          <a:p>
            <a:pPr>
              <a:lnSpc>
                <a:spcPct val="80000"/>
              </a:lnSpc>
              <a:buFontTx/>
              <a:buNone/>
            </a:pPr>
            <a:endParaRPr lang="en-US" altLang="en-US" sz="1600" b="1" dirty="0"/>
          </a:p>
          <a:p>
            <a:pPr>
              <a:lnSpc>
                <a:spcPts val="2200"/>
              </a:lnSpc>
              <a:buFontTx/>
              <a:buNone/>
            </a:pPr>
            <a:endParaRPr lang="en-US" altLang="en-US" sz="1600" dirty="0"/>
          </a:p>
          <a:p>
            <a:pPr>
              <a:lnSpc>
                <a:spcPts val="2200"/>
              </a:lnSpc>
              <a:buFontTx/>
              <a:buNone/>
            </a:pPr>
            <a:r>
              <a:rPr lang="en-US" altLang="en-US" sz="1600" dirty="0"/>
              <a:t>_</a:t>
            </a:r>
            <a:r>
              <a:rPr lang="en-US" altLang="en-US" sz="1600" b="1" dirty="0"/>
              <a:t>on</a:t>
            </a:r>
            <a:r>
              <a:rPr lang="en-US" altLang="en-US" sz="1600" dirty="0"/>
              <a:t>_______________</a:t>
            </a:r>
            <a:r>
              <a:rPr lang="en-US" altLang="en-US" sz="1600" b="1" u="sng" dirty="0"/>
              <a:t> </a:t>
            </a:r>
            <a:r>
              <a:rPr lang="en-US" altLang="en-US" sz="1600" dirty="0"/>
              <a:t>___</a:t>
            </a:r>
            <a:r>
              <a:rPr lang="en-US" altLang="en-US" sz="1600" b="1" dirty="0" err="1"/>
              <a:t>L</a:t>
            </a:r>
            <a:r>
              <a:rPr lang="en-US" altLang="en-US" sz="1600" dirty="0" err="1"/>
              <a:t>_____________</a:t>
            </a:r>
            <a:r>
              <a:rPr lang="en-US" altLang="en-US" sz="1600" b="1" dirty="0" err="1"/>
              <a:t>a</a:t>
            </a:r>
            <a:r>
              <a:rPr lang="en-US" altLang="en-US" sz="1600" b="1" dirty="0"/>
              <a:t> man on a horse</a:t>
            </a:r>
            <a:r>
              <a:rPr lang="en-US" altLang="en-US" sz="1600" dirty="0"/>
              <a:t>_____________________________________________</a:t>
            </a:r>
            <a:r>
              <a:rPr lang="en-US" altLang="en-US" sz="1600" b="1" u="sng" dirty="0"/>
              <a:t> </a:t>
            </a:r>
            <a:r>
              <a:rPr lang="en-US" altLang="en-US" sz="1600" dirty="0"/>
              <a:t>___ </a:t>
            </a:r>
          </a:p>
          <a:p>
            <a:pPr>
              <a:lnSpc>
                <a:spcPts val="2200"/>
              </a:lnSpc>
              <a:buFontTx/>
              <a:buNone/>
            </a:pPr>
            <a:r>
              <a:rPr lang="en-US" altLang="en-US" sz="1600" dirty="0"/>
              <a:t>___________________________________________________________________________________________________ </a:t>
            </a:r>
          </a:p>
          <a:p>
            <a:pPr>
              <a:lnSpc>
                <a:spcPts val="2200"/>
              </a:lnSpc>
              <a:buFontTx/>
              <a:buNone/>
            </a:pPr>
            <a:r>
              <a:rPr lang="en-US" altLang="en-US" sz="1600" dirty="0"/>
              <a:t>_</a:t>
            </a:r>
            <a:r>
              <a:rPr lang="en-US" altLang="en-US" sz="1600" dirty="0" err="1"/>
              <a:t>in__________________</a:t>
            </a:r>
            <a:r>
              <a:rPr lang="en-US" altLang="en-US" sz="1600" b="1" dirty="0" err="1"/>
              <a:t>L</a:t>
            </a:r>
            <a:r>
              <a:rPr lang="en-US" altLang="en-US" sz="1600" dirty="0" err="1"/>
              <a:t>_______________</a:t>
            </a:r>
            <a:r>
              <a:rPr lang="en-US" altLang="en-US" sz="1600" b="1" dirty="0" err="1"/>
              <a:t>a</a:t>
            </a:r>
            <a:r>
              <a:rPr lang="en-US" altLang="en-US" sz="1600" b="1" dirty="0"/>
              <a:t> lantern on a stump</a:t>
            </a:r>
            <a:r>
              <a:rPr lang="en-US" altLang="en-US" sz="1600" dirty="0"/>
              <a:t>_____________________________________________ </a:t>
            </a:r>
          </a:p>
          <a:p>
            <a:pPr>
              <a:lnSpc>
                <a:spcPts val="2200"/>
              </a:lnSpc>
              <a:buNone/>
            </a:pPr>
            <a:r>
              <a:rPr lang="en-US" altLang="en-US" sz="1600" dirty="0"/>
              <a:t>_________________________________________________________________________________________________ </a:t>
            </a:r>
          </a:p>
          <a:p>
            <a:pPr>
              <a:lnSpc>
                <a:spcPts val="2200"/>
              </a:lnSpc>
              <a:buNone/>
            </a:pPr>
            <a:r>
              <a:rPr lang="en-US" altLang="en-US" sz="1600" dirty="0"/>
              <a:t>_</a:t>
            </a:r>
            <a:r>
              <a:rPr lang="en-US" altLang="en-US" sz="1600" dirty="0" err="1"/>
              <a:t>on__________________</a:t>
            </a:r>
            <a:r>
              <a:rPr lang="en-US" altLang="en-US" sz="1600" b="1" dirty="0" err="1"/>
              <a:t>L</a:t>
            </a:r>
            <a:r>
              <a:rPr lang="en-US" altLang="en-US" sz="1600" dirty="0" err="1"/>
              <a:t>______________</a:t>
            </a:r>
            <a:r>
              <a:rPr lang="en-US" altLang="en-US" sz="1600" b="1" dirty="0" err="1"/>
              <a:t>a</a:t>
            </a:r>
            <a:r>
              <a:rPr lang="en-US" altLang="en-US" sz="1600" b="1" dirty="0"/>
              <a:t> boy on a bench</a:t>
            </a:r>
            <a:r>
              <a:rPr lang="en-US" altLang="en-US" sz="1600" dirty="0"/>
              <a:t>________________________________________________ </a:t>
            </a:r>
          </a:p>
          <a:p>
            <a:pPr>
              <a:lnSpc>
                <a:spcPts val="2200"/>
              </a:lnSpc>
              <a:buNone/>
            </a:pPr>
            <a:r>
              <a:rPr lang="en-US" altLang="en-US" sz="1600" dirty="0"/>
              <a:t>__________________________________________________________________________________________________ </a:t>
            </a:r>
          </a:p>
          <a:p>
            <a:pPr>
              <a:lnSpc>
                <a:spcPts val="2200"/>
              </a:lnSpc>
              <a:buNone/>
            </a:pPr>
            <a:r>
              <a:rPr lang="en-US" altLang="en-US" sz="1600" dirty="0"/>
              <a:t>__</a:t>
            </a:r>
            <a:r>
              <a:rPr lang="en-US" altLang="en-US" sz="1600" dirty="0" err="1"/>
              <a:t>on_________________</a:t>
            </a:r>
            <a:r>
              <a:rPr lang="en-US" altLang="en-US" sz="1600" b="1" dirty="0" err="1"/>
              <a:t>L</a:t>
            </a:r>
            <a:r>
              <a:rPr lang="en-US" altLang="en-US" sz="1600" dirty="0" err="1"/>
              <a:t>______________</a:t>
            </a:r>
            <a:r>
              <a:rPr lang="en-US" altLang="en-US" sz="1600" b="1" dirty="0" err="1"/>
              <a:t>a</a:t>
            </a:r>
            <a:r>
              <a:rPr lang="en-US" altLang="en-US" sz="1600" b="1" dirty="0"/>
              <a:t> raft on the river</a:t>
            </a:r>
            <a:r>
              <a:rPr lang="en-US" altLang="en-US" sz="1600" dirty="0"/>
              <a:t>________________________________________________ </a:t>
            </a:r>
          </a:p>
          <a:p>
            <a:pPr>
              <a:lnSpc>
                <a:spcPts val="2200"/>
              </a:lnSpc>
              <a:buNone/>
            </a:pPr>
            <a:r>
              <a:rPr lang="en-US" altLang="en-US" sz="1600" dirty="0"/>
              <a:t>__________________________________________________________________________________________________ </a:t>
            </a:r>
          </a:p>
          <a:p>
            <a:pPr>
              <a:lnSpc>
                <a:spcPts val="2200"/>
              </a:lnSpc>
              <a:buFontTx/>
              <a:buNone/>
            </a:pPr>
            <a:endParaRPr lang="en-US" altLang="en-US" sz="1600" dirty="0"/>
          </a:p>
        </p:txBody>
      </p:sp>
      <p:sp>
        <p:nvSpPr>
          <p:cNvPr id="7" name="TextBox 6"/>
          <p:cNvSpPr txBox="1"/>
          <p:nvPr/>
        </p:nvSpPr>
        <p:spPr>
          <a:xfrm>
            <a:off x="4569014" y="2032825"/>
            <a:ext cx="605699" cy="369332"/>
          </a:xfrm>
          <a:prstGeom prst="rect">
            <a:avLst/>
          </a:prstGeom>
          <a:noFill/>
        </p:spPr>
        <p:txBody>
          <a:bodyPr wrap="square" rtlCol="0">
            <a:spAutoFit/>
          </a:bodyPr>
          <a:lstStyle/>
          <a:p>
            <a:r>
              <a:rPr lang="en-CA" dirty="0">
                <a:solidFill>
                  <a:srgbClr val="00B050"/>
                </a:solidFill>
              </a:rPr>
              <a:t>tall</a:t>
            </a:r>
          </a:p>
        </p:txBody>
      </p:sp>
      <p:sp>
        <p:nvSpPr>
          <p:cNvPr id="9" name="TextBox 8"/>
          <p:cNvSpPr txBox="1"/>
          <p:nvPr/>
        </p:nvSpPr>
        <p:spPr>
          <a:xfrm>
            <a:off x="5231555" y="2025863"/>
            <a:ext cx="972457" cy="369332"/>
          </a:xfrm>
          <a:prstGeom prst="rect">
            <a:avLst/>
          </a:prstGeom>
          <a:noFill/>
        </p:spPr>
        <p:txBody>
          <a:bodyPr wrap="square" rtlCol="0">
            <a:spAutoFit/>
          </a:bodyPr>
          <a:lstStyle/>
          <a:p>
            <a:r>
              <a:rPr lang="en-CA" dirty="0">
                <a:solidFill>
                  <a:srgbClr val="00B050"/>
                </a:solidFill>
              </a:rPr>
              <a:t>brown</a:t>
            </a:r>
          </a:p>
        </p:txBody>
      </p:sp>
      <p:sp>
        <p:nvSpPr>
          <p:cNvPr id="10" name="TextBox 9"/>
          <p:cNvSpPr txBox="1"/>
          <p:nvPr/>
        </p:nvSpPr>
        <p:spPr>
          <a:xfrm>
            <a:off x="4569014" y="2822780"/>
            <a:ext cx="859329" cy="369332"/>
          </a:xfrm>
          <a:prstGeom prst="rect">
            <a:avLst/>
          </a:prstGeom>
          <a:noFill/>
        </p:spPr>
        <p:txBody>
          <a:bodyPr wrap="square" rtlCol="0">
            <a:spAutoFit/>
          </a:bodyPr>
          <a:lstStyle/>
          <a:p>
            <a:r>
              <a:rPr lang="en-CA" dirty="0">
                <a:solidFill>
                  <a:srgbClr val="00B050"/>
                </a:solidFill>
              </a:rPr>
              <a:t>storm</a:t>
            </a:r>
          </a:p>
        </p:txBody>
      </p:sp>
    </p:spTree>
    <p:extLst>
      <p:ext uri="{BB962C8B-B14F-4D97-AF65-F5344CB8AC3E}">
        <p14:creationId xmlns:p14="http://schemas.microsoft.com/office/powerpoint/2010/main" val="367741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2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2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2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camping"/>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11162" y="1012988"/>
            <a:ext cx="10825316" cy="5269824"/>
          </a:xfr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5" name="TextBox 4"/>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
        <p:nvSpPr>
          <p:cNvPr id="6" name="TextBox 5"/>
          <p:cNvSpPr txBox="1"/>
          <p:nvPr/>
        </p:nvSpPr>
        <p:spPr>
          <a:xfrm>
            <a:off x="1146994" y="580854"/>
            <a:ext cx="10253509" cy="523220"/>
          </a:xfrm>
          <a:prstGeom prst="rect">
            <a:avLst/>
          </a:prstGeom>
          <a:noFill/>
        </p:spPr>
        <p:txBody>
          <a:bodyPr wrap="square" rtlCol="0">
            <a:spAutoFit/>
          </a:bodyPr>
          <a:lstStyle/>
          <a:p>
            <a:r>
              <a:rPr lang="en-US" sz="2800" dirty="0">
                <a:latin typeface="Cambria" panose="02040503050406030204" pitchFamily="18" charset="0"/>
              </a:rPr>
              <a:t>“What are they doing?” – “Use a preposition.”</a:t>
            </a:r>
          </a:p>
        </p:txBody>
      </p:sp>
    </p:spTree>
    <p:extLst>
      <p:ext uri="{BB962C8B-B14F-4D97-AF65-F5344CB8AC3E}">
        <p14:creationId xmlns:p14="http://schemas.microsoft.com/office/powerpoint/2010/main" val="115672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
        <p:nvSpPr>
          <p:cNvPr id="4" name="TextBox 3"/>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sp>
        <p:nvSpPr>
          <p:cNvPr id="6" name="Rectangle 3"/>
          <p:cNvSpPr txBox="1">
            <a:spLocks noChangeArrowheads="1"/>
          </p:cNvSpPr>
          <p:nvPr/>
        </p:nvSpPr>
        <p:spPr>
          <a:xfrm>
            <a:off x="958644" y="862781"/>
            <a:ext cx="10309123" cy="480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sz="1600" b="1" dirty="0"/>
              <a:t>Preposition	 Preposition	Preposition 		  	Preposition Phrase </a:t>
            </a:r>
          </a:p>
          <a:p>
            <a:pPr>
              <a:lnSpc>
                <a:spcPct val="80000"/>
              </a:lnSpc>
              <a:buFontTx/>
              <a:buNone/>
            </a:pPr>
            <a:r>
              <a:rPr lang="en-US" altLang="en-US" sz="1600" b="1" dirty="0"/>
              <a:t>     word	  	 function		    phrase			  	Type</a:t>
            </a:r>
          </a:p>
          <a:p>
            <a:pPr>
              <a:lnSpc>
                <a:spcPct val="80000"/>
              </a:lnSpc>
              <a:buFontTx/>
              <a:buNone/>
            </a:pPr>
            <a:endParaRPr lang="en-US" altLang="en-US" sz="1600" b="1" dirty="0"/>
          </a:p>
          <a:p>
            <a:pPr>
              <a:lnSpc>
                <a:spcPts val="2200"/>
              </a:lnSpc>
              <a:buFontTx/>
              <a:buNone/>
            </a:pPr>
            <a:r>
              <a:rPr lang="en-US" altLang="en-US" sz="1600" dirty="0"/>
              <a:t>__________________________________________________________________________________________________ </a:t>
            </a:r>
          </a:p>
          <a:p>
            <a:pPr>
              <a:lnSpc>
                <a:spcPts val="2200"/>
              </a:lnSpc>
              <a:buFontTx/>
              <a:buNone/>
            </a:pPr>
            <a:r>
              <a:rPr lang="en-US" altLang="en-US" sz="1600" dirty="0"/>
              <a:t>_</a:t>
            </a:r>
            <a:r>
              <a:rPr lang="en-US" altLang="en-US" sz="1600" b="1" dirty="0" err="1"/>
              <a:t>on</a:t>
            </a:r>
            <a:r>
              <a:rPr lang="en-US" altLang="en-US" sz="1600" dirty="0" err="1"/>
              <a:t>______________L</a:t>
            </a:r>
            <a:r>
              <a:rPr lang="en-US" altLang="en-US" sz="1600" b="1" dirty="0"/>
              <a:t> </a:t>
            </a:r>
            <a:r>
              <a:rPr lang="en-US" altLang="en-US" sz="1600" dirty="0"/>
              <a:t>_______________________ </a:t>
            </a:r>
            <a:r>
              <a:rPr lang="en-US" altLang="en-US" sz="1600" b="1" dirty="0"/>
              <a:t>is riding on a </a:t>
            </a:r>
            <a:r>
              <a:rPr lang="en-US" altLang="en-US" sz="1600" b="1" dirty="0" err="1"/>
              <a:t>horse</a:t>
            </a:r>
            <a:r>
              <a:rPr lang="en-US" altLang="en-US" sz="1600" dirty="0" err="1"/>
              <a:t>_________________V</a:t>
            </a:r>
            <a:r>
              <a:rPr lang="en-US" altLang="en-US" sz="1600" dirty="0"/>
              <a:t> - N___________________</a:t>
            </a:r>
          </a:p>
          <a:p>
            <a:pPr>
              <a:lnSpc>
                <a:spcPts val="2200"/>
              </a:lnSpc>
              <a:buFontTx/>
              <a:buNone/>
            </a:pPr>
            <a:r>
              <a:rPr lang="en-US" altLang="en-US" sz="1600" dirty="0"/>
              <a:t>__________________________________________________________________________________________________ </a:t>
            </a:r>
          </a:p>
          <a:p>
            <a:pPr>
              <a:lnSpc>
                <a:spcPts val="2200"/>
              </a:lnSpc>
              <a:buFontTx/>
              <a:buNone/>
            </a:pPr>
            <a:r>
              <a:rPr lang="en-US" altLang="en-US" sz="1600" dirty="0"/>
              <a:t>_</a:t>
            </a:r>
            <a:r>
              <a:rPr lang="en-US" altLang="en-US" sz="1600" dirty="0" err="1"/>
              <a:t>on______________L___________________________</a:t>
            </a:r>
            <a:r>
              <a:rPr lang="en-US" altLang="en-US" sz="1600" b="1" dirty="0" err="1"/>
              <a:t>is</a:t>
            </a:r>
            <a:r>
              <a:rPr lang="en-US" altLang="en-US" sz="1600" b="1" dirty="0"/>
              <a:t> on a stump</a:t>
            </a:r>
            <a:r>
              <a:rPr lang="en-US" altLang="en-US" sz="1600" dirty="0"/>
              <a:t>__________________ V - N ___________________ </a:t>
            </a:r>
          </a:p>
          <a:p>
            <a:pPr>
              <a:lnSpc>
                <a:spcPts val="2200"/>
              </a:lnSpc>
              <a:buNone/>
            </a:pPr>
            <a:r>
              <a:rPr lang="en-US" altLang="en-US" sz="1600" dirty="0"/>
              <a:t>__________________________________________________________________________________________________ </a:t>
            </a:r>
          </a:p>
          <a:p>
            <a:pPr>
              <a:lnSpc>
                <a:spcPts val="2200"/>
              </a:lnSpc>
              <a:buNone/>
            </a:pPr>
            <a:r>
              <a:rPr lang="en-US" altLang="en-US" sz="1600" dirty="0"/>
              <a:t>_</a:t>
            </a:r>
            <a:r>
              <a:rPr lang="en-US" altLang="en-US" sz="1600" dirty="0" err="1"/>
              <a:t>on______________L________________________</a:t>
            </a:r>
            <a:r>
              <a:rPr lang="en-US" altLang="en-US" sz="1600" b="1" dirty="0" err="1"/>
              <a:t>is</a:t>
            </a:r>
            <a:r>
              <a:rPr lang="en-US" altLang="en-US" sz="1600" b="1" dirty="0"/>
              <a:t> sitting on a bench</a:t>
            </a:r>
            <a:r>
              <a:rPr lang="en-US" altLang="en-US" sz="1600" dirty="0"/>
              <a:t>________________ V - N ___________________ </a:t>
            </a:r>
          </a:p>
          <a:p>
            <a:pPr>
              <a:lnSpc>
                <a:spcPts val="2200"/>
              </a:lnSpc>
              <a:buNone/>
            </a:pPr>
            <a:r>
              <a:rPr lang="en-US" altLang="en-US" sz="1600" dirty="0"/>
              <a:t>__________________________________________________________________________________________________ </a:t>
            </a:r>
          </a:p>
          <a:p>
            <a:pPr>
              <a:lnSpc>
                <a:spcPts val="2200"/>
              </a:lnSpc>
              <a:buNone/>
            </a:pPr>
            <a:r>
              <a:rPr lang="en-US" altLang="en-US" sz="1600" dirty="0"/>
              <a:t>__</a:t>
            </a:r>
            <a:r>
              <a:rPr lang="en-US" altLang="en-US" sz="1600" dirty="0" err="1"/>
              <a:t>on_____________L________________________</a:t>
            </a:r>
            <a:r>
              <a:rPr lang="en-US" altLang="en-US" sz="1600" b="1" dirty="0" err="1"/>
              <a:t>is</a:t>
            </a:r>
            <a:r>
              <a:rPr lang="en-US" altLang="en-US" sz="1600" b="1" dirty="0"/>
              <a:t> floating on the river</a:t>
            </a:r>
            <a:r>
              <a:rPr lang="en-US" altLang="en-US" sz="1600" dirty="0"/>
              <a:t>______________ V - N ___________________ </a:t>
            </a:r>
          </a:p>
          <a:p>
            <a:pPr>
              <a:lnSpc>
                <a:spcPts val="2200"/>
              </a:lnSpc>
              <a:buNone/>
            </a:pPr>
            <a:r>
              <a:rPr lang="en-US" altLang="en-US" sz="1600" dirty="0"/>
              <a:t>__________________________________________________________________________________________________ </a:t>
            </a:r>
          </a:p>
          <a:p>
            <a:pPr>
              <a:lnSpc>
                <a:spcPts val="2200"/>
              </a:lnSpc>
              <a:buFontTx/>
              <a:buNone/>
            </a:pPr>
            <a:endParaRPr lang="en-US" altLang="en-US" sz="1600" dirty="0"/>
          </a:p>
        </p:txBody>
      </p:sp>
      <p:sp>
        <p:nvSpPr>
          <p:cNvPr id="8" name="TextBox 7"/>
          <p:cNvSpPr txBox="1"/>
          <p:nvPr/>
        </p:nvSpPr>
        <p:spPr>
          <a:xfrm>
            <a:off x="5692761" y="2515085"/>
            <a:ext cx="911240" cy="369332"/>
          </a:xfrm>
          <a:prstGeom prst="rect">
            <a:avLst/>
          </a:prstGeom>
          <a:noFill/>
        </p:spPr>
        <p:txBody>
          <a:bodyPr wrap="square" rtlCol="0">
            <a:spAutoFit/>
          </a:bodyPr>
          <a:lstStyle/>
          <a:p>
            <a:r>
              <a:rPr lang="en-CA" dirty="0">
                <a:solidFill>
                  <a:srgbClr val="C00000"/>
                </a:solidFill>
              </a:rPr>
              <a:t>swiftly</a:t>
            </a:r>
          </a:p>
        </p:txBody>
      </p:sp>
      <p:sp>
        <p:nvSpPr>
          <p:cNvPr id="9" name="TextBox 8"/>
          <p:cNvSpPr txBox="1"/>
          <p:nvPr/>
        </p:nvSpPr>
        <p:spPr>
          <a:xfrm>
            <a:off x="5127052" y="4167389"/>
            <a:ext cx="911240" cy="369332"/>
          </a:xfrm>
          <a:prstGeom prst="rect">
            <a:avLst/>
          </a:prstGeom>
          <a:noFill/>
        </p:spPr>
        <p:txBody>
          <a:bodyPr wrap="square" rtlCol="0">
            <a:spAutoFit/>
          </a:bodyPr>
          <a:lstStyle/>
          <a:p>
            <a:r>
              <a:rPr lang="en-CA" dirty="0">
                <a:solidFill>
                  <a:srgbClr val="C00000"/>
                </a:solidFill>
              </a:rPr>
              <a:t>quietly</a:t>
            </a:r>
          </a:p>
        </p:txBody>
      </p:sp>
      <p:sp>
        <p:nvSpPr>
          <p:cNvPr id="10" name="TextBox 9"/>
          <p:cNvSpPr txBox="1"/>
          <p:nvPr/>
        </p:nvSpPr>
        <p:spPr>
          <a:xfrm>
            <a:off x="5748392" y="4979102"/>
            <a:ext cx="911240" cy="369332"/>
          </a:xfrm>
          <a:prstGeom prst="rect">
            <a:avLst/>
          </a:prstGeom>
          <a:noFill/>
        </p:spPr>
        <p:txBody>
          <a:bodyPr wrap="square" rtlCol="0">
            <a:spAutoFit/>
          </a:bodyPr>
          <a:lstStyle/>
          <a:p>
            <a:r>
              <a:rPr lang="en-CA" dirty="0">
                <a:solidFill>
                  <a:srgbClr val="C00000"/>
                </a:solidFill>
              </a:rPr>
              <a:t>roughly</a:t>
            </a:r>
          </a:p>
        </p:txBody>
      </p:sp>
    </p:spTree>
    <p:extLst>
      <p:ext uri="{BB962C8B-B14F-4D97-AF65-F5344CB8AC3E}">
        <p14:creationId xmlns:p14="http://schemas.microsoft.com/office/powerpoint/2010/main" val="262583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2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2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DE2EDDA2-5B6C-49BC-893E-01026B671B1F}"/>
              </a:ext>
            </a:extLst>
          </p:cNvPr>
          <p:cNvSpPr txBox="1">
            <a:spLocks noChangeArrowheads="1"/>
          </p:cNvSpPr>
          <p:nvPr/>
        </p:nvSpPr>
        <p:spPr>
          <a:xfrm>
            <a:off x="2075539" y="801919"/>
            <a:ext cx="8142514" cy="5607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sz="1600" b="1" dirty="0"/>
              <a:t>Preposition	Preposition	Preposition 		 Preposition </a:t>
            </a:r>
          </a:p>
          <a:p>
            <a:pPr>
              <a:lnSpc>
                <a:spcPct val="80000"/>
              </a:lnSpc>
              <a:buFontTx/>
              <a:buNone/>
            </a:pPr>
            <a:r>
              <a:rPr lang="en-US" altLang="en-US" sz="1600" b="1" dirty="0"/>
              <a:t>     word	  	      type 		    phrase			 phrase  type</a:t>
            </a:r>
          </a:p>
          <a:p>
            <a:pPr>
              <a:lnSpc>
                <a:spcPts val="2200"/>
              </a:lnSpc>
              <a:buFontTx/>
              <a:buNone/>
            </a:pPr>
            <a:r>
              <a:rPr lang="en-US" altLang="en-US" sz="1600" dirty="0"/>
              <a:t>______________________________</a:t>
            </a:r>
            <a:r>
              <a:rPr lang="en-US" altLang="en-US" sz="1600" b="1" u="sng" dirty="0">
                <a:solidFill>
                  <a:srgbClr val="FF0000"/>
                </a:solidFill>
              </a:rPr>
              <a:t>young</a:t>
            </a:r>
            <a:r>
              <a:rPr lang="en-US" altLang="en-US" sz="1600" dirty="0"/>
              <a:t>__________________________________</a:t>
            </a:r>
          </a:p>
          <a:p>
            <a:pPr>
              <a:lnSpc>
                <a:spcPts val="2200"/>
              </a:lnSpc>
              <a:buFontTx/>
              <a:buNone/>
            </a:pPr>
            <a:r>
              <a:rPr lang="en-US" altLang="en-US" sz="1600" dirty="0"/>
              <a:t>_</a:t>
            </a:r>
            <a:r>
              <a:rPr lang="en-US" altLang="en-US" sz="1600" b="1" dirty="0" err="1"/>
              <a:t>in</a:t>
            </a:r>
            <a:r>
              <a:rPr lang="en-US" altLang="en-US" sz="1600" dirty="0" err="1"/>
              <a:t>_______________</a:t>
            </a:r>
            <a:r>
              <a:rPr lang="en-US" altLang="en-US" sz="1600" b="1" u="sng" dirty="0" err="1"/>
              <a:t>L</a:t>
            </a:r>
            <a:r>
              <a:rPr lang="en-US" altLang="en-US" sz="1600" dirty="0" err="1"/>
              <a:t>_________</a:t>
            </a:r>
            <a:r>
              <a:rPr lang="en-US" altLang="en-US" sz="1600" b="1" u="sng" dirty="0" err="1"/>
              <a:t>the</a:t>
            </a:r>
            <a:r>
              <a:rPr lang="en-US" altLang="en-US" sz="1600" b="1" u="sng" dirty="0"/>
              <a:t>  </a:t>
            </a:r>
            <a:r>
              <a:rPr lang="en-US" altLang="en-US" sz="1600" b="1" u="sng" baseline="30000" dirty="0"/>
              <a:t>v</a:t>
            </a:r>
            <a:r>
              <a:rPr lang="en-US" altLang="en-US" sz="1600" b="1" u="sng" dirty="0"/>
              <a:t> boys in the </a:t>
            </a:r>
            <a:r>
              <a:rPr lang="en-US" altLang="en-US" sz="1600" b="1" u="sng" dirty="0" err="1"/>
              <a:t>raft</a:t>
            </a:r>
            <a:r>
              <a:rPr lang="en-US" altLang="en-US" sz="1600" dirty="0" err="1"/>
              <a:t>_______________</a:t>
            </a:r>
            <a:r>
              <a:rPr lang="en-US" altLang="en-US" sz="1600" b="1" u="sng" dirty="0" err="1"/>
              <a:t>N</a:t>
            </a:r>
            <a:r>
              <a:rPr lang="en-US" altLang="en-US" sz="1600" b="1" u="sng" dirty="0"/>
              <a:t> - N</a:t>
            </a:r>
            <a:r>
              <a:rPr lang="en-US" altLang="en-US" sz="1600" dirty="0"/>
              <a:t>_____</a:t>
            </a:r>
          </a:p>
          <a:p>
            <a:pPr>
              <a:lnSpc>
                <a:spcPts val="2200"/>
              </a:lnSpc>
              <a:buFontTx/>
              <a:buNone/>
            </a:pPr>
            <a:r>
              <a:rPr lang="en-US" altLang="en-US" sz="1600" dirty="0"/>
              <a:t>______________________________________________________________________</a:t>
            </a:r>
          </a:p>
          <a:p>
            <a:pPr>
              <a:lnSpc>
                <a:spcPts val="2200"/>
              </a:lnSpc>
              <a:buFontTx/>
              <a:buNone/>
            </a:pPr>
            <a:r>
              <a:rPr lang="en-US" altLang="en-US" sz="1600" dirty="0"/>
              <a:t>_____________________________________________</a:t>
            </a:r>
            <a:r>
              <a:rPr lang="en-US" altLang="en-US" sz="1600" b="1" u="sng" dirty="0">
                <a:solidFill>
                  <a:srgbClr val="FF0000"/>
                </a:solidFill>
              </a:rPr>
              <a:t>rough</a:t>
            </a:r>
            <a:r>
              <a:rPr lang="en-US" altLang="en-US" sz="1600" dirty="0"/>
              <a:t>____________________</a:t>
            </a:r>
          </a:p>
          <a:p>
            <a:pPr>
              <a:lnSpc>
                <a:spcPts val="2200"/>
              </a:lnSpc>
              <a:buFontTx/>
              <a:buNone/>
            </a:pPr>
            <a:r>
              <a:rPr lang="en-US" altLang="en-US" sz="1600" dirty="0"/>
              <a:t>_</a:t>
            </a:r>
            <a:r>
              <a:rPr lang="en-US" altLang="en-US" sz="1600" b="1" u="sng" dirty="0" err="1"/>
              <a:t>down</a:t>
            </a:r>
            <a:r>
              <a:rPr lang="en-US" altLang="en-US" sz="1600" dirty="0" err="1"/>
              <a:t>____________</a:t>
            </a:r>
            <a:r>
              <a:rPr lang="en-US" altLang="en-US" sz="1600" b="1" u="sng" dirty="0" err="1"/>
              <a:t>M</a:t>
            </a:r>
            <a:r>
              <a:rPr lang="en-US" altLang="en-US" sz="1600" dirty="0" err="1"/>
              <a:t>________</a:t>
            </a:r>
            <a:r>
              <a:rPr lang="en-US" altLang="en-US" sz="1600" b="1" u="sng" dirty="0" err="1"/>
              <a:t>are</a:t>
            </a:r>
            <a:r>
              <a:rPr lang="en-US" altLang="en-US" sz="1600" b="1" u="sng" dirty="0"/>
              <a:t> </a:t>
            </a:r>
            <a:r>
              <a:rPr lang="en-US" altLang="en-US" sz="1200" b="1" u="sng" baseline="30000" dirty="0"/>
              <a:t>Λ</a:t>
            </a:r>
            <a:r>
              <a:rPr lang="en-US" altLang="en-US" sz="1600" b="1" u="sng" dirty="0"/>
              <a:t> racing </a:t>
            </a:r>
            <a:r>
              <a:rPr lang="en-US" altLang="en-US" sz="1200" b="1" u="sng" baseline="30000" dirty="0"/>
              <a:t>Λ</a:t>
            </a:r>
            <a:r>
              <a:rPr lang="en-US" altLang="en-US" sz="1600" b="1" u="sng" dirty="0"/>
              <a:t> down the  </a:t>
            </a:r>
            <a:r>
              <a:rPr lang="en-US" altLang="en-US" sz="1600" b="1" u="sng" baseline="30000" dirty="0"/>
              <a:t>v</a:t>
            </a:r>
            <a:r>
              <a:rPr lang="en-US" altLang="en-US" sz="1600" b="1" u="sng" dirty="0"/>
              <a:t> </a:t>
            </a:r>
            <a:r>
              <a:rPr lang="en-US" altLang="en-US" sz="1600" b="1" u="sng" dirty="0" err="1"/>
              <a:t>river</a:t>
            </a:r>
            <a:r>
              <a:rPr lang="en-US" altLang="en-US" sz="1600" dirty="0" err="1"/>
              <a:t>_________</a:t>
            </a:r>
            <a:r>
              <a:rPr lang="en-US" altLang="en-US" sz="1600" b="1" u="sng" dirty="0" err="1"/>
              <a:t>V</a:t>
            </a:r>
            <a:r>
              <a:rPr lang="en-US" altLang="en-US" sz="1600" b="1" u="sng" dirty="0"/>
              <a:t> - N</a:t>
            </a:r>
            <a:r>
              <a:rPr lang="en-US" altLang="en-US" sz="1600" dirty="0"/>
              <a:t>____</a:t>
            </a:r>
          </a:p>
          <a:p>
            <a:pPr>
              <a:lnSpc>
                <a:spcPts val="2200"/>
              </a:lnSpc>
              <a:buFontTx/>
              <a:buNone/>
            </a:pPr>
            <a:r>
              <a:rPr lang="en-US" altLang="en-US" sz="1600" dirty="0"/>
              <a:t>___________________________________</a:t>
            </a:r>
            <a:r>
              <a:rPr lang="en-US" altLang="en-US" sz="1600" b="1" u="sng" dirty="0">
                <a:solidFill>
                  <a:srgbClr val="0070C0"/>
                </a:solidFill>
              </a:rPr>
              <a:t>quickly</a:t>
            </a:r>
            <a:r>
              <a:rPr lang="en-US" altLang="en-US" sz="1600" dirty="0"/>
              <a:t>_____________________________</a:t>
            </a:r>
          </a:p>
          <a:p>
            <a:pPr>
              <a:lnSpc>
                <a:spcPts val="2200"/>
              </a:lnSpc>
              <a:buFontTx/>
              <a:buNone/>
            </a:pPr>
            <a:r>
              <a:rPr lang="en-US" altLang="en-US" sz="1600" dirty="0"/>
              <a:t>___________________________________</a:t>
            </a:r>
            <a:r>
              <a:rPr lang="en-US" altLang="en-US" sz="1600" b="1" u="sng" dirty="0">
                <a:solidFill>
                  <a:srgbClr val="FF0000"/>
                </a:solidFill>
              </a:rPr>
              <a:t>white</a:t>
            </a:r>
            <a:r>
              <a:rPr lang="en-US" altLang="en-US" sz="1600" dirty="0">
                <a:solidFill>
                  <a:srgbClr val="FF0000"/>
                </a:solidFill>
              </a:rPr>
              <a:t>_</a:t>
            </a:r>
            <a:r>
              <a:rPr lang="en-US" altLang="en-US" sz="1600" dirty="0"/>
              <a:t>______________________________</a:t>
            </a:r>
          </a:p>
          <a:p>
            <a:pPr>
              <a:lnSpc>
                <a:spcPts val="2200"/>
              </a:lnSpc>
              <a:buFontTx/>
              <a:buNone/>
            </a:pPr>
            <a:r>
              <a:rPr lang="en-US" altLang="en-US" sz="1600" dirty="0"/>
              <a:t>_</a:t>
            </a:r>
            <a:r>
              <a:rPr lang="en-US" altLang="en-US" sz="1600" b="1" u="sng" dirty="0" err="1"/>
              <a:t>across</a:t>
            </a:r>
            <a:r>
              <a:rPr lang="en-US" altLang="en-US" sz="1600" dirty="0" err="1"/>
              <a:t>__________</a:t>
            </a:r>
            <a:r>
              <a:rPr lang="en-US" altLang="en-US" sz="1600" b="1" u="sng" dirty="0" err="1"/>
              <a:t>M</a:t>
            </a:r>
            <a:r>
              <a:rPr lang="en-US" altLang="en-US" sz="1600" dirty="0" err="1"/>
              <a:t>______</a:t>
            </a:r>
            <a:r>
              <a:rPr lang="en-US" altLang="en-US" sz="1600" b="1" u="sng" dirty="0" err="1"/>
              <a:t>is</a:t>
            </a:r>
            <a:r>
              <a:rPr lang="en-US" altLang="en-US" sz="1600" b="1" u="sng" dirty="0"/>
              <a:t> </a:t>
            </a:r>
            <a:r>
              <a:rPr lang="en-US" altLang="en-US" sz="1200" b="1" u="sng" baseline="30000" dirty="0"/>
              <a:t>Λ</a:t>
            </a:r>
            <a:r>
              <a:rPr lang="en-US" altLang="en-US" sz="1600" b="1" u="sng" dirty="0"/>
              <a:t>  riding his  </a:t>
            </a:r>
            <a:r>
              <a:rPr lang="en-US" altLang="en-US" sz="1200" b="1" u="sng" baseline="30000" dirty="0"/>
              <a:t>v</a:t>
            </a:r>
            <a:r>
              <a:rPr lang="en-US" altLang="en-US" sz="1600" b="1" u="sng" dirty="0"/>
              <a:t>  horse across the </a:t>
            </a:r>
            <a:r>
              <a:rPr lang="en-US" altLang="en-US" sz="1600" b="1" u="sng" dirty="0" err="1"/>
              <a:t>valley</a:t>
            </a:r>
            <a:r>
              <a:rPr lang="en-US" altLang="en-US" sz="1600" dirty="0" err="1"/>
              <a:t>____</a:t>
            </a:r>
            <a:r>
              <a:rPr lang="en-US" altLang="en-US" sz="1600" b="1" u="sng" dirty="0" err="1"/>
              <a:t>VN</a:t>
            </a:r>
            <a:r>
              <a:rPr lang="en-US" altLang="en-US" sz="1600" b="1" u="sng" dirty="0"/>
              <a:t> - N</a:t>
            </a:r>
            <a:r>
              <a:rPr lang="en-US" altLang="en-US" sz="1600" dirty="0"/>
              <a:t>__</a:t>
            </a:r>
          </a:p>
          <a:p>
            <a:pPr>
              <a:lnSpc>
                <a:spcPts val="2200"/>
              </a:lnSpc>
              <a:buFontTx/>
              <a:buNone/>
            </a:pPr>
            <a:r>
              <a:rPr lang="en-US" altLang="en-US" sz="1600" dirty="0"/>
              <a:t>___________________________</a:t>
            </a:r>
            <a:r>
              <a:rPr lang="en-US" altLang="en-US" sz="1600" b="1" u="sng" dirty="0">
                <a:solidFill>
                  <a:srgbClr val="0070C0"/>
                </a:solidFill>
              </a:rPr>
              <a:t>happily</a:t>
            </a:r>
            <a:r>
              <a:rPr lang="en-US" altLang="en-US" sz="1600" dirty="0">
                <a:solidFill>
                  <a:srgbClr val="0070C0"/>
                </a:solidFill>
              </a:rPr>
              <a:t>_</a:t>
            </a:r>
            <a:r>
              <a:rPr lang="en-US" altLang="en-US" sz="1600" dirty="0"/>
              <a:t>____________________________________</a:t>
            </a:r>
          </a:p>
          <a:p>
            <a:pPr>
              <a:lnSpc>
                <a:spcPts val="2200"/>
              </a:lnSpc>
              <a:buFontTx/>
              <a:buNone/>
            </a:pPr>
            <a:r>
              <a:rPr lang="en-US" altLang="en-US" sz="1600" dirty="0"/>
              <a:t>____________________________ __________________________________________</a:t>
            </a:r>
          </a:p>
          <a:p>
            <a:pPr>
              <a:lnSpc>
                <a:spcPts val="2200"/>
              </a:lnSpc>
              <a:buFontTx/>
              <a:buNone/>
            </a:pPr>
            <a:r>
              <a:rPr lang="en-US" altLang="en-US" sz="1600" dirty="0"/>
              <a:t>_</a:t>
            </a:r>
            <a:r>
              <a:rPr lang="en-US" altLang="en-US" sz="1600" b="1" u="sng" dirty="0" err="1"/>
              <a:t>into</a:t>
            </a:r>
            <a:r>
              <a:rPr lang="en-US" altLang="en-US" sz="1600" dirty="0" err="1"/>
              <a:t>_____________</a:t>
            </a:r>
            <a:r>
              <a:rPr lang="en-US" altLang="en-US" sz="1600" b="1" u="sng" dirty="0" err="1"/>
              <a:t>M</a:t>
            </a:r>
            <a:r>
              <a:rPr lang="en-US" altLang="en-US" sz="1600" dirty="0"/>
              <a:t>__________</a:t>
            </a:r>
            <a:r>
              <a:rPr lang="en-US" altLang="en-US" sz="1600" b="1" u="sng" dirty="0"/>
              <a:t> </a:t>
            </a:r>
            <a:r>
              <a:rPr lang="en-US" altLang="en-US" sz="1200" b="1" u="sng" baseline="30000" dirty="0"/>
              <a:t>Λ</a:t>
            </a:r>
            <a:r>
              <a:rPr lang="en-US" altLang="en-US" sz="1600" b="1" u="sng" dirty="0"/>
              <a:t> pouring coffee </a:t>
            </a:r>
            <a:r>
              <a:rPr lang="en-US" altLang="en-US" sz="1200" b="1" u="sng" baseline="30000" dirty="0"/>
              <a:t>Λ</a:t>
            </a:r>
            <a:r>
              <a:rPr lang="en-US" altLang="en-US" sz="1600" b="1" u="sng" dirty="0"/>
              <a:t> into his cup</a:t>
            </a:r>
            <a:r>
              <a:rPr lang="en-US" altLang="en-US" sz="1600" dirty="0"/>
              <a:t>________</a:t>
            </a:r>
            <a:r>
              <a:rPr lang="en-US" altLang="en-US" sz="1600" b="1" u="sng" dirty="0" err="1"/>
              <a:t>Vn</a:t>
            </a:r>
            <a:r>
              <a:rPr lang="en-US" altLang="en-US" sz="1600" b="1" u="sng" dirty="0"/>
              <a:t> - N</a:t>
            </a:r>
            <a:r>
              <a:rPr lang="en-US" altLang="en-US" sz="1600" dirty="0"/>
              <a:t>___</a:t>
            </a:r>
          </a:p>
          <a:p>
            <a:pPr>
              <a:lnSpc>
                <a:spcPts val="2200"/>
              </a:lnSpc>
              <a:buFontTx/>
              <a:buNone/>
            </a:pPr>
            <a:r>
              <a:rPr lang="en-US" altLang="en-US" sz="1600" dirty="0"/>
              <a:t>__________________________ </a:t>
            </a:r>
            <a:r>
              <a:rPr lang="en-US" altLang="en-US" sz="1600" b="1" u="sng" dirty="0">
                <a:solidFill>
                  <a:srgbClr val="0070C0"/>
                </a:solidFill>
              </a:rPr>
              <a:t>carefully</a:t>
            </a:r>
            <a:r>
              <a:rPr lang="en-US" altLang="en-US" sz="1600" dirty="0"/>
              <a:t>_____________________________________</a:t>
            </a:r>
          </a:p>
        </p:txBody>
      </p:sp>
      <p:sp>
        <p:nvSpPr>
          <p:cNvPr id="4" name="TextBox 3">
            <a:extLst>
              <a:ext uri="{FF2B5EF4-FFF2-40B4-BE49-F238E27FC236}">
                <a16:creationId xmlns:a16="http://schemas.microsoft.com/office/drawing/2014/main" id="{6DC04C91-CCDA-46C2-B602-14B25C7C0157}"/>
              </a:ext>
            </a:extLst>
          </p:cNvPr>
          <p:cNvSpPr txBox="1"/>
          <p:nvPr/>
        </p:nvSpPr>
        <p:spPr>
          <a:xfrm>
            <a:off x="4437358" y="125186"/>
            <a:ext cx="3533308" cy="369332"/>
          </a:xfrm>
          <a:prstGeom prst="rect">
            <a:avLst/>
          </a:prstGeom>
          <a:noFill/>
        </p:spPr>
        <p:txBody>
          <a:bodyPr wrap="square" rtlCol="0">
            <a:spAutoFit/>
          </a:bodyPr>
          <a:lstStyle/>
          <a:p>
            <a:r>
              <a:rPr lang="en-US" dirty="0">
                <a:latin typeface="Cambria" panose="02040503050406030204" pitchFamily="18" charset="0"/>
              </a:rPr>
              <a:t>Alternate Ways to Teach English</a:t>
            </a:r>
          </a:p>
        </p:txBody>
      </p:sp>
      <p:pic>
        <p:nvPicPr>
          <p:cNvPr id="5" name="Picture 4">
            <a:extLst>
              <a:ext uri="{FF2B5EF4-FFF2-40B4-BE49-F238E27FC236}">
                <a16:creationId xmlns:a16="http://schemas.microsoft.com/office/drawing/2014/main" id="{1473D2D1-D458-4251-912C-425A43EDE7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1864" y="6453336"/>
            <a:ext cx="2332856" cy="315908"/>
          </a:xfrm>
          <a:prstGeom prst="rect">
            <a:avLst/>
          </a:prstGeom>
        </p:spPr>
      </p:pic>
    </p:spTree>
    <p:extLst>
      <p:ext uri="{BB962C8B-B14F-4D97-AF65-F5344CB8AC3E}">
        <p14:creationId xmlns:p14="http://schemas.microsoft.com/office/powerpoint/2010/main" val="456324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3160</TotalTime>
  <Words>3369</Words>
  <Application>Microsoft Office PowerPoint</Application>
  <PresentationFormat>Widescreen</PresentationFormat>
  <Paragraphs>688</Paragraphs>
  <Slides>39</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Calibri Light</vt:lpstr>
      <vt:lpstr>Californian FB</vt:lpstr>
      <vt:lpstr>Cambria</vt:lpstr>
      <vt:lpstr>Georgia</vt:lpstr>
      <vt:lpstr>Lucida Fax</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Vancouver Island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Moore</dc:creator>
  <cp:lastModifiedBy>Owner</cp:lastModifiedBy>
  <cp:revision>222</cp:revision>
  <dcterms:created xsi:type="dcterms:W3CDTF">2016-08-30T22:15:42Z</dcterms:created>
  <dcterms:modified xsi:type="dcterms:W3CDTF">2017-06-04T16:38:38Z</dcterms:modified>
</cp:coreProperties>
</file>